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-120" y="-3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7AB33-AF3A-440C-A02D-A2A13E2A64D1}" type="datetimeFigureOut">
              <a:rPr lang="en-US" smtClean="0"/>
              <a:t>1/27/2026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89BC2-901A-4A67-BEC4-9DC0EA88DA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9688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7AB33-AF3A-440C-A02D-A2A13E2A64D1}" type="datetimeFigureOut">
              <a:rPr lang="en-US" smtClean="0"/>
              <a:t>1/27/2026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89BC2-901A-4A67-BEC4-9DC0EA88DA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57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7AB33-AF3A-440C-A02D-A2A13E2A64D1}" type="datetimeFigureOut">
              <a:rPr lang="en-US" smtClean="0"/>
              <a:t>1/27/2026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89BC2-901A-4A67-BEC4-9DC0EA88DA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2379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7AB33-AF3A-440C-A02D-A2A13E2A64D1}" type="datetimeFigureOut">
              <a:rPr lang="en-US" smtClean="0"/>
              <a:t>1/27/2026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89BC2-901A-4A67-BEC4-9DC0EA88DA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793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7AB33-AF3A-440C-A02D-A2A13E2A64D1}" type="datetimeFigureOut">
              <a:rPr lang="en-US" smtClean="0"/>
              <a:t>1/27/2026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89BC2-901A-4A67-BEC4-9DC0EA88DA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4742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7AB33-AF3A-440C-A02D-A2A13E2A64D1}" type="datetimeFigureOut">
              <a:rPr lang="en-US" smtClean="0"/>
              <a:t>1/27/2026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89BC2-901A-4A67-BEC4-9DC0EA88DA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4830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7AB33-AF3A-440C-A02D-A2A13E2A64D1}" type="datetimeFigureOut">
              <a:rPr lang="en-US" smtClean="0"/>
              <a:t>1/27/2026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89BC2-901A-4A67-BEC4-9DC0EA88DA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74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7AB33-AF3A-440C-A02D-A2A13E2A64D1}" type="datetimeFigureOut">
              <a:rPr lang="en-US" smtClean="0"/>
              <a:t>1/27/2026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89BC2-901A-4A67-BEC4-9DC0EA88DA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0447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7AB33-AF3A-440C-A02D-A2A13E2A64D1}" type="datetimeFigureOut">
              <a:rPr lang="en-US" smtClean="0"/>
              <a:t>1/27/2026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89BC2-901A-4A67-BEC4-9DC0EA88DA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6264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7AB33-AF3A-440C-A02D-A2A13E2A64D1}" type="datetimeFigureOut">
              <a:rPr lang="en-US" smtClean="0"/>
              <a:t>1/27/2026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89BC2-901A-4A67-BEC4-9DC0EA88DA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116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7AB33-AF3A-440C-A02D-A2A13E2A64D1}" type="datetimeFigureOut">
              <a:rPr lang="en-US" smtClean="0"/>
              <a:t>1/27/2026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89BC2-901A-4A67-BEC4-9DC0EA88DA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0822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A7AB33-AF3A-440C-A02D-A2A13E2A64D1}" type="datetimeFigureOut">
              <a:rPr lang="en-US" smtClean="0"/>
              <a:t>1/27/2026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989BC2-901A-4A67-BEC4-9DC0EA88DA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577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bg-BG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ОТГОВОРНОСТ НА ПРАВОЗАЩИТНИТЕ ОРГАНИ ПО ЧЛ. 2 ОТ ЗОДОВ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02723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1362" y="900591"/>
            <a:ext cx="10515600" cy="5255659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 легитимирани за търсят обезщетение за вреди от дейност на правозащитните органи по чл. 2 от ЗОДОВ са само физически лица. ЮЛ – чл. 49 ЗЗД - </a:t>
            </a:r>
            <a:r>
              <a:rPr lang="bg-BG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№ 274/18.03.2019 г. по гр.д. № 5120/2017 г., ІV г.о</a:t>
            </a: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., Решение </a:t>
            </a:r>
            <a:r>
              <a:rPr lang="bg-BG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 206/26.03.2019 г. по гр.д. № 4762/2017 г., ІІІ г.о. особено </a:t>
            </a: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мнение, Определение </a:t>
            </a:r>
            <a:r>
              <a:rPr lang="bg-BG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 518/13.06.2019 г. по гр.д. № 1690/2019 г., ІV г.о</a:t>
            </a: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., Решение </a:t>
            </a:r>
            <a:r>
              <a:rPr lang="bg-BG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 35/12.08.2022 г. по гр.д. № 3901/21 г., 4 г.о</a:t>
            </a: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bg-BG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Ненаследимо</a:t>
            </a:r>
            <a:endParaRPr lang="bg-BG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Вреди от неправилно лечение – лични вреди на наследниците на починалия задържан – </a:t>
            </a:r>
            <a:r>
              <a:rPr lang="bg-BG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адм.д</a:t>
            </a: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№ 8926/2019 г. на АССГ и </a:t>
            </a:r>
            <a:r>
              <a:rPr lang="bg-BG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адм.д</a:t>
            </a: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№ 4808/2023 г. на ВАС,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отд</a:t>
            </a: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ИМУЩЕСТВЕНИ ВРЕДИ – т. 11 от ТР № 3/2005 г.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1) парична гаранция – законната лихва върху сумата за периода на задържането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2) пропуснато трудово възнаграждение – отстраняване от работа поради привличане към наказателна отговорност - решение № 88/16.07.2018 г. по </a:t>
            </a:r>
            <a:r>
              <a:rPr lang="bg-BG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гр.д</a:t>
            </a: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№ 4209/2017 г.,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г.о</a:t>
            </a: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. (с особено мнение относно причинната връзка), решение № 449/16.05.2013 г. по </a:t>
            </a:r>
            <a:r>
              <a:rPr lang="bg-BG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гр.д</a:t>
            </a: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№ 1393/2011 г. на ВКС,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IV </a:t>
            </a:r>
            <a:r>
              <a:rPr lang="bg-BG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г.о</a:t>
            </a: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(забрана за напускане пределите на страната), решение № 227/26.10.2017 г. по </a:t>
            </a:r>
            <a:r>
              <a:rPr lang="bg-BG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гр.д</a:t>
            </a: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№ 4488/2016 г. на ВКС,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IV</a:t>
            </a: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г.о</a:t>
            </a: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и решение № 123/04.10.2018 г. по </a:t>
            </a:r>
            <a:r>
              <a:rPr lang="bg-BG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гр.д</a:t>
            </a: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№ 716/2018 г. на ВКС,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г.о</a:t>
            </a: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покупателната стойност на парите -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№ 139 от 8.05.2012 г. на ВКС по гр. д. № 1121/2011 г., III г. о.</a:t>
            </a: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3) разноски за адвокатско възнаграждение – ТР № 1/2018 г. на ОСГК на ВКС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4) неполучен наем на автомобил поради изземване като веществено доказателство и неразумната продължителност на наказателното производство – решение № 150/05.01.2021 г. по </a:t>
            </a:r>
            <a:r>
              <a:rPr lang="bg-BG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гр.д</a:t>
            </a: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№ 716/2020 г. на ВКС,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IV</a:t>
            </a: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г.о</a:t>
            </a: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(чл. 2б от ЗОДОВ)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5) невърнати парични заеми – решение № 12386/25.11.2020 г. по </a:t>
            </a:r>
            <a:r>
              <a:rPr lang="bg-BG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в.гр.д</a:t>
            </a: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№ 803/2020 г. на САС</a:t>
            </a:r>
          </a:p>
        </p:txBody>
      </p:sp>
    </p:spTree>
    <p:extLst>
      <p:ext uri="{BB962C8B-B14F-4D97-AF65-F5344CB8AC3E}">
        <p14:creationId xmlns:p14="http://schemas.microsoft.com/office/powerpoint/2010/main" val="22259303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808074"/>
            <a:ext cx="10515600" cy="5368889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bg-B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НЕИМУЩЕСТВЕНИ ВРЕДИ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bg-B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според твърденията в исковата молба за характера на вредите – решение № 298/04.07.2011 г. по </a:t>
            </a:r>
            <a:r>
              <a:rPr lang="bg-BG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гр.д</a:t>
            </a:r>
            <a:r>
              <a:rPr lang="bg-B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№ 1152/2010 г. на ВКС,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IV </a:t>
            </a:r>
            <a:r>
              <a:rPr lang="bg-BG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г.о</a:t>
            </a:r>
            <a:r>
              <a:rPr lang="bg-B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– отчетено публично разгласяване, което не е било наведено като твърдение; значението на съдебно-психиатричната експертиза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bg-B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икономически растеж, стандарт на живот и средностатистически показатели за доходи, без да е източник на обогатяване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bg-B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1) тежестта на обвинението – брой на престъпленията и тяхната наказуемост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bg-B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2) продължителността на наказателното производство – решение № 31/22.02.2021 г. по </a:t>
            </a:r>
            <a:r>
              <a:rPr lang="bg-BG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гр.д</a:t>
            </a:r>
            <a:r>
              <a:rPr lang="bg-B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№ 1699/2020 г.,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IV</a:t>
            </a:r>
            <a:r>
              <a:rPr lang="bg-B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г.о</a:t>
            </a:r>
            <a:r>
              <a:rPr lang="bg-B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bg-B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3) характер и продължителност на търпените мерки за неотклонение - </a:t>
            </a:r>
            <a:r>
              <a:rPr lang="bg-BG" sz="1800" dirty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bg-BG" sz="1800" dirty="0" smtClean="0">
                <a:latin typeface="Times New Roman" pitchFamily="18" charset="0"/>
                <a:cs typeface="Times New Roman" pitchFamily="18" charset="0"/>
              </a:rPr>
              <a:t>ешение </a:t>
            </a:r>
            <a:r>
              <a:rPr lang="bg-BG" sz="1800" dirty="0">
                <a:latin typeface="Times New Roman" pitchFamily="18" charset="0"/>
                <a:cs typeface="Times New Roman" pitchFamily="18" charset="0"/>
              </a:rPr>
              <a:t>№ </a:t>
            </a:r>
            <a:r>
              <a:rPr lang="bg-BG" sz="1800" dirty="0" smtClean="0">
                <a:latin typeface="Times New Roman" pitchFamily="18" charset="0"/>
                <a:cs typeface="Times New Roman" pitchFamily="18" charset="0"/>
              </a:rPr>
              <a:t>65/31.05.2021 </a:t>
            </a:r>
            <a:r>
              <a:rPr lang="bg-BG" sz="1800" dirty="0">
                <a:latin typeface="Times New Roman" pitchFamily="18" charset="0"/>
                <a:cs typeface="Times New Roman" pitchFamily="18" charset="0"/>
              </a:rPr>
              <a:t>г. </a:t>
            </a:r>
            <a:r>
              <a:rPr lang="bg-BG" sz="1800" dirty="0" smtClean="0"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bg-BG" sz="1800" dirty="0">
                <a:latin typeface="Times New Roman" pitchFamily="18" charset="0"/>
                <a:cs typeface="Times New Roman" pitchFamily="18" charset="0"/>
              </a:rPr>
              <a:t>гр. д. № 2852/2020 г</a:t>
            </a:r>
            <a:r>
              <a:rPr lang="bg-BG" sz="1800" dirty="0" smtClean="0">
                <a:latin typeface="Times New Roman" pitchFamily="18" charset="0"/>
                <a:cs typeface="Times New Roman" pitchFamily="18" charset="0"/>
              </a:rPr>
              <a:t>. на ВКС,  </a:t>
            </a:r>
            <a:r>
              <a:rPr lang="bg-BG" sz="1800" dirty="0">
                <a:latin typeface="Times New Roman" pitchFamily="18" charset="0"/>
                <a:cs typeface="Times New Roman" pitchFamily="18" charset="0"/>
              </a:rPr>
              <a:t>IV г. о.</a:t>
            </a:r>
            <a:endParaRPr lang="bg-BG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bg-B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4) възрастта – решение № 7/25.02.2021 г. по </a:t>
            </a:r>
            <a:r>
              <a:rPr lang="bg-BG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гр.д</a:t>
            </a:r>
            <a:r>
              <a:rPr lang="bg-B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№ 2379/2020 г.,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bg-B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г.о</a:t>
            </a:r>
            <a:r>
              <a:rPr lang="bg-B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bg-B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5) медийно разгласяване - решение № 50154/13.12.2022 г. по </a:t>
            </a:r>
            <a:r>
              <a:rPr lang="bg-BG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гр.д</a:t>
            </a:r>
            <a:r>
              <a:rPr lang="bg-B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№ 4756/2021 г.,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bg-B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г.о</a:t>
            </a:r>
            <a:r>
              <a:rPr lang="bg-B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bg-B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6) публична личност – решение № 50212/22.12.2022 г. по </a:t>
            </a:r>
            <a:r>
              <a:rPr lang="bg-BG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гр.д</a:t>
            </a:r>
            <a:r>
              <a:rPr lang="bg-B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№ 4488/2021 г.,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bg-B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г.о</a:t>
            </a:r>
            <a:r>
              <a:rPr lang="bg-B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bg-B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7) </a:t>
            </a:r>
            <a:r>
              <a:rPr lang="bg-BG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висящност</a:t>
            </a:r>
            <a:r>
              <a:rPr lang="bg-B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други наказателни производства и частично оправдаване – решение № 50268/29.12.2022 г. по </a:t>
            </a:r>
            <a:r>
              <a:rPr lang="bg-BG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гр.д</a:t>
            </a:r>
            <a:r>
              <a:rPr lang="bg-B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№ 4996/2021 г.,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IV</a:t>
            </a:r>
            <a:r>
              <a:rPr lang="bg-B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г.о</a:t>
            </a:r>
            <a:r>
              <a:rPr lang="bg-B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., решение № 50227/21.12.2022 г. по </a:t>
            </a:r>
            <a:r>
              <a:rPr lang="bg-BG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гр.д</a:t>
            </a:r>
            <a:r>
              <a:rPr lang="bg-B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№ 311/2022 г.,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IV</a:t>
            </a:r>
            <a:r>
              <a:rPr lang="bg-B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г.о., решение </a:t>
            </a:r>
            <a:r>
              <a:rPr lang="bg-BG" sz="1800" dirty="0">
                <a:latin typeface="Times New Roman" pitchFamily="18" charset="0"/>
                <a:cs typeface="Times New Roman" pitchFamily="18" charset="0"/>
              </a:rPr>
              <a:t>№ </a:t>
            </a:r>
            <a:r>
              <a:rPr lang="bg-BG" sz="1800" dirty="0" smtClean="0">
                <a:latin typeface="Times New Roman" pitchFamily="18" charset="0"/>
                <a:cs typeface="Times New Roman" pitchFamily="18" charset="0"/>
              </a:rPr>
              <a:t>50263/15.02.2023 </a:t>
            </a:r>
            <a:r>
              <a:rPr lang="bg-BG" sz="1800" dirty="0">
                <a:latin typeface="Times New Roman" pitchFamily="18" charset="0"/>
                <a:cs typeface="Times New Roman" pitchFamily="18" charset="0"/>
              </a:rPr>
              <a:t>г. </a:t>
            </a:r>
            <a:r>
              <a:rPr lang="bg-BG" sz="1800" dirty="0" smtClean="0"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bg-BG" sz="1800" dirty="0">
                <a:latin typeface="Times New Roman" pitchFamily="18" charset="0"/>
                <a:cs typeface="Times New Roman" pitchFamily="18" charset="0"/>
              </a:rPr>
              <a:t>гр. д. № 4291/2021 г</a:t>
            </a:r>
            <a:r>
              <a:rPr lang="bg-BG" sz="1800" dirty="0" smtClean="0">
                <a:latin typeface="Times New Roman" pitchFamily="18" charset="0"/>
                <a:cs typeface="Times New Roman" pitchFamily="18" charset="0"/>
              </a:rPr>
              <a:t>. на ВКС, </a:t>
            </a:r>
            <a:r>
              <a:rPr lang="bg-BG" sz="1800" dirty="0">
                <a:latin typeface="Times New Roman" pitchFamily="18" charset="0"/>
                <a:cs typeface="Times New Roman" pitchFamily="18" charset="0"/>
              </a:rPr>
              <a:t>IV г. о</a:t>
            </a:r>
            <a:r>
              <a:rPr lang="bg-BG" sz="1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bg-BG" sz="1800" dirty="0" smtClean="0">
                <a:latin typeface="Times New Roman" pitchFamily="18" charset="0"/>
                <a:cs typeface="Times New Roman" pitchFamily="18" charset="0"/>
              </a:rPr>
              <a:t>8) личността на привлечения към наказателна отговорност – съдебно минало - </a:t>
            </a:r>
            <a:r>
              <a:rPr lang="bg-BG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№ 180 от 15.03.2021 г. на ВКС по гр. д. № 3836/2019 г</a:t>
            </a:r>
            <a:r>
              <a:rPr lang="bg-B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на ВКС, </a:t>
            </a:r>
            <a:r>
              <a:rPr lang="bg-BG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IV г. о. </a:t>
            </a:r>
            <a:endParaRPr lang="bg-BG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bg-B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9) поведение по време на наказателното производство – решение № 112/14.06.2011 г. по </a:t>
            </a:r>
            <a:r>
              <a:rPr lang="bg-BG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гр.д</a:t>
            </a:r>
            <a:r>
              <a:rPr lang="bg-B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№ 372/2010 г. на ВКС,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IV</a:t>
            </a:r>
            <a:r>
              <a:rPr lang="bg-B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г.о</a:t>
            </a:r>
            <a:r>
              <a:rPr lang="bg-B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и решение № 237/07.07.2011 г. по </a:t>
            </a:r>
            <a:r>
              <a:rPr lang="bg-BG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гр.д</a:t>
            </a:r>
            <a:r>
              <a:rPr lang="bg-B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№ 1258/2010 г. на ВКС,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III</a:t>
            </a:r>
            <a:r>
              <a:rPr lang="bg-B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г.о</a:t>
            </a:r>
            <a:r>
              <a:rPr lang="bg-B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278874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0730" y="1095154"/>
            <a:ext cx="10515600" cy="4646428"/>
          </a:xfrm>
        </p:spPr>
        <p:txBody>
          <a:bodyPr/>
          <a:lstStyle/>
          <a:p>
            <a:pPr algn="just"/>
            <a:r>
              <a:rPr lang="bg-B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1) Чл. 2, ал. 1, т. 1, пр. 1 - </a:t>
            </a:r>
            <a:r>
              <a:rPr lang="ru-RU" sz="18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задържане под стража, включително като мярка за неотклонение, домашен арест, когато са били отменени – т. 13 от ТР № 3/2005. Практиката по чл. 72 от ЗМВР</a:t>
            </a:r>
          </a:p>
          <a:p>
            <a:pPr algn="just"/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решение № 631/27.10.2025 г. по гр.д. № 3145/2024 г.,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bg-B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г.о</a:t>
            </a:r>
            <a:r>
              <a:rPr lang="bg-B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– чл. 2, ал. 1, т. 3</a:t>
            </a:r>
          </a:p>
          <a:p>
            <a:pPr algn="just"/>
            <a:r>
              <a:rPr lang="bg-B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2) Чл. </a:t>
            </a:r>
            <a:r>
              <a:rPr lang="bg-BG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2, </a:t>
            </a:r>
            <a:r>
              <a:rPr lang="bg-B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ал. </a:t>
            </a:r>
            <a:r>
              <a:rPr lang="bg-BG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1, </a:t>
            </a:r>
            <a:r>
              <a:rPr lang="bg-B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т. </a:t>
            </a:r>
            <a:r>
              <a:rPr lang="bg-BG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1, </a:t>
            </a:r>
            <a:r>
              <a:rPr lang="bg-B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пр. 2 - прилагане </a:t>
            </a:r>
            <a:r>
              <a:rPr lang="bg-BG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съда </a:t>
            </a:r>
            <a:r>
              <a:rPr lang="bg-BG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задължително настаняване и лечение или принудителни медицински мерки, когато те бъдат </a:t>
            </a:r>
            <a:r>
              <a:rPr lang="bg-B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отменени </a:t>
            </a:r>
          </a:p>
          <a:p>
            <a:pPr algn="just"/>
            <a:r>
              <a:rPr lang="bg-B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решение от 19 </a:t>
            </a:r>
            <a:r>
              <a:rPr lang="bg-BG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септември 2019 година по дело </a:t>
            </a:r>
            <a:r>
              <a:rPr lang="bg-B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С-467/18, </a:t>
            </a:r>
          </a:p>
          <a:p>
            <a:pPr algn="just"/>
            <a:r>
              <a:rPr lang="bg-B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т. 14 на ТР № 3/2005 г.,  </a:t>
            </a:r>
          </a:p>
          <a:p>
            <a:pPr algn="just"/>
            <a:r>
              <a:rPr lang="bg-B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решение </a:t>
            </a:r>
            <a:r>
              <a:rPr lang="bg-BG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 200/20.01.2017 г. по </a:t>
            </a:r>
            <a:r>
              <a:rPr lang="bg-BG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гр.д</a:t>
            </a:r>
            <a:r>
              <a:rPr lang="bg-BG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№ 326/16 г</a:t>
            </a:r>
            <a:r>
              <a:rPr lang="bg-B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на ВКС,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bg-B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г.о</a:t>
            </a:r>
            <a:r>
              <a:rPr lang="bg-B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(отговаря само съдът)</a:t>
            </a:r>
          </a:p>
          <a:p>
            <a:pPr algn="just"/>
            <a:r>
              <a:rPr lang="bg-B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решение </a:t>
            </a:r>
            <a:r>
              <a:rPr lang="bg-BG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 740 от 18.07.2022 г. на ОС - Бургас по в. гр. д. № 735/2022 г</a:t>
            </a:r>
            <a:r>
              <a:rPr lang="bg-B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(отговаря ПРБ)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bg-B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3) чл. 2, ал. 1, т. 1, пр. 3 - </a:t>
            </a:r>
            <a:r>
              <a:rPr lang="bg-BG" sz="1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лишаване от свобода в нарушение на чл. 5, § 1 от </a:t>
            </a:r>
            <a:r>
              <a:rPr lang="bg-BG" sz="1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КЗПЧОС</a:t>
            </a:r>
            <a:endParaRPr lang="bg-BG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bg-B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bg-BG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№ 117/25.09.2018 г. по </a:t>
            </a:r>
            <a:r>
              <a:rPr lang="bg-BG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гр.д</a:t>
            </a:r>
            <a:r>
              <a:rPr lang="bg-BG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№ </a:t>
            </a:r>
            <a:r>
              <a:rPr lang="bg-B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4815/2017 </a:t>
            </a:r>
            <a:r>
              <a:rPr lang="bg-BG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bg-B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на ВКС,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bg-B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г.о</a:t>
            </a:r>
            <a:r>
              <a:rPr lang="bg-B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., </a:t>
            </a:r>
          </a:p>
          <a:p>
            <a:pPr algn="just"/>
            <a:r>
              <a:rPr lang="bg-B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Определение </a:t>
            </a:r>
            <a:r>
              <a:rPr lang="bg-BG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bg-B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50127/24.02.2023 </a:t>
            </a:r>
            <a:r>
              <a:rPr lang="bg-BG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 по </a:t>
            </a:r>
            <a:r>
              <a:rPr lang="bg-BG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гр.д</a:t>
            </a:r>
            <a:r>
              <a:rPr lang="bg-BG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№ </a:t>
            </a:r>
            <a:r>
              <a:rPr lang="bg-B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1293/2022 </a:t>
            </a:r>
            <a:r>
              <a:rPr lang="bg-BG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bg-B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на ВКС,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IV</a:t>
            </a:r>
            <a:r>
              <a:rPr lang="bg-B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г.о</a:t>
            </a:r>
            <a:r>
              <a:rPr lang="bg-BG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., с което не е допуснато до касационно обжалване решение № </a:t>
            </a:r>
            <a:r>
              <a:rPr lang="bg-B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74/19.05.2021 </a:t>
            </a:r>
            <a:r>
              <a:rPr lang="bg-BG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 по </a:t>
            </a:r>
            <a:r>
              <a:rPr lang="bg-BG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в.гр.д</a:t>
            </a:r>
            <a:r>
              <a:rPr lang="bg-BG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№ </a:t>
            </a:r>
            <a:r>
              <a:rPr lang="bg-B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513/2021 </a:t>
            </a:r>
            <a:r>
              <a:rPr lang="bg-BG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 на ОС – Бургас</a:t>
            </a:r>
            <a:r>
              <a:rPr lang="bg-B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5365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701749"/>
            <a:ext cx="10515600" cy="5475214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Чл. 2, ал. 1, т. 2 от ЗОДОВ - Нарушение </a:t>
            </a:r>
            <a:r>
              <a:rPr lang="bg-BG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права, защитени от чл. 5, § 2-4 от КЗПЧОС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t">
              <a:lnSpc>
                <a:spcPct val="100000"/>
              </a:lnSpc>
              <a:spcBef>
                <a:spcPts val="0"/>
              </a:spcBef>
            </a:pPr>
            <a:r>
              <a:rPr lang="bg-BG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§ 2. На всяко арестувано лице трябва незабавно да бъдат </a:t>
            </a:r>
            <a:r>
              <a:rPr lang="bg-BG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съобщени</a:t>
            </a:r>
            <a:r>
              <a:rPr lang="bg-BG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разбираем за него език основанията за арестуването му и всички обвинения, които му се предявяват.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t">
              <a:lnSpc>
                <a:spcPct val="100000"/>
              </a:lnSpc>
              <a:spcBef>
                <a:spcPts val="0"/>
              </a:spcBef>
            </a:pPr>
            <a:r>
              <a:rPr lang="bg-BG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§ 3. Всяко лице, арестувано или лишено от свобода в съответствие с разпоредбите на т. 1 (с) на този член, трябва </a:t>
            </a:r>
            <a:r>
              <a:rPr lang="bg-BG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своевременно да бъде изправено </a:t>
            </a:r>
            <a:r>
              <a:rPr lang="bg-BG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 съдия или пред длъжностно лице, упълномощено от закона да изпълнява съдебни функции, и има право на гледане на неговото дело </a:t>
            </a:r>
            <a:r>
              <a:rPr lang="bg-BG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разумен срок </a:t>
            </a:r>
            <a:r>
              <a:rPr lang="bg-BG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на освобождаване преди гледането на неговото дело в съда. Освобождаването може да бъде обусловено от даването на гаранции за явяване в съда.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t">
              <a:lnSpc>
                <a:spcPct val="100000"/>
              </a:lnSpc>
              <a:spcBef>
                <a:spcPts val="0"/>
              </a:spcBef>
            </a:pPr>
            <a:r>
              <a:rPr lang="bg-BG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§ 4. Всяко арестувано или лишено от свобода лице има право </a:t>
            </a:r>
            <a:r>
              <a:rPr lang="bg-BG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 обжалва законността </a:t>
            </a:r>
            <a:r>
              <a:rPr lang="bg-BG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неговото задържане в съда, който е задължен в кратък срок да се произнесе; в случай, че задържането е неправомерно, съдът е длъжен да нареди незабавното освобождаване на задържаното лице</a:t>
            </a: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1) Легитимиран </a:t>
            </a:r>
            <a:r>
              <a:rPr lang="bg-BG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 отговаря процесуален субституент може да е както ПРБ, така и съдилищата, допуснали ограничаването на права, предоставени от чл. 5, § 3 и 4 от ЕКЗПЧОС</a:t>
            </a: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bg-BG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№ 36/12.08.2022 г. по </a:t>
            </a:r>
            <a:r>
              <a:rPr lang="bg-BG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гр.д</a:t>
            </a:r>
            <a:r>
              <a:rPr lang="bg-BG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№ 730/21 г</a:t>
            </a: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на ВКС,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IV</a:t>
            </a: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г.о</a:t>
            </a: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bg-BG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Доказателствена тежест: 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bg-BG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нарушение на права предоставени му от чл. 5 § 3 и § 4 КПЗОЧС от изрично и изчерпателно посочените в разпоредбата на чл. 2, ал. 1 ЗОДОВ, субекти - разследващи органи, прокуратура или съд;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bg-BG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претърпени от ищеца вреди, които могат да бъдат както имуществени, така и неимуществени; 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bg-BG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на причинна връзка между поведението на посочените субекти (разследващи органи, прокуратура или съд) и претърпените вреди. </a:t>
            </a:r>
            <a:endParaRPr lang="bg-BG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bg-BG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Независимо от изхода на наказателното производство, нарушението по права, гарантирани от чл. 5, § 2 - § 4 от КЗПЧ обуславя отговорността за вреди от въпросното нарушение.</a:t>
            </a: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81626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35935"/>
            <a:ext cx="10515600" cy="5826642"/>
          </a:xfrm>
        </p:spPr>
        <p:txBody>
          <a:bodyPr>
            <a:normAutofit lnSpcReduction="10000"/>
          </a:bodyPr>
          <a:lstStyle/>
          <a:p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Чл. 2б от ЗОДОВ -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нарушение на правото на разглеждане и решаване на делото в разумен срок съгласно чл. 6, § 1 от КЗПЧОС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bg-BG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Право на справедлив съдебен процес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bg-BG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bg-BG" sz="1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Всяко лице </a:t>
            </a:r>
            <a:r>
              <a:rPr lang="bg-BG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определянето на неговите граждански права и задължения или при наличието на каквото и да е наказателно обвинение срещу него има право на справедливо и публично гледане на неговото дело в разумен срок от независим и безпристрастен съд, създаден в съответствие със закона. Съдебното решение се обявява публично, но пресата и публиката могат да бъдат отстранявани по време на целия или на част от съдебния процес в интерес на нравствеността, обществената и националната сигурност в едно демократично общество, когато това се изисква от интересите на непълнолетните лица или за защита на личния живот на страните по делото или ако съдът счете това за извънредно необходимо в случаите, в които поради специални обстоятелства публичността би нанесла вреда на интересите на правосъдието</a:t>
            </a: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 № 5/15.06.2015 г. по </a:t>
            </a:r>
            <a:r>
              <a:rPr lang="bg-BG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т.д</a:t>
            </a: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№ 5/2013 г. на ОСГК на ВКС – за легитимацията на съда да представлява държавата в производствата по чл. 2 от ЗОДОВ. </a:t>
            </a:r>
            <a:r>
              <a:rPr lang="bg-BG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ЕСПЧ се е произнесъл положително относно възможността още в самото наказателно производство осъденият да получи намаляване на наложеното наказание като компенсация за вредите от това, че наказателното производство не е приключило в разумен срок</a:t>
            </a: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1) ДОПУСТИМОСТ НА ПРОИЗВОДСТВОТО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</a:t>
            </a:r>
            <a:r>
              <a:rPr lang="bg-BG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 102/05.03.2019 г. по </a:t>
            </a:r>
            <a:r>
              <a:rPr lang="bg-BG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ч.гр.д</a:t>
            </a:r>
            <a:r>
              <a:rPr lang="bg-BG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№ </a:t>
            </a: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683/2019 </a:t>
            </a:r>
            <a:r>
              <a:rPr lang="bg-BG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 </a:t>
            </a: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ВКС,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IV</a:t>
            </a: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г.о</a:t>
            </a:r>
            <a:r>
              <a:rPr lang="bg-BG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</a:t>
            </a:r>
            <a:r>
              <a:rPr lang="bg-BG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50004/24.01.2023 г. по </a:t>
            </a:r>
            <a:r>
              <a:rPr lang="bg-BG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ч.гр.д</a:t>
            </a:r>
            <a:r>
              <a:rPr lang="bg-BG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№ </a:t>
            </a: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1841/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22 </a:t>
            </a:r>
            <a:r>
              <a:rPr lang="bg-BG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на ВКС,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IV</a:t>
            </a: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г.о</a:t>
            </a: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2) Решение </a:t>
            </a:r>
            <a:r>
              <a:rPr lang="bg-BG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 50062/03.05.2023 г. по </a:t>
            </a:r>
            <a:r>
              <a:rPr lang="bg-BG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гр.д</a:t>
            </a:r>
            <a:r>
              <a:rPr lang="bg-BG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№ 2077/22 г</a:t>
            </a: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на ВКС,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г.о</a:t>
            </a: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и Решение </a:t>
            </a:r>
            <a:r>
              <a:rPr lang="bg-BG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 50031 от 22.02.2023 г. на ВКС по гр. д. № 1077/2022 г., IV г. о</a:t>
            </a: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– за забавяне на </a:t>
            </a:r>
            <a:r>
              <a:rPr lang="bg-BG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сл.д</a:t>
            </a: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№ 1/91 г.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3) критерии за определяне на размера на обезщетението 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общата продължителност и предмета на производството;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фактическа и правна сложност;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поведението на страните и на техните процесуални или законни представители, на останалите участници в процеса и на компетентните органи;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други факти.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g-BG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4044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531628"/>
            <a:ext cx="10515600" cy="5645335"/>
          </a:xfrm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Чл. 2, ал. 1, т. 3 от ЗОДОВ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обвинение в извършване на престъпление, ако лицето бъде оправдано – обезщетението за неимуществени вреди поглъща вредите от задържането под стража, а имуществените се присъждат самостоятелно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Искът по чл. 2, ал.1, т.3 ЗОДОВ дава защита и на нарушеното право за разглеждане и решаване на делото в разумен срок – ТР № 1/27.11.2023 г. по тълк.д. № 1/2022 г. На ОСГК на ВКС.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2) ако образуваното наказателно производство бъде прекратено поради това, че деянието не е извършено от лицето (включително не е доказано, че деянието е извършено от лицето – т. 7 от ТР № 3/2005 г. )или че извършеното деяние не е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престъпление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момента на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влизане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 сила – решение № 191/20.05.2015 г. по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гр.д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№ 6686/2014 г. на ВКС,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IV </a:t>
            </a:r>
            <a:r>
              <a:rPr lang="bg-BG" sz="1600" dirty="0" smtClean="0">
                <a:latin typeface="Times New Roman" pitchFamily="18" charset="0"/>
                <a:cs typeface="Times New Roman" pitchFamily="18" charset="0"/>
              </a:rPr>
              <a:t>г.о., </a:t>
            </a:r>
            <a:r>
              <a:rPr lang="bg-BG" sz="1600" dirty="0">
                <a:latin typeface="Times New Roman" pitchFamily="18" charset="0"/>
                <a:cs typeface="Times New Roman" pitchFamily="18" charset="0"/>
              </a:rPr>
              <a:t>Решение № 205/06.11.2019 г. по гр.д. № 863/2019 г. на ВКС,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IV</a:t>
            </a:r>
            <a:r>
              <a:rPr lang="bg-BG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1600">
                <a:latin typeface="Times New Roman" pitchFamily="18" charset="0"/>
                <a:cs typeface="Times New Roman" pitchFamily="18" charset="0"/>
              </a:rPr>
              <a:t>г.о</a:t>
            </a:r>
            <a:r>
              <a:rPr lang="bg-BG" sz="160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3) наказателното производство е образувано, след като наказателното преследване е погасено по давност или деянието е амнистирано – т. 8 от ТР № 3/2005 г. 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Смърт на обвиняемия – ответникът може да се брани с установителен иск по чл. 124, ал. 5 от ГПК – т. 9 от ТР № 3/2005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прекратяване на наказателното производство в хипотезата на чл. 239а от НПК /отм/ - </a:t>
            </a: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Ако в предварителното производство от повдигане на обвинението са изтекли повече от две години, когато обвинението е за тежко престъпление, и повече от една година в останалите случаи, обвиняемият може да поиска делото му да бъде разгледано от съда – попада в основанието по чл. 2, ал. 1, т. 3 от ЗОДОВ – решение № 258/22.06.2011 г. по </a:t>
            </a:r>
            <a:r>
              <a:rPr lang="bg-BG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гр.д</a:t>
            </a: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№ 1565/2010 г.,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г.о</a:t>
            </a: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„обвинение в извършване на престъпление“ - решение № 50047/10.03.2023 г. по </a:t>
            </a:r>
            <a:r>
              <a:rPr lang="bg-BG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гр.д</a:t>
            </a: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№ 3092/2022 г. на ВКС,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IV</a:t>
            </a: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г.о</a:t>
            </a: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и решение № 50009/08.02.2023 г. по </a:t>
            </a:r>
            <a:r>
              <a:rPr lang="bg-BG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гр.д</a:t>
            </a: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№ 932/2022 г. на ВКС,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г.о</a:t>
            </a: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– противоречие в отговора на въпроса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„Налице ли са предпоставките по чл. 2, ал. 1, т. 3 ЗОДОВ за ангажиране на отговорността на държавата за обезщетяване на причинени вреди, когато прекратеното наказателно производство е било образувано срещу неизвестен извършител и ищецът не е имал процесуалното качество на обвиняем?“ – тълк.д. № 2/2025 г., ОСГК на ВКС.</a:t>
            </a:r>
            <a:endParaRPr lang="bg-BG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72163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1363" y="318977"/>
            <a:ext cx="10515600" cy="590107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Чл. 2, ал. 1, т. 4 от ЗОДОВ -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налагане на наказание по Наказателния кодекс или на административно наказание, когато лицето бъде оправдано или административното наказание бъде отменено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bg-BG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влязла в законна сила присъда, с която лицето е признато за виновно и осъдено на наказание по НК и по реда на извънредните способи за отмяна е признато за невиновно и </a:t>
            </a: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оправдано.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Не съдът, а ПРБ и разследващите органи отговарят - ТР № 5/15.06.2015 г. по </a:t>
            </a:r>
            <a:r>
              <a:rPr lang="bg-BG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тълк.д</a:t>
            </a: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№ 5/2013 г. на ОСГК на ВКС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bg-BG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Чл. 2, ал. 1, т. 5 от ЗОДОВ -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прилагане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съда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административна мярка, когато решението му бъде отменено като незаконосъобразно – т. 10 от ТР № 3/2005 г.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Чл. 2, ал. 1, т. 6 от ЗОДОВ - </a:t>
            </a:r>
            <a:r>
              <a:rPr lang="bg-BG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изпълнение на наложено наказание над определения срок или </a:t>
            </a: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 - решение </a:t>
            </a:r>
            <a:r>
              <a:rPr lang="bg-BG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219/04.06.2012 г</a:t>
            </a:r>
            <a:r>
              <a:rPr lang="bg-BG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bg-BG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гр.д</a:t>
            </a:r>
            <a:r>
              <a:rPr lang="bg-BG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№ </a:t>
            </a: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677/2011 г. на ВКС, IV </a:t>
            </a:r>
            <a:r>
              <a:rPr lang="bg-BG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г.о</a:t>
            </a: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разликата между чл. 2, ал. 1, т. 1, пр. 3 и чл. 2, ал. 1, т. 6: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bg-BG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№ 212/14.10.2016 г. по </a:t>
            </a:r>
            <a:r>
              <a:rPr lang="bg-BG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гр.д</a:t>
            </a:r>
            <a:r>
              <a:rPr lang="bg-BG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№ </a:t>
            </a: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1402/2016 </a:t>
            </a:r>
            <a:r>
              <a:rPr lang="bg-BG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на ВКС,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IV</a:t>
            </a: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г.о</a:t>
            </a: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bg-BG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№ 60317/01.04.2022 г. по </a:t>
            </a:r>
            <a:r>
              <a:rPr lang="bg-BG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гр.д</a:t>
            </a:r>
            <a:r>
              <a:rPr lang="bg-BG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№ </a:t>
            </a: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597/2021 </a:t>
            </a:r>
            <a:r>
              <a:rPr lang="bg-BG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на ВКС,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IV</a:t>
            </a: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г.о</a:t>
            </a: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bg-BG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Чл. 2, ал. 1, т. 7 - незаконосъобразно използване на специални разузнавателни средства. 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използвани </a:t>
            </a:r>
            <a:r>
              <a:rPr lang="bg-BG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без надлежно разрешение, </a:t>
            </a:r>
            <a:endParaRPr lang="bg-BG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извън </a:t>
            </a:r>
            <a:r>
              <a:rPr lang="bg-BG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целите и срока, за който са разрешени</a:t>
            </a: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bg-BG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престъпление извън категорията на посочените в чл. 172, ал. 2 от </a:t>
            </a: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НПК,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bg-BG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използвани са различни </a:t>
            </a:r>
            <a:r>
              <a:rPr lang="bg-BG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разрешените от съда способи. </a:t>
            </a:r>
            <a:endParaRPr lang="bg-BG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решение </a:t>
            </a:r>
            <a:r>
              <a:rPr lang="bg-BG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203/27.02.2019 </a:t>
            </a:r>
            <a:r>
              <a:rPr lang="bg-BG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 по </a:t>
            </a:r>
            <a:r>
              <a:rPr lang="bg-BG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гр.д</a:t>
            </a:r>
            <a:r>
              <a:rPr lang="bg-BG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№ 5061/17 г</a:t>
            </a: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на ВКС,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г.о</a:t>
            </a:r>
            <a:r>
              <a:rPr lang="bg-BG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bg-BG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определение № 625/04.04.2023 г. по </a:t>
            </a:r>
            <a:r>
              <a:rPr lang="bg-BG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гр.д</a:t>
            </a: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№ 4132/2022 г. на ВКС,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г.о</a:t>
            </a: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g-BG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4302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838200" y="701749"/>
            <a:ext cx="10515600" cy="5475214"/>
          </a:xfrm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bg-BG" sz="1800" u="sng" dirty="0" smtClean="0">
                <a:latin typeface="Times New Roman" pitchFamily="18" charset="0"/>
                <a:cs typeface="Times New Roman" pitchFamily="18" charset="0"/>
              </a:rPr>
              <a:t>Изключване на отговорността: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bg-BG" sz="1800" dirty="0" smtClean="0">
                <a:latin typeface="Times New Roman" pitchFamily="18" charset="0"/>
                <a:cs typeface="Times New Roman" pitchFamily="18" charset="0"/>
              </a:rPr>
              <a:t>1) </a:t>
            </a:r>
            <a:r>
              <a:rPr lang="bg-BG" sz="1800" dirty="0">
                <a:latin typeface="Times New Roman" pitchFamily="18" charset="0"/>
                <a:cs typeface="Times New Roman" pitchFamily="18" charset="0"/>
              </a:rPr>
              <a:t>Решение № 157 от 8.07.2013 г. на ВКС по гр. д. № 1268/2012 г., III г. о</a:t>
            </a:r>
            <a:r>
              <a:rPr lang="bg-BG" sz="1800" dirty="0" smtClean="0">
                <a:latin typeface="Times New Roman" pitchFamily="18" charset="0"/>
                <a:cs typeface="Times New Roman" pitchFamily="18" charset="0"/>
              </a:rPr>
              <a:t>. – законодателна промяна на характера на престъплението (от общ към частен)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bg-BG" sz="1800" dirty="0" smtClean="0">
                <a:latin typeface="Times New Roman" pitchFamily="18" charset="0"/>
                <a:cs typeface="Times New Roman" pitchFamily="18" charset="0"/>
              </a:rPr>
              <a:t>2) оправдан по </a:t>
            </a:r>
            <a:r>
              <a:rPr lang="bg-BG" sz="1800" dirty="0" err="1" smtClean="0">
                <a:latin typeface="Times New Roman" pitchFamily="18" charset="0"/>
                <a:cs typeface="Times New Roman" pitchFamily="18" charset="0"/>
              </a:rPr>
              <a:t>квалифиращи</a:t>
            </a:r>
            <a:r>
              <a:rPr lang="bg-BG" sz="1800" dirty="0" smtClean="0">
                <a:latin typeface="Times New Roman" pitchFamily="18" charset="0"/>
                <a:cs typeface="Times New Roman" pitchFamily="18" charset="0"/>
              </a:rPr>
              <a:t> признаци - решение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№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93/04.07.2022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г.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гр. д. № 3380/2021 г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на ВКС,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III г. о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., </a:t>
            </a:r>
            <a:r>
              <a:rPr lang="bg-BG" sz="1800" dirty="0" smtClean="0">
                <a:latin typeface="Times New Roman" pitchFamily="18" charset="0"/>
                <a:cs typeface="Times New Roman" pitchFamily="18" charset="0"/>
              </a:rPr>
              <a:t>ТР </a:t>
            </a:r>
            <a:r>
              <a:rPr lang="bg-BG" sz="1800" dirty="0">
                <a:latin typeface="Times New Roman" pitchFamily="18" charset="0"/>
                <a:cs typeface="Times New Roman" pitchFamily="18" charset="0"/>
              </a:rPr>
              <a:t>№ </a:t>
            </a:r>
            <a:r>
              <a:rPr lang="bg-BG" sz="1800" dirty="0" smtClean="0">
                <a:latin typeface="Times New Roman" pitchFamily="18" charset="0"/>
                <a:cs typeface="Times New Roman" pitchFamily="18" charset="0"/>
              </a:rPr>
              <a:t>1/12.03.2021 </a:t>
            </a:r>
            <a:r>
              <a:rPr lang="bg-BG" sz="1800" dirty="0">
                <a:latin typeface="Times New Roman" pitchFamily="18" charset="0"/>
                <a:cs typeface="Times New Roman" pitchFamily="18" charset="0"/>
              </a:rPr>
              <a:t>г. на ВКС по </a:t>
            </a:r>
            <a:r>
              <a:rPr lang="bg-BG" sz="1800" dirty="0" smtClean="0">
                <a:latin typeface="Times New Roman" pitchFamily="18" charset="0"/>
                <a:cs typeface="Times New Roman" pitchFamily="18" charset="0"/>
              </a:rPr>
              <a:t>тълк. </a:t>
            </a:r>
            <a:r>
              <a:rPr lang="bg-BG" sz="1800" dirty="0">
                <a:latin typeface="Times New Roman" pitchFamily="18" charset="0"/>
                <a:cs typeface="Times New Roman" pitchFamily="18" charset="0"/>
              </a:rPr>
              <a:t>д. № 1/2019 г., ОСНК на </a:t>
            </a:r>
            <a:r>
              <a:rPr lang="bg-BG" sz="1800" dirty="0" smtClean="0">
                <a:latin typeface="Times New Roman" pitchFamily="18" charset="0"/>
                <a:cs typeface="Times New Roman" pitchFamily="18" charset="0"/>
              </a:rPr>
              <a:t>ВКС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bg-BG" sz="1800" dirty="0" smtClean="0">
                <a:latin typeface="Times New Roman" pitchFamily="18" charset="0"/>
                <a:cs typeface="Times New Roman" pitchFamily="18" charset="0"/>
              </a:rPr>
              <a:t>) невменяемо лице – решение № 588/22.01.2020 г. по в.гр.д. № 4532/2019 г. на СГС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bg-BG" sz="1800" dirty="0" smtClean="0">
                <a:latin typeface="Times New Roman" pitchFamily="18" charset="0"/>
                <a:cs typeface="Times New Roman" pitchFamily="18" charset="0"/>
              </a:rPr>
              <a:t>4) Закон за </a:t>
            </a:r>
            <a:r>
              <a:rPr lang="bg-BG" sz="1800" dirty="0" err="1" smtClean="0">
                <a:latin typeface="Times New Roman" pitchFamily="18" charset="0"/>
                <a:cs typeface="Times New Roman" pitchFamily="18" charset="0"/>
              </a:rPr>
              <a:t>екстрадцията</a:t>
            </a:r>
            <a:r>
              <a:rPr lang="bg-BG" sz="1800" dirty="0" smtClean="0">
                <a:latin typeface="Times New Roman" pitchFamily="18" charset="0"/>
                <a:cs typeface="Times New Roman" pitchFamily="18" charset="0"/>
              </a:rPr>
              <a:t> и европейската заповед за арест – определение № 152/09.03.2021 г. по гр.д. № 3383/2020 г. на ВКС,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III</a:t>
            </a:r>
            <a:r>
              <a:rPr lang="bg-BG" sz="1800" smtClean="0">
                <a:latin typeface="Times New Roman" pitchFamily="18" charset="0"/>
                <a:cs typeface="Times New Roman" pitchFamily="18" charset="0"/>
              </a:rPr>
              <a:t> г.о.</a:t>
            </a:r>
            <a:endParaRPr lang="bg-BG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bg-BG" sz="1800" u="sng" dirty="0" smtClean="0">
                <a:latin typeface="Times New Roman" pitchFamily="18" charset="0"/>
                <a:cs typeface="Times New Roman" pitchFamily="18" charset="0"/>
              </a:rPr>
              <a:t>Местна подсъдност: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bg-BG" altLang="en-US" sz="1800" dirty="0" smtClean="0">
                <a:latin typeface="Times New Roman" pitchFamily="18" charset="0"/>
                <a:cs typeface="Times New Roman" pitchFamily="18" charset="0"/>
              </a:rPr>
              <a:t>Изборна - чл</a:t>
            </a:r>
            <a:r>
              <a:rPr lang="bg-BG" altLang="en-US" sz="1800" dirty="0">
                <a:latin typeface="Times New Roman" pitchFamily="18" charset="0"/>
                <a:cs typeface="Times New Roman" pitchFamily="18" charset="0"/>
              </a:rPr>
              <a:t>. 7 </a:t>
            </a:r>
            <a:r>
              <a:rPr lang="bg-BG" altLang="en-US" sz="1800" dirty="0" smtClean="0">
                <a:latin typeface="Times New Roman" pitchFamily="18" charset="0"/>
                <a:cs typeface="Times New Roman" pitchFamily="18" charset="0"/>
              </a:rPr>
              <a:t>ЗОДОВ: пред </a:t>
            </a:r>
            <a:r>
              <a:rPr lang="bg-BG" altLang="en-US" sz="1800" dirty="0">
                <a:latin typeface="Times New Roman" pitchFamily="18" charset="0"/>
                <a:cs typeface="Times New Roman" pitchFamily="18" charset="0"/>
              </a:rPr>
              <a:t>съда по мястото на увреждането </a:t>
            </a:r>
            <a:r>
              <a:rPr lang="bg-BG" altLang="en-US" sz="1800" dirty="0" smtClean="0">
                <a:latin typeface="Times New Roman" pitchFamily="18" charset="0"/>
                <a:cs typeface="Times New Roman" pitchFamily="18" charset="0"/>
              </a:rPr>
              <a:t>(съдебния район, в който е повдигнато и поддържано обвинението) </a:t>
            </a:r>
            <a:r>
              <a:rPr lang="bg-BG" altLang="en-US" sz="1800" b="1" dirty="0" smtClean="0">
                <a:latin typeface="Times New Roman" pitchFamily="18" charset="0"/>
                <a:cs typeface="Times New Roman" pitchFamily="18" charset="0"/>
              </a:rPr>
              <a:t>или</a:t>
            </a:r>
            <a:r>
              <a:rPr lang="bg-BG" alt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altLang="en-US" sz="1800" dirty="0">
                <a:latin typeface="Times New Roman" pitchFamily="18" charset="0"/>
                <a:cs typeface="Times New Roman" pitchFamily="18" charset="0"/>
              </a:rPr>
              <a:t>по настоящия адрес… на увредения срещу органите по… чл. 2, ал. 1, от чиито незаконни актове, действия или бездействия са причинени </a:t>
            </a:r>
            <a:r>
              <a:rPr lang="bg-BG" altLang="en-US" sz="1800" dirty="0" smtClean="0">
                <a:latin typeface="Times New Roman" pitchFamily="18" charset="0"/>
                <a:cs typeface="Times New Roman" pitchFamily="18" charset="0"/>
              </a:rPr>
              <a:t>вредите.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bg-BG" altLang="en-US" sz="1800" dirty="0" smtClean="0">
                <a:latin typeface="Times New Roman" pitchFamily="18" charset="0"/>
                <a:cs typeface="Times New Roman" pitchFamily="18" charset="0"/>
              </a:rPr>
              <a:t>- съдът не следи служебно за местната подсъдност, а само по отвод на ответника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bg-BG" sz="1800" dirty="0">
                <a:latin typeface="Times New Roman" pitchFamily="18" charset="0"/>
                <a:cs typeface="Times New Roman" pitchFamily="18" charset="0"/>
              </a:rPr>
              <a:t>Гражданин на друга държава срещу ПРБ </a:t>
            </a:r>
            <a:r>
              <a:rPr lang="bg-BG" sz="1800" dirty="0" smtClean="0">
                <a:latin typeface="Times New Roman" pitchFamily="18" charset="0"/>
                <a:cs typeface="Times New Roman" pitchFamily="18" charset="0"/>
              </a:rPr>
              <a:t>– определение </a:t>
            </a:r>
            <a:r>
              <a:rPr lang="bg-BG" sz="1800" dirty="0">
                <a:latin typeface="Times New Roman" pitchFamily="18" charset="0"/>
                <a:cs typeface="Times New Roman" pitchFamily="18" charset="0"/>
              </a:rPr>
              <a:t>№ 4383/16.12.2022 г. по ч.гр.д. № </a:t>
            </a:r>
            <a:r>
              <a:rPr lang="bg-BG" sz="1800" dirty="0" smtClean="0">
                <a:latin typeface="Times New Roman" pitchFamily="18" charset="0"/>
                <a:cs typeface="Times New Roman" pitchFamily="18" charset="0"/>
              </a:rPr>
              <a:t>4461/2022 </a:t>
            </a:r>
            <a:r>
              <a:rPr lang="bg-BG" sz="1800" dirty="0"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bg-BG" sz="1800" dirty="0" smtClean="0">
                <a:latin typeface="Times New Roman" pitchFamily="18" charset="0"/>
                <a:cs typeface="Times New Roman" pitchFamily="18" charset="0"/>
              </a:rPr>
              <a:t>. на ВКС,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III </a:t>
            </a:r>
            <a:r>
              <a:rPr lang="bg-BG" sz="1800" dirty="0" smtClean="0">
                <a:latin typeface="Times New Roman" pitchFamily="18" charset="0"/>
                <a:cs typeface="Times New Roman" pitchFamily="18" charset="0"/>
              </a:rPr>
              <a:t>г.о.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bg-BG" sz="1800" u="sng" dirty="0" smtClean="0">
                <a:latin typeface="Times New Roman" pitchFamily="18" charset="0"/>
                <a:cs typeface="Times New Roman" pitchFamily="18" charset="0"/>
              </a:rPr>
              <a:t>Такси:</a:t>
            </a:r>
            <a:r>
              <a:rPr lang="bg-BG" sz="1800" dirty="0" smtClean="0">
                <a:latin typeface="Times New Roman" pitchFamily="18" charset="0"/>
                <a:cs typeface="Times New Roman" pitchFamily="18" charset="0"/>
              </a:rPr>
              <a:t> предварително се внася само проста такса, не и деловодни разноски.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bg-BG" sz="1800" dirty="0" smtClean="0">
                <a:latin typeface="Times New Roman" pitchFamily="18" charset="0"/>
                <a:cs typeface="Times New Roman" pitchFamily="18" charset="0"/>
              </a:rPr>
              <a:t>Само при изцяло отхвърляне на иска или оттегляне или отказ се дължат изцяло разноски!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bg-BG" sz="1800" dirty="0" smtClean="0">
                <a:latin typeface="Times New Roman" pitchFamily="18" charset="0"/>
                <a:cs typeface="Times New Roman" pitchFamily="18" charset="0"/>
              </a:rPr>
              <a:t>При уважаване, макар и частично, разноски дължи ответникът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bg-BG" sz="1800" dirty="0" smtClean="0">
                <a:latin typeface="Times New Roman" pitchFamily="18" charset="0"/>
                <a:cs typeface="Times New Roman" pitchFamily="18" charset="0"/>
              </a:rPr>
              <a:t>Съразмерно на уважената част от иска се присъжда адвокатско възнаграждение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bg-BG" sz="1800" dirty="0" err="1" smtClean="0">
                <a:latin typeface="Times New Roman" pitchFamily="18" charset="0"/>
                <a:cs typeface="Times New Roman" pitchFamily="18" charset="0"/>
              </a:rPr>
              <a:t>Юрисконсултско</a:t>
            </a:r>
            <a:r>
              <a:rPr lang="bg-BG" sz="1800" dirty="0" smtClean="0">
                <a:latin typeface="Times New Roman" pitchFamily="18" charset="0"/>
                <a:cs typeface="Times New Roman" pitchFamily="18" charset="0"/>
              </a:rPr>
              <a:t> възнаграждение - определение </a:t>
            </a:r>
            <a:r>
              <a:rPr lang="bg-BG" sz="1800" dirty="0">
                <a:latin typeface="Times New Roman" pitchFamily="18" charset="0"/>
                <a:cs typeface="Times New Roman" pitchFamily="18" charset="0"/>
              </a:rPr>
              <a:t>№ 1886/28.06.2023 г. по гр.д. № 259/2023 г. на ВКС,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III</a:t>
            </a:r>
            <a:r>
              <a:rPr lang="bg-BG" sz="1800" dirty="0">
                <a:latin typeface="Times New Roman" pitchFamily="18" charset="0"/>
                <a:cs typeface="Times New Roman" pitchFamily="18" charset="0"/>
              </a:rPr>
              <a:t> г.о.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bg-BG" sz="1800" dirty="0">
              <a:latin typeface="Times New Roman" pitchFamily="18" charset="0"/>
              <a:cs typeface="Times New Roman" pitchFamily="18" charset="0"/>
            </a:endParaRPr>
          </a:p>
          <a:p>
            <a:endParaRPr lang="bg-BG" sz="1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94684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817</TotalTime>
  <Words>2829</Words>
  <Application>Microsoft Office PowerPoint</Application>
  <PresentationFormat>По избор</PresentationFormat>
  <Paragraphs>103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9</vt:i4>
      </vt:variant>
    </vt:vector>
  </HeadingPairs>
  <TitlesOfParts>
    <vt:vector size="10" baseType="lpstr">
      <vt:lpstr>Office Theme</vt:lpstr>
      <vt:lpstr>ОТГОВОРНОСТ НА ПРАВОЗАЩИТНИТЕ ОРГАНИ ПО ЧЛ. 2 ОТ ЗОДОВ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STELA</dc:creator>
  <cp:lastModifiedBy>Стилияна Григорова</cp:lastModifiedBy>
  <cp:revision>92</cp:revision>
  <dcterms:created xsi:type="dcterms:W3CDTF">2026-01-25T07:41:51Z</dcterms:created>
  <dcterms:modified xsi:type="dcterms:W3CDTF">2026-01-27T10:23:36Z</dcterms:modified>
</cp:coreProperties>
</file>