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7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2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975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1118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629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0754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7169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149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491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7894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4379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2012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A9A06-FB09-4885-A4CD-5504D35C897B}" type="datetimeFigureOut">
              <a:rPr lang="bg-BG" smtClean="0"/>
              <a:t>26.1.2026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1A8FD-FD07-4E64-B99C-74BEEFC9D86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787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846640" cy="2403699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Times New Roman" pitchFamily="18" charset="0"/>
                <a:cs typeface="Times New Roman" pitchFamily="18" charset="0"/>
              </a:rPr>
              <a:t>ОТГОВОРНОСТ НА ДЪРЖАВАТА ЗА ВРЕДИ, ПРИЧИНЕНИ НА ГРАЖДАНИ И ЮРИДИЧЕСКИ ЛИЦА</a:t>
            </a:r>
            <a:endParaRPr lang="bg-BG" sz="36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АДМИНИСТРАТИВНА И ПРАВОРАЗДАВАТЕЛНА ДЕЙНОСТ</a:t>
            </a:r>
            <a:endParaRPr lang="bg-B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74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Компетентност на административните и общите съдилища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sz="1400" b="1" u="sng" dirty="0" smtClean="0">
                <a:latin typeface="Times New Roman" pitchFamily="18" charset="0"/>
                <a:cs typeface="Times New Roman" pitchFamily="18" charset="0"/>
              </a:rPr>
              <a:t>Местни и централни изпълнителни органи</a:t>
            </a:r>
          </a:p>
          <a:p>
            <a:pPr algn="just"/>
            <a:r>
              <a:rPr lang="bg-BG" sz="1400" u="sng" dirty="0" smtClean="0">
                <a:latin typeface="Times New Roman" pitchFamily="18" charset="0"/>
                <a:cs typeface="Times New Roman" pitchFamily="18" charset="0"/>
              </a:rPr>
              <a:t>Административна дейност: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1) незаконен строеж – вреди от незаснемане на незаконен строеж, за ползване и пропуснати ползи (печалба) –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опр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776/19.04.2023 г. по гр.д. № 4741/22 г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 на ВКС,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., с което е потвърдено обезсилване на решението на районния съд. Административният съд е повдигнал спор за подсъдност пред 5-членен състав на ВКС и ВАС. Определение № 42/12.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.2023 г. по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.д. № 29/2023 г.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.д. № 3478/2025 г. на ВАС,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отд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2) отказ за издаване на удостоверения и скици в процедура по възстановяване на собственост -определение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640/06.04.2023 г., ч.гр.д. № 1190/23 г.,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Постановено е решение от АССГ по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.д. № 4059/2023 г. за отхвърляне на иска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мълчалив отказ по подадено заявление за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чл. 39а, ал. 2 от ЗДС за отчужден недвижим имот. Определение № 60370 от 26.10.2021 г. на ВКС по ч. гр. д. № 3758/2021 г., III г. о.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 решение по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.д. № 11450/2021 г. областният управител е задължен да се произнесе по молбата, като приключи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отчуждителното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производство с изплащане на дължимото обезщетение в размер, определен с РМС , като е определен 14-дневен срок за произнасяне от влизане на решението в сила.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4) премахването и окастрянето на дървесни видове, поставени под особена закрила, се извършва след издаване на разрешение от кмета на съответната община, т. е. след издаването на надлежен индивидуален административен акт. Определение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4754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22.10.2024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en-GB" sz="1400" dirty="0" err="1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 err="1" smtClean="0">
                <a:latin typeface="Times New Roman" pitchFamily="18" charset="0"/>
                <a:cs typeface="Times New Roman" pitchFamily="18" charset="0"/>
              </a:rPr>
              <a:t>ч.гр.д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. № 3501/2024 г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на ВКС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5-членен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с-в</a:t>
            </a:r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5) Възлагане за събиране на глоба - Определение № 66/20.12.2024 г. по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.д. № 57/2024 г., 5-членен с-в</a:t>
            </a:r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530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968551"/>
          </a:xfrm>
        </p:spPr>
        <p:txBody>
          <a:bodyPr>
            <a:normAutofit/>
          </a:bodyPr>
          <a:lstStyle/>
          <a:p>
            <a:r>
              <a:rPr lang="bg-BG" sz="1600" u="sng" dirty="0" smtClean="0">
                <a:latin typeface="Times New Roman" pitchFamily="18" charset="0"/>
                <a:cs typeface="Times New Roman" pitchFamily="18" charset="0"/>
              </a:rPr>
              <a:t>Не е административна дейността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по поддържане и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снегопочистване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улиците, изграждане, ремонт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поддържане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на общинските пътища;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грижа за безстопанствените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животни по Закона за защита на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животните, изграждане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и поддържане на канализационни и водопроводни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мрежи. Т. 3 от ТП № 2/2015 г. Общият исков ред.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2) неосигурен достъп до вода и канализационни услуги до имот – определение №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50029/20.01.2023 г. по гр.д. 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1862/2022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 на ВКС,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 за недопускане до касационно обжалване от ищците 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министър или друго длъжностно лице публично води негативна медийна кампания срещу определено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лице -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Определение № 43 от 23.11.2022 г. на ВКС и ВАС по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 д. № 40/2022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4) вреди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от несключен договор между МЗ и СБАЛ лишените от свобода в затвора в София за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метадонова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програма -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46/06.12.2021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по гр. д. № 20/2021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5) принудително реализиране на несъществуващо вземане за местни данъци и такси -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Определение № 4009 от 22.08.2025 г. на ВКС по гр. д. № 4732/2024 г., I г. о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вреди от ухапване от безстопанствени кучета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3207/20.06.2025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по гр. д. № 3211/2024 г., I г. о.</a:t>
            </a:r>
          </a:p>
          <a:p>
            <a:pPr algn="just"/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7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24"/>
          </a:xfrm>
        </p:spPr>
        <p:txBody>
          <a:bodyPr>
            <a:noAutofit/>
          </a:bodyPr>
          <a:lstStyle/>
          <a:p>
            <a:r>
              <a:rPr lang="bg-BG" sz="1600" b="1" u="sng" dirty="0" smtClean="0">
                <a:latin typeface="Times New Roman" pitchFamily="18" charset="0"/>
                <a:cs typeface="Times New Roman" pitchFamily="18" charset="0"/>
              </a:rPr>
              <a:t>МВР и ПРБ</a:t>
            </a:r>
          </a:p>
          <a:p>
            <a:pPr algn="just"/>
            <a:r>
              <a:rPr lang="bg-BG" sz="1600" u="sng" dirty="0" smtClean="0">
                <a:latin typeface="Times New Roman" pitchFamily="18" charset="0"/>
                <a:cs typeface="Times New Roman" pitchFamily="18" charset="0"/>
              </a:rPr>
              <a:t>Административна дейност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1) вреди от водено производство по УБДХ – неимуществени вреди и разноски за адвокатски хонорар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За подсъдността -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Определение № 442/20.03.2023 г. по гр.д. № 3719/22 г.,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 и определение № 1171/12.03.2025 г. по гр.д. № 90/2025 г., 5-членен състав</a:t>
            </a:r>
          </a:p>
          <a:p>
            <a:pPr algn="just">
              <a:spcBef>
                <a:spcPts val="0"/>
              </a:spcBef>
            </a:pPr>
            <a:r>
              <a:rPr lang="bg-BG" sz="16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.д. № 359/2023 г. на </a:t>
            </a:r>
            <a:r>
              <a:rPr lang="bg-BG" sz="16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 съд – Хасково, </a:t>
            </a:r>
            <a:r>
              <a:rPr lang="bg-BG" sz="16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.д. № 7172/2024 г. на ВАС,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dirty="0" err="1" smtClean="0">
                <a:latin typeface="Times New Roman" pitchFamily="18" charset="0"/>
                <a:cs typeface="Times New Roman" pitchFamily="18" charset="0"/>
              </a:rPr>
              <a:t>отд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) становище на директора на затвора в производство по предсрочно освобождаване по чл. 437 от НПК -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219/15.02.2023 г. по гр.д. № 158/23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състав</a:t>
            </a:r>
          </a:p>
          <a:p>
            <a:pPr algn="just">
              <a:spcBef>
                <a:spcPts val="0"/>
              </a:spcBef>
            </a:pP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отказ на прокурора да се прекъсне изтърпяване на наказанието „лишаване от свобода“ и да се изпрати за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лечение -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Определение 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134/31.01.2023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по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ч.гр.д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 № 4885/2022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</a:t>
            </a:r>
          </a:p>
          <a:p>
            <a:pPr algn="just">
              <a:spcBef>
                <a:spcPts val="0"/>
              </a:spcBef>
            </a:pP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неефективно лечение в затвора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53/23.12.2022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и ВАС по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 д. № 27/2022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5) незаконно задържане поради непостановена заповед по чл. 72, ал. 1 от ЗМВР -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Решение № 7477 от 27.07.2022 г. на ВАС по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 д. № 161/2022 г., III о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6) превеждане на удръжки от трудово възнаграждение на лишен от свобода по изпълнително дело -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4860/28.10.2024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по ч. гр. д. № 2838/2024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</a:t>
            </a:r>
          </a:p>
          <a:p>
            <a:pPr algn="just">
              <a:spcBef>
                <a:spcPts val="0"/>
              </a:spcBef>
            </a:pP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НОИ – трето задължено лице –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57/13.11.2024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и ВАС по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 д. № 46/2024 г., 5-членен с-в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– Редът по ЗОДОВ е неприложим и се разглежда по общия ред от гражданските съдилища 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5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752528"/>
          </a:xfrm>
        </p:spPr>
        <p:txBody>
          <a:bodyPr>
            <a:normAutofit/>
          </a:bodyPr>
          <a:lstStyle/>
          <a:p>
            <a:pPr algn="just"/>
            <a:r>
              <a:rPr lang="bg-BG" sz="1600" u="sng" dirty="0" smtClean="0">
                <a:latin typeface="Times New Roman" pitchFamily="18" charset="0"/>
                <a:cs typeface="Times New Roman" pitchFamily="18" charset="0"/>
              </a:rPr>
              <a:t>Компетентност на гражданските съдилища: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иск за вреди срещу ПРБ от неочаквано конвоиране от затвора към гр. София за провеждане на процесуално-следствени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действия -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803/24.04.2023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по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ч.гр.д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 № 3727/2022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2) противозаконно отнемане на вещ на лишен от свобода от надзирател - определение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5639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/0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4.12.2024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на ВКС по ч. </a:t>
            </a:r>
            <a:r>
              <a:rPr lang="bg-BG" sz="1600" dirty="0" err="1" smtClean="0"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д. № 2521/2024 г., IV г. о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 по чл. 45 от ЗЗД. </a:t>
            </a:r>
          </a:p>
          <a:p>
            <a:pPr algn="just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срещу ОД на МВР - 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2944 от 9.06.2025 г. на ВКС по ч. гр. д. № 1235/2025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 – </a:t>
            </a:r>
            <a:r>
              <a:rPr lang="bg-BG" sz="1600" b="1" dirty="0" smtClean="0">
                <a:latin typeface="Times New Roman" pitchFamily="18" charset="0"/>
                <a:cs typeface="Times New Roman" pitchFamily="18" charset="0"/>
              </a:rPr>
              <a:t>административен съд</a:t>
            </a:r>
            <a:endParaRPr lang="bg-BG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побой от полицейски служители при задържане и разпит –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23/13.06.2022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и ВАС по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 д. № 8/2022 г., 5-членен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с-в; определение № 56/07.11.2024 г. по </a:t>
            </a:r>
            <a:r>
              <a:rPr lang="bg-BG" sz="16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.д. № 53/2024 г., 5-членен състав</a:t>
            </a: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4) вреди от полицейска регистрация -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решение №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201/22.07.2016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г. на ВКС по гр. д. № 1190/2016 г., IV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г.о. – ПРБ отговаря на основание чл. 2, ал. 1 от ЗОДОВ</a:t>
            </a: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чл. 68 от ЗМВР – решение от 26.01.2023 г. по дело С-205/21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на Съда на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ЕС и решение от 30.01.2024 г. по дело С-118/22 на Съда на ЕС</a:t>
            </a:r>
          </a:p>
          <a:p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Решение № 6758/04.06.2024 г. по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.д.  6492/2021 г. на ВАС,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dirty="0" err="1">
                <a:latin typeface="Times New Roman" pitchFamily="18" charset="0"/>
                <a:cs typeface="Times New Roman" pitchFamily="18" charset="0"/>
              </a:rPr>
              <a:t>отд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. – отмяна на отказ за снемане на полицейска регистрация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09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bg-BG" sz="1800" u="sng" dirty="0" smtClean="0">
                <a:latin typeface="Times New Roman" pitchFamily="18" charset="0"/>
                <a:cs typeface="Times New Roman" pitchFamily="18" charset="0"/>
              </a:rPr>
              <a:t>МПС и СУМПС</a:t>
            </a:r>
          </a:p>
          <a:p>
            <a:pPr algn="just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1) Преместване на паркирано МПС като ПАМ по ЗДвП - определение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62/10.11.2015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г. на ВКС и ВАС по гр. д. № 31/2015 г., 5-членен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с-в – АДМИНИСТРАТИВЕН СЪД</a:t>
            </a:r>
          </a:p>
          <a:p>
            <a:pPr algn="just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2) невръщане на веществено доказателство при приключило наказателно производство - определение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4531/09.10.2025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г. на ВКС по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ч.гр.д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. № 1791/2025 г., 5-членен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с-в – АДМИНИСТРАТИВЕН СЪД</a:t>
            </a:r>
          </a:p>
          <a:p>
            <a:pPr algn="just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3) неправилно съхранение на МПС, иззето като веществено доказателство -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Определение № 32 от 29.09.2022 г. на ВКС по гр. д. № 19/2022 г., 5-членен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с-в – ГРАЖДАНСКИ СЪД</a:t>
            </a:r>
          </a:p>
          <a:p>
            <a:pPr algn="just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4) вреди от репатриране до наказателен паркинг - определение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59 от 22.11.2024 г. на ВКС и ВАС по </a:t>
            </a:r>
            <a:r>
              <a:rPr lang="bg-BG" sz="18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. д. № 50/2024 г., 5-членен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с-в - ГРАЖДАНСКИ СЪД</a:t>
            </a:r>
          </a:p>
          <a:p>
            <a:pPr algn="just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5) отговорност на ПРБ за вреди от ПАМ по чл. 72, ал. 1 от ЗМВР и чл. 171, ал. 1, б. „б“ от ЗДвП (временно отнемане на СУМПС) – решение № 50084/30.05.2023 г. по гр.д. № 1961/2022 г.,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800" dirty="0" err="1" smtClean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 – чл. 2, ал. 1, т. 3 от ЗОДОВ</a:t>
            </a:r>
          </a:p>
          <a:p>
            <a:pPr algn="just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Решение № 631/27.10.2025 г. по </a:t>
            </a:r>
            <a:r>
              <a:rPr lang="bg-BG" sz="1800" dirty="0" err="1" smtClean="0">
                <a:latin typeface="Times New Roman" pitchFamily="18" charset="0"/>
                <a:cs typeface="Times New Roman" pitchFamily="18" charset="0"/>
              </a:rPr>
              <a:t>гр.д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 № 3145/2024 г.,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800" dirty="0" err="1" smtClean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- определение № 3616/10.07.2025 г. по гр.д. № 1625/2025 г., 5-членен състав – ГРАЖДАНСКИ СЪД</a:t>
            </a:r>
            <a:endParaRPr lang="bg-BG" sz="1800" dirty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1400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81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968552"/>
          </a:xfrm>
        </p:spPr>
        <p:txBody>
          <a:bodyPr>
            <a:normAutofit/>
          </a:bodyPr>
          <a:lstStyle/>
          <a:p>
            <a:r>
              <a:rPr lang="bg-BG" sz="1400" u="sng" dirty="0" smtClean="0">
                <a:latin typeface="Times New Roman" pitchFamily="18" charset="0"/>
                <a:cs typeface="Times New Roman" pitchFamily="18" charset="0"/>
              </a:rPr>
              <a:t>Защита на личните данни</a:t>
            </a:r>
          </a:p>
          <a:p>
            <a:pPr algn="just"/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независимо от органа – публичен или частноправен субект, редът по чл. 39 от ЗЗЛД - да обжалва действия и актове на администратора и на обработващия лични данни пред съда по реда на АПК, както и да търси обезщетения от това по силата на ал.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– определение № 5150/11.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.2025 г. по гр.д. № 2355/2025 г., 5-членен състав и цитираната в него съдебна практика. Компетентността принадлежи на АДМИНИСТРАТИВЕН СЪД</a:t>
            </a:r>
          </a:p>
          <a:p>
            <a:r>
              <a:rPr lang="bg-BG" sz="1400" u="sng" dirty="0" smtClean="0">
                <a:latin typeface="Times New Roman" pitchFamily="18" charset="0"/>
                <a:cs typeface="Times New Roman" pitchFamily="18" charset="0"/>
              </a:rPr>
              <a:t>Достъп до обществена информация</a:t>
            </a:r>
          </a:p>
          <a:p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Определение №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5062/05.11.2025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 на ВКС по ч. гр. д. № 2472/2025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 – АДМИНИСТРАТИВЕН СЪД</a:t>
            </a:r>
          </a:p>
          <a:p>
            <a:r>
              <a:rPr lang="bg-BG" sz="1400" u="sng" dirty="0" smtClean="0">
                <a:latin typeface="Times New Roman" pitchFamily="18" charset="0"/>
                <a:cs typeface="Times New Roman" pitchFamily="18" charset="0"/>
              </a:rPr>
              <a:t>Обществени поръчки</a:t>
            </a:r>
          </a:p>
          <a:p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49/23.12.2021 г. по ч.гр.д. № 2737/21 г.,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5-чл състав – АДМИНИСТРАТИВЕН СЪД</a:t>
            </a:r>
            <a:endParaRPr lang="bg-BG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- определение № 2/22.01.2024 г. по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.д. № 40/2023 г., 5-чл състав – ГРАЖДАНСКИ СЪД</a:t>
            </a:r>
          </a:p>
          <a:p>
            <a:r>
              <a:rPr lang="bg-BG" sz="1400" u="sng" dirty="0" smtClean="0">
                <a:latin typeface="Times New Roman" pitchFamily="18" charset="0"/>
                <a:cs typeface="Times New Roman" pitchFamily="18" charset="0"/>
              </a:rPr>
              <a:t>Достъп до документи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1) съдебните служители не осъществяват административно обслужване – т. 2 на ТП № 2/2015 г.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2) достъп до документи по дело - 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4232/16.11.2022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 на ВКС по ч. гр. д. № 3728/2022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 – срещу съда, осъществил правораздавателна дейност (чл. 2в, ал. 1, т. 1 от ЗОДОВ)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3) издаване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на свидетелство за съдимост не е правораздавателна, а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административна дейност -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определение № 12/16.01.2018 г. по дело № 1300/2017 г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3) отказ да се предостави информация по сигнал до РУ - 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4808/23.10.2025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 на ВКС по ч. гр. д. № 3797/2025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 – АДМИНИСТРАТИВЕН СЪД</a:t>
            </a:r>
          </a:p>
          <a:p>
            <a:pPr algn="just"/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63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just"/>
            <a:r>
              <a:rPr lang="bg-BG" sz="1400" u="sng" dirty="0" smtClean="0">
                <a:latin typeface="Times New Roman" pitchFamily="18" charset="0"/>
                <a:cs typeface="Times New Roman" pitchFamily="18" charset="0"/>
              </a:rPr>
              <a:t>Агенция по вписвания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1) ЗТРРЮЛНЦ -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определение №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17/15.06.2022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 по ч.гр.д. № 5/22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състав – т.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7 от ТП № 2/15 г. е изгубила значение и не поражда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задължително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действие за съдилищата. Определение №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4820/24.10.2025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 на ВКС по ч. гр. д. № 3273/2025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2) Невярно удостоверяване и дейност по извършване на вписвания в имотния регистър - 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5595 от 3.12.2025 г. на ВКС по ч. гр. д. № 3424/2025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с-в, определение № 50/04.09.2017 г. по дело 22/2017 г., 5-членен състав (отказ за издаване на удостоверение). 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1453 от 14.05.2025 г. на ВКС по т. д. № 131/2025 г., I т. о., с което не е допуснато до касационно обжалване осъдителното решение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- Решение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60187/08.10.2021 г. по гр.д. № 527/21 г.,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3) отменен отказ за вписване - 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42/15.11.2022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г. на ВКС и ВАС по </a:t>
            </a:r>
            <a:r>
              <a:rPr lang="bg-BG" sz="1400" dirty="0" err="1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. д. № 46/2022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с-в,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Определение № 468/06.11.2019 г. на ВКС по ч.гр.д. № 3479/2019 г., III г. о.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В последните две хипотези исковете са подсъдни на гражданските съдилища, а отговорността е по реда на чл. 49 от ЗЗД.</a:t>
            </a:r>
          </a:p>
        </p:txBody>
      </p:sp>
    </p:spTree>
    <p:extLst>
      <p:ext uri="{BB962C8B-B14F-4D97-AF65-F5344CB8AC3E}">
        <p14:creationId xmlns:p14="http://schemas.microsoft.com/office/powerpoint/2010/main" val="4216634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bg-BG" sz="1400" u="sng" dirty="0" smtClean="0">
                <a:latin typeface="Times New Roman" pitchFamily="18" charset="0"/>
                <a:cs typeface="Times New Roman" pitchFamily="18" charset="0"/>
              </a:rPr>
              <a:t>БНБ</a:t>
            </a:r>
          </a:p>
          <a:p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1) забавено плащане на гарантиран депозит - Определение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№ 2 от 9.03.2022 г. на ВКС по гр. д. № 25/2021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 (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съд) и </a:t>
            </a:r>
            <a:r>
              <a:rPr lang="bg-BG" sz="1400" dirty="0">
                <a:latin typeface="Times New Roman" pitchFamily="18" charset="0"/>
                <a:cs typeface="Times New Roman" pitchFamily="18" charset="0"/>
              </a:rPr>
              <a:t>Определение № 13 от 19.05.2022 г. на ВКС по гр. д. № 12/2022 г., 5-членен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с-в (БНБ и НС) –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Адм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съд</a:t>
            </a:r>
          </a:p>
          <a:p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2) заедно с НС -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Решение № 754 от 16.12.2025 г. на ВКС по гр. д. № 67/2025 г., III г. 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Искът е по чл. 2в, ал. 1, т. 2 от ЗОДОВ и БНБ е също „компетентен орган“ по смисъла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 чл. 1, пар. 3, б.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от Директива 94/19/ЕО за гарантиране на депозити,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провери наличието на противоречие на </a:t>
            </a:r>
            <a:r>
              <a:rPr lang="bg-BG" sz="1400" dirty="0" err="1" smtClean="0">
                <a:latin typeface="Times New Roman" pitchFamily="18" charset="0"/>
                <a:cs typeface="Times New Roman" pitchFamily="18" charset="0"/>
              </a:rPr>
              <a:t>въззивното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 решение в частта за отхвърляне на иска срещу посочения ответник Българска народна банка с формирана практика на Съда на ЕС в решения по дела С-571/16 и С-501/18 относно предпоставките за отговорност на държава членка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ЕС за вреди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съществено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нарушение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1400" dirty="0" smtClean="0">
                <a:latin typeface="Times New Roman" pitchFamily="18" charset="0"/>
                <a:cs typeface="Times New Roman" pitchFamily="18" charset="0"/>
              </a:rPr>
              <a:t>норми от правото на ЕС.</a:t>
            </a:r>
          </a:p>
        </p:txBody>
      </p:sp>
    </p:spTree>
    <p:extLst>
      <p:ext uri="{BB962C8B-B14F-4D97-AF65-F5344CB8AC3E}">
        <p14:creationId xmlns:p14="http://schemas.microsoft.com/office/powerpoint/2010/main" val="1989498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</TotalTime>
  <Words>2085</Words>
  <Application>Microsoft Office PowerPoint</Application>
  <PresentationFormat>Презентация на цял екран (4:3)</PresentationFormat>
  <Paragraphs>76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Office тема</vt:lpstr>
      <vt:lpstr>ОТГОВОРНОСТ НА ДЪРЖАВАТА ЗА ВРЕДИ, ПРИЧИНЕНИ НА ГРАЖДАНИ И ЮРИДИЧЕСКИ ЛИЦА</vt:lpstr>
      <vt:lpstr>Компетентност на административните и общите съдилища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Стилияна Григорова</dc:creator>
  <cp:lastModifiedBy>Стилияна Григорова</cp:lastModifiedBy>
  <cp:revision>72</cp:revision>
  <cp:lastPrinted>2026-01-26T10:27:07Z</cp:lastPrinted>
  <dcterms:created xsi:type="dcterms:W3CDTF">2026-01-23T07:14:27Z</dcterms:created>
  <dcterms:modified xsi:type="dcterms:W3CDTF">2026-01-26T10:27:12Z</dcterms:modified>
</cp:coreProperties>
</file>