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1"/>
  </p:notesMasterIdLst>
  <p:sldIdLst>
    <p:sldId id="257" r:id="rId2"/>
    <p:sldId id="285" r:id="rId3"/>
    <p:sldId id="334" r:id="rId4"/>
    <p:sldId id="335" r:id="rId5"/>
    <p:sldId id="336" r:id="rId6"/>
    <p:sldId id="337" r:id="rId7"/>
    <p:sldId id="293" r:id="rId8"/>
    <p:sldId id="303" r:id="rId9"/>
    <p:sldId id="294" r:id="rId10"/>
    <p:sldId id="288" r:id="rId11"/>
    <p:sldId id="295" r:id="rId12"/>
    <p:sldId id="319" r:id="rId13"/>
    <p:sldId id="320" r:id="rId14"/>
    <p:sldId id="321" r:id="rId15"/>
    <p:sldId id="325" r:id="rId16"/>
    <p:sldId id="326" r:id="rId17"/>
    <p:sldId id="328" r:id="rId18"/>
    <p:sldId id="329" r:id="rId19"/>
    <p:sldId id="310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FF"/>
    <a:srgbClr val="95A3D1"/>
    <a:srgbClr val="333399"/>
    <a:srgbClr val="990033"/>
    <a:srgbClr val="0000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0664" autoAdjust="0"/>
  </p:normalViewPr>
  <p:slideViewPr>
    <p:cSldViewPr>
      <p:cViewPr varScale="1">
        <p:scale>
          <a:sx n="80" d="100"/>
          <a:sy n="80" d="100"/>
        </p:scale>
        <p:origin x="-1536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36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7DF25F2-1D0E-4043-B063-CF98109605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6606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DF25F2-1D0E-4043-B063-CF981096052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DF25F2-1D0E-4043-B063-CF981096052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6247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DF25F2-1D0E-4043-B063-CF981096052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59418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Rounded Rectangle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Rounded Rectangle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7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Marketing Research 10</a:t>
            </a:r>
            <a:r>
              <a:rPr lang="en-US" baseline="30000"/>
              <a:t>th</a:t>
            </a:r>
            <a:r>
              <a:rPr lang="en-US"/>
              <a:t> Edition     </a:t>
            </a:r>
            <a:endParaRPr lang="en-US" dirty="0"/>
          </a:p>
        </p:txBody>
      </p:sp>
      <p:sp>
        <p:nvSpPr>
          <p:cNvPr id="18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http://www.drvkumar.com/mr10/</a:t>
            </a:r>
            <a:endParaRPr lang="en-US" dirty="0"/>
          </a:p>
        </p:txBody>
      </p:sp>
      <p:sp>
        <p:nvSpPr>
          <p:cNvPr id="1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2B36AB7A-E2B1-4ACB-8ED9-5C8C6FA8DB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9576323"/>
      </p:ext>
    </p:extLst>
  </p:cSld>
  <p:clrMapOvr>
    <a:masterClrMapping/>
  </p:clrMapOvr>
  <p:transition>
    <p:random/>
    <p:sndAc>
      <p:stSnd>
        <p:snd r:embed="rId1" name="applause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Marketing Research 10</a:t>
            </a:r>
            <a:r>
              <a:rPr lang="en-US" baseline="30000"/>
              <a:t>th</a:t>
            </a:r>
            <a:r>
              <a:rPr lang="en-US"/>
              <a:t> Edition     </a:t>
            </a: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http://www.drvkumar.com/mr10/</a:t>
            </a:r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37522E-E879-4447-A0CD-DB9B6BC84D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3087424"/>
      </p:ext>
    </p:extLst>
  </p:cSld>
  <p:clrMapOvr>
    <a:masterClrMapping/>
  </p:clrMapOvr>
  <p:transition>
    <p:random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Marketing Research 10</a:t>
            </a:r>
            <a:r>
              <a:rPr lang="en-US" baseline="30000"/>
              <a:t>th</a:t>
            </a:r>
            <a:r>
              <a:rPr lang="en-US"/>
              <a:t> Edition     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http://www.drvkumar.com/mr10/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89AC6-AB08-47E5-9BDB-D83A18DA4C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2431008"/>
      </p:ext>
    </p:extLst>
  </p:cSld>
  <p:clrMapOvr>
    <a:masterClrMapping/>
  </p:clrMapOvr>
  <p:transition>
    <p:random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Marketing Research 10</a:t>
            </a:r>
            <a:r>
              <a:rPr lang="en-US" baseline="30000"/>
              <a:t>th</a:t>
            </a:r>
            <a:r>
              <a:rPr lang="en-US"/>
              <a:t> Edition     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http://www.drvkumar.com/mr10/</a:t>
            </a:r>
            <a:endParaRPr lang="en-US" dirty="0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1FBCB-A012-4B72-AB7A-AF1EEFDFFE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0647113"/>
      </p:ext>
    </p:extLst>
  </p:cSld>
  <p:clrMapOvr>
    <a:masterClrMapping/>
  </p:clrMapOvr>
  <p:transition>
    <p:random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Marketing Research 10</a:t>
            </a:r>
            <a:r>
              <a:rPr lang="en-US" baseline="30000"/>
              <a:t>th</a:t>
            </a:r>
            <a:r>
              <a:rPr lang="en-US"/>
              <a:t> Edition     </a:t>
            </a:r>
            <a:endParaRPr lang="en-US" dirty="0"/>
          </a:p>
        </p:txBody>
      </p:sp>
      <p:sp>
        <p:nvSpPr>
          <p:cNvPr id="8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CED52D51-8B86-49C1-A927-1AA4D1C5E3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http://www.drvkumar.com/mr10/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5673019"/>
      </p:ext>
    </p:extLst>
  </p:cSld>
  <p:clrMapOvr>
    <a:masterClrMapping/>
  </p:clrMapOvr>
  <p:transition>
    <p:random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Marketing Research 10</a:t>
            </a:r>
            <a:r>
              <a:rPr lang="en-US" baseline="30000"/>
              <a:t>th</a:t>
            </a:r>
            <a:r>
              <a:rPr lang="en-US"/>
              <a:t> Edition    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http://www.drvkumar.com/mr10/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D6F597-1E2E-4B8D-8A54-60A0D2EE7E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7960770"/>
      </p:ext>
    </p:extLst>
  </p:cSld>
  <p:clrMapOvr>
    <a:masterClrMapping/>
  </p:clrMapOvr>
  <p:transition>
    <p:random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Marketing Research 10</a:t>
            </a:r>
            <a:r>
              <a:rPr lang="en-US" baseline="30000"/>
              <a:t>th</a:t>
            </a:r>
            <a:r>
              <a:rPr lang="en-US"/>
              <a:t> Edition     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http://www.drvkumar.com/mr10/</a:t>
            </a:r>
            <a:endParaRPr lang="en-US" dirty="0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45FC3-64C9-4FB8-B873-D97BFAC469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7889898"/>
      </p:ext>
    </p:extLst>
  </p:cSld>
  <p:clrMapOvr>
    <a:masterClrMapping/>
  </p:clrMapOvr>
  <p:transition>
    <p:random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Marketing Research 10</a:t>
            </a:r>
            <a:r>
              <a:rPr lang="en-US" baseline="30000"/>
              <a:t>th</a:t>
            </a:r>
            <a:r>
              <a:rPr lang="en-US"/>
              <a:t> Edition     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http://www.drvkumar.com/mr10/</a:t>
            </a:r>
            <a:endParaRPr lang="en-US" dirty="0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A8B56-55D1-43CA-8133-4084810773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0626626"/>
      </p:ext>
    </p:extLst>
  </p:cSld>
  <p:clrMapOvr>
    <a:masterClrMapping/>
  </p:clrMapOvr>
  <p:transition>
    <p:random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Marketing Research 10</a:t>
            </a:r>
            <a:r>
              <a:rPr lang="en-US" baseline="30000"/>
              <a:t>th</a:t>
            </a:r>
            <a:r>
              <a:rPr lang="en-US"/>
              <a:t> Edition     </a:t>
            </a:r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http://www.drvkumar.com/mr10/</a:t>
            </a:r>
            <a:endParaRPr lang="en-US" dirty="0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F9619-EAA7-4D1B-B28C-267F035EA9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1328310"/>
      </p:ext>
    </p:extLst>
  </p:cSld>
  <p:clrMapOvr>
    <a:masterClrMapping/>
  </p:clrMapOvr>
  <p:transition>
    <p:random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Marketing Research 10</a:t>
            </a:r>
            <a:r>
              <a:rPr lang="en-US" baseline="30000"/>
              <a:t>th</a:t>
            </a:r>
            <a:r>
              <a:rPr lang="en-US"/>
              <a:t> Edition     </a:t>
            </a: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http://www.drvkumar.com/mr10/</a:t>
            </a:r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DE7A08-BF87-4F3B-B722-834F75D51F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9730383"/>
      </p:ext>
    </p:extLst>
  </p:cSld>
  <p:clrMapOvr>
    <a:masterClrMapping/>
  </p:clrMapOvr>
  <p:transition>
    <p:random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Marketing Research 10</a:t>
            </a:r>
            <a:r>
              <a:rPr lang="en-US" baseline="30000"/>
              <a:t>th</a:t>
            </a:r>
            <a:r>
              <a:rPr lang="en-US"/>
              <a:t> Edition     </a:t>
            </a:r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http://www.drvkumar.com/mr10/</a:t>
            </a:r>
            <a:endParaRPr lang="en-US" dirty="0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E93D9-326F-4921-B4CE-1CFB00DAE5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9391901"/>
      </p:ext>
    </p:extLst>
  </p:cSld>
  <p:clrMapOvr>
    <a:masterClrMapping/>
  </p:clrMapOvr>
  <p:transition>
    <p:random/>
    <p:sndAc>
      <p:stSnd>
        <p:snd r:embed="rId1" name="applause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9" name="Title Placeholder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4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ct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r>
              <a:rPr lang="en-US"/>
              <a:t>Marketing Research 10</a:t>
            </a:r>
            <a:r>
              <a:rPr lang="en-US" baseline="30000"/>
              <a:t>th</a:t>
            </a:r>
            <a:r>
              <a:rPr lang="en-US"/>
              <a:t> Edition     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http://www.drvkumar.com/mr10/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A2E4AFB-1D1A-41F8-83F5-1CE6A8030B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" name="Rectangle 5"/>
          <p:cNvSpPr>
            <a:spLocks noChangeArrowheads="1"/>
          </p:cNvSpPr>
          <p:nvPr userDrawn="1"/>
        </p:nvSpPr>
        <p:spPr bwMode="auto">
          <a:xfrm>
            <a:off x="609600" y="1219200"/>
            <a:ext cx="8534400" cy="304800"/>
          </a:xfrm>
          <a:prstGeom prst="rect">
            <a:avLst/>
          </a:prstGeom>
          <a:solidFill>
            <a:schemeClr val="accent1">
              <a:alpha val="21001"/>
            </a:schemeClr>
          </a:solidFill>
          <a:ln w="349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21" name="Line 6"/>
          <p:cNvSpPr>
            <a:spLocks noChangeShapeType="1"/>
          </p:cNvSpPr>
          <p:nvPr userDrawn="1"/>
        </p:nvSpPr>
        <p:spPr bwMode="auto">
          <a:xfrm>
            <a:off x="609600" y="1370013"/>
            <a:ext cx="8534400" cy="1587"/>
          </a:xfrm>
          <a:prstGeom prst="line">
            <a:avLst/>
          </a:prstGeom>
          <a:noFill/>
          <a:ln w="34925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37" r:id="rId2"/>
    <p:sldLayoutId id="2147483744" r:id="rId3"/>
    <p:sldLayoutId id="2147483738" r:id="rId4"/>
    <p:sldLayoutId id="2147483745" r:id="rId5"/>
    <p:sldLayoutId id="2147483746" r:id="rId6"/>
    <p:sldLayoutId id="2147483747" r:id="rId7"/>
    <p:sldLayoutId id="2147483739" r:id="rId8"/>
    <p:sldLayoutId id="2147483740" r:id="rId9"/>
    <p:sldLayoutId id="2147483741" r:id="rId10"/>
    <p:sldLayoutId id="2147483742" r:id="rId11"/>
  </p:sldLayoutIdLst>
  <p:transition>
    <p:random/>
    <p:sndAc>
      <p:stSnd>
        <p:snd r:embed="rId13" name="applause.wav"/>
      </p:stSnd>
    </p:sndAc>
  </p:transition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52400"/>
            <a:ext cx="8763000" cy="3124200"/>
          </a:xfrm>
        </p:spPr>
        <p:txBody>
          <a:bodyPr/>
          <a:lstStyle/>
          <a:p>
            <a:pPr algn="just"/>
            <a:r>
              <a:rPr lang="bg-BG" sz="3200" dirty="0" smtClean="0"/>
              <a:t>Правната рамка на ЗПК. Две групи задължени лица по  чл.6, ал.1 и §2, ал.1 ДР на ЗПК. Понятие и обща характеристика на конфликта на интереси. </a:t>
            </a:r>
            <a:endParaRPr lang="en-US" sz="2800" b="1" dirty="0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4343400"/>
            <a:ext cx="6858000" cy="1371600"/>
          </a:xfrm>
        </p:spPr>
        <p:txBody>
          <a:bodyPr/>
          <a:lstStyle/>
          <a:p>
            <a:pPr marL="63500" eaLnBrk="1" hangingPunct="1"/>
            <a:r>
              <a:rPr lang="bg-BG" sz="3600" b="1" smtClean="0">
                <a:solidFill>
                  <a:srgbClr val="FF0000"/>
                </a:solidFill>
              </a:rPr>
              <a:t>Николай Николов</a:t>
            </a:r>
            <a:endParaRPr lang="bg-BG" sz="3600" b="1" dirty="0">
              <a:solidFill>
                <a:srgbClr val="FF0000"/>
              </a:solidFill>
            </a:endParaRPr>
          </a:p>
          <a:p>
            <a:pPr marL="63500" eaLnBrk="1" hangingPunct="1"/>
            <a:r>
              <a:rPr lang="bg-BG" sz="3600" b="1" dirty="0" smtClean="0">
                <a:solidFill>
                  <a:srgbClr val="FF0000"/>
                </a:solidFill>
              </a:rPr>
              <a:t>Доктор по право</a:t>
            </a:r>
            <a:endParaRPr lang="en-US" sz="36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438" y="368300"/>
            <a:ext cx="8229600" cy="1066800"/>
          </a:xfrm>
        </p:spPr>
        <p:txBody>
          <a:bodyPr/>
          <a:lstStyle/>
          <a:p>
            <a:pPr algn="just"/>
            <a:r>
              <a:rPr lang="bg-BG" sz="3200" dirty="0" smtClean="0">
                <a:solidFill>
                  <a:srgbClr val="00B0F0"/>
                </a:solidFill>
              </a:rPr>
              <a:t>ОБЩА ХАРАКТЕРИСТИКА на ЗПК </a:t>
            </a:r>
            <a:endParaRPr lang="bg-BG" sz="3200" dirty="0">
              <a:solidFill>
                <a:srgbClr val="00B0F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37522E-E879-4447-A0CD-DB9B6BC84DB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idx="1"/>
          </p:nvPr>
        </p:nvSpPr>
        <p:spPr>
          <a:xfrm>
            <a:off x="152400" y="1295400"/>
            <a:ext cx="8991600" cy="5334000"/>
          </a:xfrm>
        </p:spPr>
        <p:txBody>
          <a:bodyPr/>
          <a:lstStyle/>
          <a:p>
            <a:pPr algn="just">
              <a:buNone/>
            </a:pPr>
            <a:r>
              <a:rPr lang="bg-BG" sz="1600" dirty="0" smtClean="0"/>
              <a:t>Нормативна уредба - Закон за противодействие на корупцията /</a:t>
            </a:r>
            <a:r>
              <a:rPr lang="bg-BG" sz="1600" dirty="0" err="1" smtClean="0"/>
              <a:t>обн</a:t>
            </a:r>
            <a:r>
              <a:rPr lang="bg-BG" sz="1600" dirty="0" smtClean="0"/>
              <a:t>. ДВ бр. 84/6.10.2023г./,  в сила от 6.10.2023г.  С изключени §9 – в сила от 1.03.2024г.</a:t>
            </a:r>
          </a:p>
          <a:p>
            <a:pPr algn="just">
              <a:buFont typeface="Wingdings" pitchFamily="2" charset="2"/>
              <a:buChar char="Ø"/>
            </a:pPr>
            <a:r>
              <a:rPr lang="bg-BG" sz="1600" dirty="0" smtClean="0"/>
              <a:t>Отменя ЗПКОНПИ</a:t>
            </a:r>
            <a:r>
              <a:rPr lang="en-US" sz="1600" dirty="0" smtClean="0"/>
              <a:t>.</a:t>
            </a:r>
            <a:endParaRPr lang="bg-BG" sz="1600" dirty="0" smtClean="0"/>
          </a:p>
          <a:p>
            <a:pPr algn="just">
              <a:buNone/>
            </a:pPr>
            <a:r>
              <a:rPr lang="bg-BG" sz="1600" dirty="0" smtClean="0"/>
              <a:t>Законът регламентира четири направления : </a:t>
            </a:r>
          </a:p>
          <a:p>
            <a:pPr algn="just">
              <a:buFontTx/>
              <a:buChar char="-"/>
            </a:pPr>
            <a:r>
              <a:rPr lang="bg-BG" sz="1600" dirty="0" smtClean="0"/>
              <a:t>Превенция на корупция – глава  ІV;</a:t>
            </a:r>
          </a:p>
          <a:p>
            <a:pPr algn="just">
              <a:buFontTx/>
              <a:buChar char="-"/>
            </a:pPr>
            <a:r>
              <a:rPr lang="bg-BG" sz="1600" dirty="0" smtClean="0"/>
              <a:t>Декларации – глава V;</a:t>
            </a:r>
          </a:p>
          <a:p>
            <a:pPr algn="just">
              <a:buFontTx/>
              <a:buChar char="-"/>
            </a:pPr>
            <a:r>
              <a:rPr lang="bg-BG" sz="1600" dirty="0" smtClean="0"/>
              <a:t>Сигнали и конфликт на интереси – глава VІ – VІІІ;</a:t>
            </a:r>
          </a:p>
          <a:p>
            <a:pPr algn="just">
              <a:buFontTx/>
              <a:buChar char="-"/>
            </a:pPr>
            <a:r>
              <a:rPr lang="bg-BG" sz="1600" dirty="0" smtClean="0"/>
              <a:t>Разследване и разкриване на корупционни деяния – глава ІХ – </a:t>
            </a:r>
            <a:r>
              <a:rPr lang="bg-BG" sz="1600" dirty="0" smtClean="0">
                <a:solidFill>
                  <a:srgbClr val="00B050"/>
                </a:solidFill>
              </a:rPr>
              <a:t>само за лица , заемащи  публична длъжност по чл.6 </a:t>
            </a:r>
            <a:r>
              <a:rPr lang="bg-BG" sz="1600" dirty="0" smtClean="0"/>
              <a:t>– придават се разследващи функции по НПК  на органите  на комисията –единствено те под ръководство на прокурор ще провеждат разследване по образувано досъдебно производство с/у ЛЗПД по чл.6, ал.1 за тежки служебни престъпления;</a:t>
            </a:r>
          </a:p>
          <a:p>
            <a:pPr algn="just">
              <a:buNone/>
            </a:pPr>
            <a:r>
              <a:rPr lang="bg-BG" sz="1600" dirty="0" smtClean="0"/>
              <a:t>В частта от</a:t>
            </a:r>
            <a:r>
              <a:rPr lang="en-US" sz="1600" dirty="0" smtClean="0"/>
              <a:t> </a:t>
            </a:r>
            <a:r>
              <a:rPr lang="bg-BG" sz="1600" dirty="0" smtClean="0"/>
              <a:t>ЗПК за борбата с корупцията задължените да спазват режима на закона лица са разделени на </a:t>
            </a:r>
            <a:r>
              <a:rPr lang="bg-BG" sz="1600" dirty="0" smtClean="0">
                <a:solidFill>
                  <a:srgbClr val="FF0000"/>
                </a:solidFill>
              </a:rPr>
              <a:t>две големи групи – ЛЗПД по чл.6, ал.1 и §2, ал.1 ДР на ЗПК.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bg-BG" sz="1600" dirty="0"/>
              <a:t>И</a:t>
            </a:r>
            <a:r>
              <a:rPr lang="bg-BG" sz="1600" dirty="0" smtClean="0"/>
              <a:t> за двете групи са приложими Гл.V /Декларации/, Гл.VІ-VІІ /Сигнали/, Гл.VІІІ /Конфликт на интереси/ и Гл.ХІ /</a:t>
            </a:r>
            <a:r>
              <a:rPr lang="bg-BG" sz="1600" dirty="0" err="1" smtClean="0"/>
              <a:t>Административнонаказателни</a:t>
            </a:r>
            <a:r>
              <a:rPr lang="bg-BG" sz="1600" dirty="0" smtClean="0"/>
              <a:t> разпоредби/ -ползва сборното понятие </a:t>
            </a:r>
            <a:r>
              <a:rPr lang="bg-BG" sz="1600" dirty="0" smtClean="0">
                <a:solidFill>
                  <a:srgbClr val="FF0000"/>
                </a:solidFill>
              </a:rPr>
              <a:t>– „лица, заемащи публична длъжност“ – в гл.Пета и Осма.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bg-BG" sz="1600" dirty="0" smtClean="0"/>
              <a:t>Запазва се </a:t>
            </a:r>
            <a:r>
              <a:rPr lang="bg-BG" sz="1600" dirty="0" smtClean="0">
                <a:solidFill>
                  <a:srgbClr val="FF0000"/>
                </a:solidFill>
              </a:rPr>
              <a:t>децентрализираната система на контрол </a:t>
            </a:r>
            <a:r>
              <a:rPr lang="bg-BG" sz="1600" dirty="0" smtClean="0"/>
              <a:t>на декларации и установяване на конфликт на интереси –  /само за ЛЗПД по чл.6, ал.1 – КИ и декларации за имущество и интереси/ и още около 2 000 органа по избор или назначаване или постоянни комисии към ОС за лица по §2, ал.1 </a:t>
            </a:r>
          </a:p>
          <a:p>
            <a:pPr marL="109537" indent="0" algn="just">
              <a:buNone/>
            </a:pPr>
            <a:endParaRPr lang="bg-BG" sz="1600" dirty="0" smtClean="0"/>
          </a:p>
          <a:p>
            <a:pPr algn="just">
              <a:buFont typeface="Wingdings" panose="05000000000000000000" pitchFamily="2" charset="2"/>
              <a:buChar char="ü"/>
            </a:pPr>
            <a:endParaRPr lang="bg-BG" sz="1600" dirty="0" smtClean="0"/>
          </a:p>
        </p:txBody>
      </p:sp>
    </p:spTree>
    <p:extLst>
      <p:ext uri="{BB962C8B-B14F-4D97-AF65-F5344CB8AC3E}">
        <p14:creationId xmlns="" xmlns:p14="http://schemas.microsoft.com/office/powerpoint/2010/main" val="68067901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371600"/>
          </a:xfrm>
        </p:spPr>
        <p:txBody>
          <a:bodyPr/>
          <a:lstStyle/>
          <a:p>
            <a:pPr algn="just"/>
            <a:r>
              <a:rPr lang="bg-BG" sz="3200" b="1" dirty="0" smtClean="0">
                <a:solidFill>
                  <a:srgbClr val="00B0F0"/>
                </a:solidFill>
              </a:rPr>
              <a:t>1</a:t>
            </a:r>
            <a:r>
              <a:rPr lang="bg-BG" sz="2400" b="1" dirty="0" smtClean="0">
                <a:solidFill>
                  <a:srgbClr val="00B0F0"/>
                </a:solidFill>
              </a:rPr>
              <a:t>. РАЗШИРЯВАНЕ НА  </a:t>
            </a:r>
            <a:r>
              <a:rPr lang="bg-BG" sz="2400" b="1" dirty="0" smtClean="0">
                <a:solidFill>
                  <a:srgbClr val="00B0F0"/>
                </a:solidFill>
              </a:rPr>
              <a:t>ЗАДЪЛЖЕНИ ЛИЦА, ЗАЕМАЩИ ПУБЛИЧНА ДЛЪЖНОСТ  ПО чл.6, ал.1 </a:t>
            </a:r>
            <a:r>
              <a:rPr lang="bg-BG" sz="2400" b="1" dirty="0" smtClean="0">
                <a:solidFill>
                  <a:srgbClr val="00B0F0"/>
                </a:solidFill>
              </a:rPr>
              <a:t>ЗПК.</a:t>
            </a:r>
            <a:endParaRPr lang="bg-BG" sz="2400" b="1" dirty="0">
              <a:solidFill>
                <a:srgbClr val="00B0F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52400" y="2057400"/>
            <a:ext cx="8839200" cy="4516438"/>
          </a:xfrm>
        </p:spPr>
        <p:txBody>
          <a:bodyPr/>
          <a:lstStyle/>
          <a:p>
            <a:pPr lvl="0">
              <a:buNone/>
            </a:pPr>
            <a:r>
              <a:rPr lang="bg-BG" sz="2000" b="1" dirty="0" smtClean="0"/>
              <a:t>1. Разширяване кръга на  ЛЗПД по чл.6, ал.1 : </a:t>
            </a:r>
          </a:p>
          <a:p>
            <a:pPr lvl="0" algn="just">
              <a:buNone/>
            </a:pPr>
            <a:r>
              <a:rPr lang="bg-BG" sz="2000" dirty="0" smtClean="0"/>
              <a:t>1.членовете на Комисията за противодействие на корупцията, председателят, заместник-председателят и членовете на Комисията за отнемане на незаконно придобитото имущество, директорите на териториалните дирекции в Комисията за отнемане на незаконно придобитото имущество и началниците на отдели в тези дирекции /т.19/;</a:t>
            </a:r>
          </a:p>
          <a:p>
            <a:pPr lvl="0" algn="just">
              <a:buNone/>
            </a:pPr>
            <a:r>
              <a:rPr lang="bg-BG" sz="2000" dirty="0" smtClean="0"/>
              <a:t>2. </a:t>
            </a:r>
            <a:r>
              <a:rPr lang="bg-BG" sz="2000" dirty="0" err="1" smtClean="0"/>
              <a:t>заместниците</a:t>
            </a:r>
            <a:r>
              <a:rPr lang="bg-BG" sz="2000" dirty="0" smtClean="0"/>
              <a:t> на ръководителите на областните дирекции по безопасност на храните, на регионалните здравни инспекции, на Дирекцията за национален строителен контрол и на нейните регионални дирекции, на Държавен фонд „Земеделие" и на неговите областни дирекции /т.23/;</a:t>
            </a:r>
          </a:p>
          <a:p>
            <a:pPr lvl="0" algn="just">
              <a:buNone/>
            </a:pPr>
            <a:r>
              <a:rPr lang="bg-BG" sz="2000" dirty="0" smtClean="0"/>
              <a:t>3. директорите на областните дирекции „Земеделие", на областните дирекции „Автомобилна администрация", на националните музеи /т.23/ 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Marketing Research 10</a:t>
            </a:r>
            <a:r>
              <a:rPr lang="en-US" baseline="30000" smtClean="0"/>
              <a:t>th</a:t>
            </a:r>
            <a:r>
              <a:rPr lang="en-US" smtClean="0"/>
              <a:t> Edition     </a:t>
            </a:r>
            <a:endParaRPr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http://www.drvkumar.com/mr10/</a:t>
            </a:r>
            <a:endParaRPr lang="en-US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37522E-E879-4447-A0CD-DB9B6BC84DB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>
    <p:random/>
    <p:sndAc>
      <p:stSnd>
        <p:snd r:embed="rId3" name="applause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4668838"/>
          </a:xfrm>
        </p:spPr>
        <p:txBody>
          <a:bodyPr/>
          <a:lstStyle/>
          <a:p>
            <a:pPr lvl="0" algn="just">
              <a:buNone/>
            </a:pPr>
            <a:r>
              <a:rPr lang="bg-BG" sz="1600" dirty="0" smtClean="0"/>
              <a:t>4. началниците на регионалните управления по образование /т.23/;</a:t>
            </a:r>
          </a:p>
          <a:p>
            <a:pPr lvl="0" algn="just">
              <a:buNone/>
            </a:pPr>
            <a:r>
              <a:rPr lang="bg-BG" sz="1600" dirty="0" smtClean="0"/>
              <a:t>5. членовете на управителния съвет на Национален фонд „Култура“ /т.23/;</a:t>
            </a:r>
          </a:p>
          <a:p>
            <a:pPr lvl="0" algn="just">
              <a:buNone/>
            </a:pPr>
            <a:r>
              <a:rPr lang="bg-BG" sz="1600" dirty="0" smtClean="0"/>
              <a:t>6. директорът на Служба „Военна полиция" и неговите </a:t>
            </a:r>
            <a:r>
              <a:rPr lang="bg-BG" sz="1600" dirty="0" err="1" smtClean="0"/>
              <a:t>заместници</a:t>
            </a:r>
            <a:r>
              <a:rPr lang="bg-BG" sz="1600" dirty="0" smtClean="0"/>
              <a:t>, както и директорите</a:t>
            </a:r>
            <a:r>
              <a:rPr lang="bg-BG" sz="1600" b="1" dirty="0" smtClean="0"/>
              <a:t> </a:t>
            </a:r>
            <a:r>
              <a:rPr lang="bg-BG" sz="1600" dirty="0" smtClean="0"/>
              <a:t>на дирекции в Държавна агенция „Национална сигурност“, Държавна агенция „Разузнаване", Държавна агенция „Технически операции", Служба „Военно разузнаване“ и Служба „Военна полиция“ /т.24/;</a:t>
            </a:r>
          </a:p>
          <a:p>
            <a:pPr lvl="0" algn="just">
              <a:buNone/>
            </a:pPr>
            <a:r>
              <a:rPr lang="bg-BG" sz="1600" dirty="0" smtClean="0"/>
              <a:t>7. началникът на отбраната /т.27/;</a:t>
            </a:r>
          </a:p>
          <a:p>
            <a:pPr lvl="0" algn="just">
              <a:buNone/>
            </a:pPr>
            <a:r>
              <a:rPr lang="bg-BG" sz="1600" dirty="0" smtClean="0"/>
              <a:t>8. ръководителят на Инспектората на министъра на правосъдието по Закона за съдебната власт ;</a:t>
            </a:r>
          </a:p>
          <a:p>
            <a:pPr lvl="0" algn="just">
              <a:buNone/>
            </a:pPr>
            <a:r>
              <a:rPr lang="bg-BG" sz="1600" dirty="0" smtClean="0"/>
              <a:t>9. </a:t>
            </a:r>
            <a:r>
              <a:rPr lang="bg-BG" sz="1600" dirty="0" smtClean="0">
                <a:solidFill>
                  <a:srgbClr val="FF0000"/>
                </a:solidFill>
              </a:rPr>
              <a:t>управителите и членовете на органите на управление или контрол на общински или държавни предприятия</a:t>
            </a:r>
            <a:r>
              <a:rPr lang="bg-BG" sz="1600" dirty="0" smtClean="0"/>
              <a:t> и ръководителите на техните териториални поделения, </a:t>
            </a:r>
            <a:r>
              <a:rPr lang="bg-BG" sz="1600" dirty="0" smtClean="0">
                <a:solidFill>
                  <a:srgbClr val="FF0000"/>
                </a:solidFill>
              </a:rPr>
              <a:t>както и на други юридически лица, които са бюджетни организации по смисъла на § 1, т. 5 от допълнителните разпоредби на Закона за публичните финанси – </a:t>
            </a:r>
            <a:r>
              <a:rPr lang="bg-BG" sz="1600" dirty="0" smtClean="0">
                <a:solidFill>
                  <a:srgbClr val="00B050"/>
                </a:solidFill>
              </a:rPr>
              <a:t>тук се включват директори на училища , както и детски градини и социални домове, ако са разпоредители с бюджетни кредити /т.50/;</a:t>
            </a:r>
          </a:p>
          <a:p>
            <a:pPr lvl="0" algn="just">
              <a:buNone/>
            </a:pPr>
            <a:r>
              <a:rPr lang="bg-BG" sz="1600" dirty="0" smtClean="0"/>
              <a:t>10. </a:t>
            </a:r>
            <a:r>
              <a:rPr lang="bg-BG" sz="1600" dirty="0" smtClean="0">
                <a:solidFill>
                  <a:srgbClr val="FF0000"/>
                </a:solidFill>
              </a:rPr>
              <a:t>представителите на държавата или на общините в органите на управление или контрол на търговски дружества с държавно или общинско участие в капитала </a:t>
            </a:r>
            <a:r>
              <a:rPr lang="bg-BG" sz="1600" dirty="0" smtClean="0">
                <a:solidFill>
                  <a:srgbClr val="00B050"/>
                </a:solidFill>
              </a:rPr>
              <a:t>– без значение е дали органът е едноличен или колективен /т.51/</a:t>
            </a:r>
          </a:p>
          <a:p>
            <a:pPr lvl="0" algn="just">
              <a:buNone/>
            </a:pPr>
            <a:r>
              <a:rPr lang="bg-BG" sz="1600" dirty="0" smtClean="0"/>
              <a:t>11. членовете на управителния съвет на Фонда за гарантиране на влоговете в банките /т.52/.</a:t>
            </a:r>
          </a:p>
          <a:p>
            <a:pPr algn="just"/>
            <a:r>
              <a:rPr lang="bg-BG" sz="1600" dirty="0" smtClean="0"/>
              <a:t> </a:t>
            </a:r>
            <a:endParaRPr lang="bg-BG" sz="1600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Marketing Research 10</a:t>
            </a:r>
            <a:r>
              <a:rPr lang="en-US" baseline="30000" smtClean="0"/>
              <a:t>th</a:t>
            </a:r>
            <a:r>
              <a:rPr lang="en-US" smtClean="0"/>
              <a:t> Edition     </a:t>
            </a:r>
            <a:endParaRPr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http://www.drvkumar.com/mr10/</a:t>
            </a:r>
            <a:endParaRPr lang="en-US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37522E-E879-4447-A0CD-DB9B6BC84DB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ransition>
    <p:random/>
    <p:sndAc>
      <p:stSnd>
        <p:snd r:embed="rId2" name="applause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rgbClr val="00B0F0"/>
                </a:solidFill>
              </a:rPr>
              <a:t>ЗНАЧЕНИЕ :</a:t>
            </a:r>
            <a:endParaRPr lang="bg-BG" dirty="0">
              <a:solidFill>
                <a:srgbClr val="00B0F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33400" y="1981200"/>
            <a:ext cx="8305800" cy="4592638"/>
          </a:xfrm>
        </p:spPr>
        <p:txBody>
          <a:bodyPr/>
          <a:lstStyle/>
          <a:p>
            <a:pPr marL="566737" indent="-457200" algn="just">
              <a:buAutoNum type="arabicPeriod"/>
            </a:pPr>
            <a:r>
              <a:rPr lang="bg-BG" sz="2000" dirty="0" smtClean="0"/>
              <a:t>За ЛЗПД по чл.6, ал.1 -  КИ и приемане и проверка на декларации за имущество и интереси са в правомощията на КПК.</a:t>
            </a:r>
          </a:p>
          <a:p>
            <a:pPr marL="566737" indent="-457200" algn="just">
              <a:buFont typeface="Wingdings" pitchFamily="2" charset="2"/>
              <a:buChar char="Ø"/>
            </a:pPr>
            <a:r>
              <a:rPr lang="bg-BG" sz="2000" dirty="0" smtClean="0"/>
              <a:t>Директори на общински предприятия; Директори на детски градини, ако са разпоредители с бюджетни кредити, директори на училища и членове на еднолични и колективни  управителни и контролни органи на търговски дружества </a:t>
            </a:r>
            <a:r>
              <a:rPr lang="bg-BG" sz="2000" dirty="0" smtClean="0">
                <a:solidFill>
                  <a:srgbClr val="FF0000"/>
                </a:solidFill>
              </a:rPr>
              <a:t>в перспектива подават декларации за имущество и интереси и по отношение на тях се извършват производства за конфликт на интереси пред КПК;</a:t>
            </a:r>
          </a:p>
          <a:p>
            <a:pPr marL="566737" indent="-457200" algn="just">
              <a:buFont typeface="Wingdings" pitchFamily="2" charset="2"/>
              <a:buChar char="Ø"/>
            </a:pPr>
            <a:endParaRPr lang="bg-BG" sz="2000" dirty="0">
              <a:solidFill>
                <a:srgbClr val="FF0000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Marketing Research 10</a:t>
            </a:r>
            <a:r>
              <a:rPr lang="en-US" baseline="30000" smtClean="0"/>
              <a:t>th</a:t>
            </a:r>
            <a:r>
              <a:rPr lang="en-US" smtClean="0"/>
              <a:t> Edition     </a:t>
            </a:r>
            <a:endParaRPr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http://www.drvkumar.com/mr10/</a:t>
            </a:r>
            <a:endParaRPr lang="en-US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37522E-E879-4447-A0CD-DB9B6BC84DB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ransition>
    <p:random/>
    <p:sndAc>
      <p:stSnd>
        <p:snd r:embed="rId2" name="applause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219200"/>
          </a:xfrm>
        </p:spPr>
        <p:txBody>
          <a:bodyPr/>
          <a:lstStyle/>
          <a:p>
            <a:pPr algn="just"/>
            <a:r>
              <a:rPr lang="bg-BG" sz="3200" dirty="0" smtClean="0">
                <a:solidFill>
                  <a:srgbClr val="00B0F0"/>
                </a:solidFill>
              </a:rPr>
              <a:t>2. </a:t>
            </a:r>
            <a:r>
              <a:rPr lang="bg-BG" sz="3200" dirty="0" smtClean="0">
                <a:solidFill>
                  <a:srgbClr val="00B0F0"/>
                </a:solidFill>
              </a:rPr>
              <a:t>Промени в режима на КИ по ЗПК </a:t>
            </a:r>
            <a:r>
              <a:rPr lang="bg-BG" sz="3200" dirty="0" smtClean="0">
                <a:solidFill>
                  <a:srgbClr val="00B0F0"/>
                </a:solidFill>
              </a:rPr>
              <a:t>Сигнали</a:t>
            </a:r>
            <a:r>
              <a:rPr lang="bg-BG" sz="3200" dirty="0" smtClean="0">
                <a:solidFill>
                  <a:srgbClr val="00B0F0"/>
                </a:solidFill>
              </a:rPr>
              <a:t>, производство за конфликт на интереси, санкции.</a:t>
            </a:r>
            <a:endParaRPr lang="bg-BG" sz="3200" dirty="0">
              <a:solidFill>
                <a:srgbClr val="00B0F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28600" y="2209800"/>
            <a:ext cx="8763000" cy="4648200"/>
          </a:xfrm>
        </p:spPr>
        <p:txBody>
          <a:bodyPr/>
          <a:lstStyle/>
          <a:p>
            <a:pPr marL="566737" indent="-457200" algn="just">
              <a:buAutoNum type="arabicPeriod"/>
            </a:pPr>
            <a:r>
              <a:rPr lang="bg-BG" sz="1800" dirty="0" smtClean="0">
                <a:solidFill>
                  <a:srgbClr val="FF0000"/>
                </a:solidFill>
              </a:rPr>
              <a:t>Сериозни промени в процедурата </a:t>
            </a:r>
            <a:r>
              <a:rPr lang="bg-BG" sz="1800" dirty="0" smtClean="0"/>
              <a:t>:</a:t>
            </a:r>
          </a:p>
          <a:p>
            <a:pPr marL="566737" indent="-457200" algn="just">
              <a:buFont typeface="Wingdings" pitchFamily="2" charset="2"/>
              <a:buChar char="Ø"/>
            </a:pPr>
            <a:r>
              <a:rPr lang="bg-BG" sz="1800" dirty="0" smtClean="0"/>
              <a:t>Подаване на сигнали по реда на  Закона за защита на лица, подаващи сигнали или публично оповестяващи информация за нарушения  /чл.62/- Предвижда </a:t>
            </a:r>
            <a:r>
              <a:rPr lang="bg-BG" sz="1800" b="1" dirty="0" smtClean="0"/>
              <a:t>се възможност за подаване на сигнали по вътрешния и по външния канал </a:t>
            </a:r>
            <a:r>
              <a:rPr lang="bg-BG" sz="1800" dirty="0" smtClean="0"/>
              <a:t>– неудачно, защото формуляра по ЗЗЛПСПОИН не е пригоден за ЗПК с оглед субекти и области на нарушения;</a:t>
            </a:r>
          </a:p>
          <a:p>
            <a:pPr marL="566737" indent="-457200" algn="just">
              <a:buFont typeface="Wingdings" pitchFamily="2" charset="2"/>
              <a:buChar char="Ø"/>
            </a:pPr>
            <a:r>
              <a:rPr lang="bg-BG" sz="1800" dirty="0" smtClean="0"/>
              <a:t>Предвижда се провеждане на </a:t>
            </a:r>
            <a:r>
              <a:rPr lang="bg-BG" sz="1800" b="1" dirty="0" smtClean="0"/>
              <a:t>предварителна проверка</a:t>
            </a:r>
            <a:r>
              <a:rPr lang="bg-BG" sz="1800" dirty="0" smtClean="0"/>
              <a:t>, при която да се съберат данни за образуване на производство /чл.65/ - самостоятелен срок;</a:t>
            </a:r>
          </a:p>
          <a:p>
            <a:pPr marL="566737" indent="-457200" algn="just">
              <a:buFont typeface="Wingdings" pitchFamily="2" charset="2"/>
              <a:buChar char="Ø"/>
            </a:pPr>
            <a:r>
              <a:rPr lang="bg-BG" sz="1800" dirty="0" smtClean="0"/>
              <a:t>Чл.65 – </a:t>
            </a:r>
            <a:r>
              <a:rPr lang="bg-BG" sz="1800" b="1" dirty="0" smtClean="0"/>
              <a:t>увеличаване на срока за производството </a:t>
            </a:r>
            <a:r>
              <a:rPr lang="bg-BG" sz="1800" dirty="0" smtClean="0"/>
              <a:t>– три  месеца плюс 30 дни  вместо  два месеца плюс 30 дни;</a:t>
            </a:r>
          </a:p>
          <a:p>
            <a:pPr marL="566737" indent="-457200" algn="just">
              <a:buAutoNum type="arabicPeriod" startAt="2"/>
            </a:pPr>
            <a:r>
              <a:rPr lang="bg-BG" sz="1800" dirty="0" smtClean="0"/>
              <a:t>Липсват промени в материалното право – дефиниции и забрани.</a:t>
            </a:r>
          </a:p>
          <a:p>
            <a:pPr marL="566737" indent="-457200" algn="just">
              <a:buAutoNum type="arabicPeriod" startAt="2"/>
            </a:pPr>
            <a:r>
              <a:rPr lang="bg-BG" sz="1800" dirty="0" smtClean="0"/>
              <a:t>В глава ХІ “</a:t>
            </a:r>
            <a:r>
              <a:rPr lang="bg-BG" sz="1800" dirty="0" err="1" smtClean="0"/>
              <a:t>Административнонаказателни</a:t>
            </a:r>
            <a:r>
              <a:rPr lang="bg-BG" sz="1800" dirty="0" smtClean="0"/>
              <a:t> разпоредби е премахната диференциацията в наказанията по чл.113 – 116 ЗПК за установен конфликт на интереси, неподадена в срок декларация или декларация с невярно съдържание.</a:t>
            </a:r>
            <a:endParaRPr lang="bg-BG" sz="1800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Marketing Research 10</a:t>
            </a:r>
            <a:r>
              <a:rPr lang="en-US" baseline="30000" smtClean="0"/>
              <a:t>th</a:t>
            </a:r>
            <a:r>
              <a:rPr lang="en-US" smtClean="0"/>
              <a:t> Edition     </a:t>
            </a:r>
            <a:endParaRPr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http://www.drvkumar.com/mr10/</a:t>
            </a:r>
            <a:endParaRPr lang="en-US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37522E-E879-4447-A0CD-DB9B6BC84DB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ransition>
    <p:random/>
    <p:sndAc>
      <p:stSnd>
        <p:snd r:embed="rId2" name="applause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75494"/>
            <a:ext cx="8229600" cy="1066800"/>
          </a:xfrm>
        </p:spPr>
        <p:txBody>
          <a:bodyPr/>
          <a:lstStyle/>
          <a:p>
            <a:pPr algn="just"/>
            <a:r>
              <a:rPr lang="bg-BG" sz="3600" b="1" dirty="0" smtClean="0">
                <a:solidFill>
                  <a:srgbClr val="00B0F0"/>
                </a:solidFill>
              </a:rPr>
              <a:t>ЛИЦА, ЗАЕМАЩИ</a:t>
            </a:r>
            <a:r>
              <a:rPr lang="en-US" sz="3600" b="1" dirty="0" smtClean="0">
                <a:solidFill>
                  <a:srgbClr val="00B0F0"/>
                </a:solidFill>
              </a:rPr>
              <a:t> </a:t>
            </a:r>
            <a:r>
              <a:rPr lang="bg-BG" sz="3600" b="1" dirty="0" smtClean="0">
                <a:solidFill>
                  <a:srgbClr val="00B0F0"/>
                </a:solidFill>
              </a:rPr>
              <a:t>ПУБЛИЧНА ДЛЪЖНОСТ – чл.6, ал.1</a:t>
            </a:r>
            <a:endParaRPr lang="bg-BG" sz="3600" b="1" dirty="0">
              <a:solidFill>
                <a:srgbClr val="00B0F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133600"/>
            <a:ext cx="8458200" cy="4495800"/>
          </a:xfrm>
        </p:spPr>
        <p:txBody>
          <a:bodyPr/>
          <a:lstStyle/>
          <a:p>
            <a:pPr marL="457200" indent="-457200" algn="just">
              <a:buAutoNum type="arabicPeriod"/>
            </a:pPr>
            <a:r>
              <a:rPr lang="bg-BG" sz="2000" dirty="0" smtClean="0"/>
              <a:t>Всички изборни длъжности, както и лица, които се избират от Народното събрание.</a:t>
            </a:r>
          </a:p>
          <a:p>
            <a:pPr marL="457200" indent="-457200" algn="just">
              <a:buAutoNum type="arabicPeriod"/>
            </a:pPr>
            <a:r>
              <a:rPr lang="bg-BG" sz="2000" dirty="0" smtClean="0"/>
              <a:t>Втори </a:t>
            </a:r>
            <a:r>
              <a:rPr lang="bg-BG" sz="2000" dirty="0" err="1" smtClean="0"/>
              <a:t>ешалон</a:t>
            </a:r>
            <a:r>
              <a:rPr lang="bg-BG" sz="2000" dirty="0" smtClean="0"/>
              <a:t> на изпълнителната власт – зам.-министри, ръководители на агенции, областни управители  и др.</a:t>
            </a:r>
          </a:p>
          <a:p>
            <a:pPr marL="457200" indent="-457200" algn="just">
              <a:buAutoNum type="arabicPeriod"/>
            </a:pPr>
            <a:r>
              <a:rPr lang="bg-BG" sz="2000" dirty="0" smtClean="0"/>
              <a:t>Главни секретари на НС и  органи на изпълнителната власт – т.26 и т.28.</a:t>
            </a:r>
          </a:p>
          <a:p>
            <a:pPr marL="457200" indent="-457200" algn="just">
              <a:buAutoNum type="arabicPeriod"/>
            </a:pPr>
            <a:r>
              <a:rPr lang="bg-BG" sz="2000" dirty="0" smtClean="0"/>
              <a:t>Ръководители на териториални държавни органи – т.23, т.26 /в частта за директори на ОД на МВР/ - </a:t>
            </a:r>
            <a:r>
              <a:rPr lang="bg-BG" sz="2000" dirty="0" smtClean="0">
                <a:solidFill>
                  <a:srgbClr val="FF0000"/>
                </a:solidFill>
              </a:rPr>
              <a:t>само изрично посочените.</a:t>
            </a:r>
            <a:endParaRPr lang="bg-BG" sz="1800" dirty="0" smtClean="0">
              <a:solidFill>
                <a:srgbClr val="FF0000"/>
              </a:solidFill>
            </a:endParaRPr>
          </a:p>
          <a:p>
            <a:pPr marL="457200" indent="-457200" algn="just">
              <a:buAutoNum type="arabicPeriod"/>
            </a:pPr>
            <a:r>
              <a:rPr lang="bg-BG" sz="1800" dirty="0">
                <a:solidFill>
                  <a:srgbClr val="00B050"/>
                </a:solidFill>
              </a:rPr>
              <a:t>М</a:t>
            </a:r>
            <a:r>
              <a:rPr lang="bg-BG" sz="1800" dirty="0" smtClean="0">
                <a:solidFill>
                  <a:srgbClr val="00B050"/>
                </a:solidFill>
              </a:rPr>
              <a:t>естното самоуправление</a:t>
            </a:r>
            <a:r>
              <a:rPr lang="bg-BG" sz="1800" dirty="0">
                <a:solidFill>
                  <a:srgbClr val="00B050"/>
                </a:solidFill>
              </a:rPr>
              <a:t> </a:t>
            </a:r>
            <a:r>
              <a:rPr lang="bg-BG" sz="1800" dirty="0" smtClean="0">
                <a:solidFill>
                  <a:srgbClr val="00B050"/>
                </a:solidFill>
              </a:rPr>
              <a:t> - т.32  </a:t>
            </a:r>
            <a:r>
              <a:rPr lang="bg-BG" sz="1800" dirty="0">
                <a:solidFill>
                  <a:srgbClr val="00B050"/>
                </a:solidFill>
              </a:rPr>
              <a:t>: </a:t>
            </a:r>
          </a:p>
          <a:p>
            <a:pPr algn="just"/>
            <a:r>
              <a:rPr lang="bg-BG" sz="1800" dirty="0">
                <a:solidFill>
                  <a:srgbClr val="00B050"/>
                </a:solidFill>
              </a:rPr>
              <a:t> кметове на общини и райони, </a:t>
            </a:r>
          </a:p>
          <a:p>
            <a:pPr algn="just"/>
            <a:r>
              <a:rPr lang="bg-BG" sz="1800" dirty="0">
                <a:solidFill>
                  <a:srgbClr val="00B050"/>
                </a:solidFill>
              </a:rPr>
              <a:t>Заместник </a:t>
            </a:r>
            <a:r>
              <a:rPr lang="bg-BG" sz="1800" dirty="0" smtClean="0">
                <a:solidFill>
                  <a:srgbClr val="00B050"/>
                </a:solidFill>
              </a:rPr>
              <a:t>- кметове </a:t>
            </a:r>
            <a:r>
              <a:rPr lang="bg-BG" sz="1800" dirty="0">
                <a:solidFill>
                  <a:srgbClr val="00B050"/>
                </a:solidFill>
              </a:rPr>
              <a:t>на общини и </a:t>
            </a:r>
            <a:r>
              <a:rPr lang="bg-BG" sz="1800" dirty="0" smtClean="0">
                <a:solidFill>
                  <a:srgbClr val="00B050"/>
                </a:solidFill>
              </a:rPr>
              <a:t>райони.</a:t>
            </a:r>
            <a:endParaRPr lang="bg-BG" sz="1800" dirty="0">
              <a:solidFill>
                <a:srgbClr val="00B050"/>
              </a:solidFill>
            </a:endParaRPr>
          </a:p>
          <a:p>
            <a:pPr algn="just"/>
            <a:r>
              <a:rPr lang="bg-BG" sz="1800" dirty="0">
                <a:solidFill>
                  <a:srgbClr val="00B050"/>
                </a:solidFill>
              </a:rPr>
              <a:t>Председатели на ОС и Общински </a:t>
            </a:r>
            <a:r>
              <a:rPr lang="bg-BG" sz="1800" dirty="0" smtClean="0">
                <a:solidFill>
                  <a:srgbClr val="00B050"/>
                </a:solidFill>
              </a:rPr>
              <a:t>съветници</a:t>
            </a:r>
            <a:r>
              <a:rPr lang="bg-BG" sz="1800" dirty="0">
                <a:solidFill>
                  <a:srgbClr val="00B050"/>
                </a:solidFill>
              </a:rPr>
              <a:t>.</a:t>
            </a:r>
          </a:p>
          <a:p>
            <a:pPr algn="just"/>
            <a:r>
              <a:rPr lang="bg-BG" sz="1800" dirty="0">
                <a:solidFill>
                  <a:srgbClr val="00B050"/>
                </a:solidFill>
              </a:rPr>
              <a:t>Главни архитекти на общини и </a:t>
            </a:r>
            <a:r>
              <a:rPr lang="bg-BG" sz="1800" dirty="0" smtClean="0">
                <a:solidFill>
                  <a:srgbClr val="00B050"/>
                </a:solidFill>
              </a:rPr>
              <a:t>райони.</a:t>
            </a:r>
          </a:p>
          <a:p>
            <a:pPr algn="just">
              <a:buNone/>
            </a:pPr>
            <a:endParaRPr lang="en-US" sz="1800" dirty="0" smtClean="0"/>
          </a:p>
          <a:p>
            <a:pPr algn="just">
              <a:buNone/>
            </a:pPr>
            <a:endParaRPr lang="bg-BG" sz="1800" dirty="0">
              <a:solidFill>
                <a:srgbClr val="FF0000"/>
              </a:solidFill>
            </a:endParaRPr>
          </a:p>
          <a:p>
            <a:pPr>
              <a:buNone/>
            </a:pPr>
            <a:endParaRPr lang="en-US" sz="1800" dirty="0"/>
          </a:p>
          <a:p>
            <a:pPr>
              <a:buNone/>
            </a:pPr>
            <a:endParaRPr lang="en-US" sz="1800" dirty="0"/>
          </a:p>
          <a:p>
            <a:pPr marL="109537" indent="0">
              <a:buNone/>
            </a:pPr>
            <a:endParaRPr lang="bg-BG" sz="1800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37522E-E879-4447-A0CD-DB9B6BC84DB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870908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bg-BG" dirty="0"/>
              <a:t> </a:t>
            </a:r>
            <a:br>
              <a:rPr lang="bg-BG" dirty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676400"/>
            <a:ext cx="8534400" cy="4897438"/>
          </a:xfrm>
        </p:spPr>
        <p:txBody>
          <a:bodyPr/>
          <a:lstStyle/>
          <a:p>
            <a:pPr marL="109537" indent="0" algn="just">
              <a:buNone/>
            </a:pPr>
            <a:r>
              <a:rPr lang="bg-BG" sz="2000" dirty="0" smtClean="0"/>
              <a:t>6. Ръководители на бюджетни организации или др.длъжностни лица, които изпълняват функции на органи на управление и контрол на средства на ЕС</a:t>
            </a:r>
            <a:r>
              <a:rPr lang="bg-BG" sz="2000" dirty="0" smtClean="0">
                <a:solidFill>
                  <a:srgbClr val="FF0000"/>
                </a:solidFill>
              </a:rPr>
              <a:t>-т.43</a:t>
            </a:r>
          </a:p>
          <a:p>
            <a:pPr marL="109537" indent="0" algn="just">
              <a:buNone/>
            </a:pPr>
            <a:r>
              <a:rPr lang="bg-BG" sz="2000" dirty="0" smtClean="0"/>
              <a:t>7. Лица, упълномощени </a:t>
            </a:r>
            <a:r>
              <a:rPr lang="bg-BG" sz="2000" dirty="0"/>
              <a:t>по ЗОП от публични възложители да организират и провеждат </a:t>
            </a:r>
            <a:r>
              <a:rPr lang="bg-BG" sz="2000" dirty="0" smtClean="0"/>
              <a:t>процедури за възлагане и сключват договори за обществени поръчки-</a:t>
            </a:r>
            <a:r>
              <a:rPr lang="bg-BG" sz="2000" dirty="0" smtClean="0">
                <a:solidFill>
                  <a:srgbClr val="FF0000"/>
                </a:solidFill>
              </a:rPr>
              <a:t>т.44</a:t>
            </a:r>
            <a:r>
              <a:rPr lang="bg-BG" sz="2000" dirty="0" smtClean="0"/>
              <a:t>-служители,определени от ръководителя.</a:t>
            </a:r>
          </a:p>
          <a:p>
            <a:pPr marL="109537" indent="0" algn="just">
              <a:buNone/>
            </a:pPr>
            <a:r>
              <a:rPr lang="bg-BG" sz="2000" dirty="0"/>
              <a:t>8</a:t>
            </a:r>
            <a:r>
              <a:rPr lang="bg-BG" sz="2000" dirty="0" smtClean="0"/>
              <a:t>. Управители </a:t>
            </a:r>
            <a:r>
              <a:rPr lang="bg-BG" sz="2000" dirty="0"/>
              <a:t>или директори на лечебни заведения, които се финансират от НЗОК/държавен или общински бюджет – </a:t>
            </a:r>
            <a:r>
              <a:rPr lang="bg-BG" sz="2000" dirty="0" smtClean="0">
                <a:solidFill>
                  <a:srgbClr val="FF0000"/>
                </a:solidFill>
              </a:rPr>
              <a:t>т.46.</a:t>
            </a:r>
          </a:p>
          <a:p>
            <a:pPr marL="109537" indent="0" algn="just">
              <a:buNone/>
            </a:pPr>
            <a:r>
              <a:rPr lang="bg-BG" sz="2000" dirty="0"/>
              <a:t>9</a:t>
            </a:r>
            <a:r>
              <a:rPr lang="bg-BG" sz="2000" dirty="0" smtClean="0"/>
              <a:t>. Членовете на УС на държавните предприятия по закона за горите и директорите на държавните горски и ловни стопанства – </a:t>
            </a:r>
            <a:r>
              <a:rPr lang="bg-BG" sz="2000" dirty="0" smtClean="0">
                <a:solidFill>
                  <a:srgbClr val="FF0000"/>
                </a:solidFill>
              </a:rPr>
              <a:t>т.47.</a:t>
            </a:r>
          </a:p>
          <a:p>
            <a:pPr marL="109537" indent="0" algn="just">
              <a:buNone/>
            </a:pPr>
            <a:endParaRPr lang="en-US" dirty="0"/>
          </a:p>
          <a:p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Marketing Research 10</a:t>
            </a:r>
            <a:r>
              <a:rPr lang="en-US" baseline="30000" smtClean="0"/>
              <a:t>th</a:t>
            </a:r>
            <a:r>
              <a:rPr lang="en-US" smtClean="0"/>
              <a:t> Edition     </a:t>
            </a:r>
            <a:endParaRPr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http://www.drvkumar.com/mr10/</a:t>
            </a:r>
            <a:endParaRPr lang="en-US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37522E-E879-4447-A0CD-DB9B6BC84DB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7735959"/>
      </p:ext>
    </p:extLst>
  </p:cSld>
  <p:clrMapOvr>
    <a:masterClrMapping/>
  </p:clrMapOvr>
  <p:transition>
    <p:random/>
    <p:sndAc>
      <p:stSnd>
        <p:snd r:embed="rId2" name="applause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789781"/>
            <a:ext cx="8229600" cy="1066800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324350"/>
          </a:xfrm>
        </p:spPr>
        <p:txBody>
          <a:bodyPr/>
          <a:lstStyle/>
          <a:p>
            <a:pPr marL="109537" indent="0" algn="just">
              <a:buNone/>
            </a:pPr>
            <a:endParaRPr lang="bg-BG" sz="2400" dirty="0" smtClean="0"/>
          </a:p>
          <a:p>
            <a:pPr marL="109537" indent="0" algn="just">
              <a:buNone/>
            </a:pPr>
            <a:endParaRPr lang="bg-BG" sz="2400" dirty="0"/>
          </a:p>
          <a:p>
            <a:pPr marL="109537" indent="0" algn="just">
              <a:buNone/>
            </a:pPr>
            <a:r>
              <a:rPr lang="bg-BG" sz="2400" dirty="0" smtClean="0"/>
              <a:t>Компетентност </a:t>
            </a:r>
            <a:r>
              <a:rPr lang="bg-BG" sz="2400" dirty="0"/>
              <a:t>да установява и санкционира КИ, контролира срокове за подаване и проверява  декларации  </a:t>
            </a:r>
            <a:r>
              <a:rPr lang="bg-BG" sz="2400" dirty="0" smtClean="0"/>
              <a:t>за имущество и интереси на лицата по чл.6, ал.1, т.1-52  - </a:t>
            </a:r>
            <a:r>
              <a:rPr lang="bg-BG" sz="2400" dirty="0" smtClean="0">
                <a:solidFill>
                  <a:srgbClr val="FF0000"/>
                </a:solidFill>
              </a:rPr>
              <a:t>централен </a:t>
            </a:r>
            <a:r>
              <a:rPr lang="bg-BG" sz="2400" dirty="0">
                <a:solidFill>
                  <a:srgbClr val="FF0000"/>
                </a:solidFill>
              </a:rPr>
              <a:t>орган – Комисия за </a:t>
            </a:r>
            <a:r>
              <a:rPr lang="bg-BG" sz="2400" dirty="0" smtClean="0">
                <a:solidFill>
                  <a:srgbClr val="FF0000"/>
                </a:solidFill>
              </a:rPr>
              <a:t>противодействие  </a:t>
            </a:r>
            <a:r>
              <a:rPr lang="bg-BG" sz="2400" dirty="0">
                <a:solidFill>
                  <a:srgbClr val="FF0000"/>
                </a:solidFill>
              </a:rPr>
              <a:t>на </a:t>
            </a:r>
            <a:r>
              <a:rPr lang="bg-BG" sz="2400" dirty="0" smtClean="0">
                <a:solidFill>
                  <a:srgbClr val="FF0000"/>
                </a:solidFill>
              </a:rPr>
              <a:t>корупцията  </a:t>
            </a:r>
            <a:r>
              <a:rPr lang="bg-BG" sz="2400" dirty="0">
                <a:solidFill>
                  <a:srgbClr val="FF0000"/>
                </a:solidFill>
              </a:rPr>
              <a:t>/</a:t>
            </a:r>
            <a:r>
              <a:rPr lang="bg-BG" sz="2400" dirty="0" smtClean="0">
                <a:solidFill>
                  <a:srgbClr val="FF0000"/>
                </a:solidFill>
              </a:rPr>
              <a:t>КПК/.</a:t>
            </a:r>
          </a:p>
          <a:p>
            <a:pPr marL="109537" indent="0" algn="just">
              <a:buNone/>
            </a:pPr>
            <a:r>
              <a:rPr lang="bg-BG" sz="2400" dirty="0" smtClean="0">
                <a:solidFill>
                  <a:srgbClr val="FF0000"/>
                </a:solidFill>
              </a:rPr>
              <a:t>Приложимо право – ЗПК.</a:t>
            </a:r>
            <a:endParaRPr lang="bg-BG" sz="2400" dirty="0">
              <a:solidFill>
                <a:srgbClr val="FF0000"/>
              </a:solidFill>
            </a:endParaRPr>
          </a:p>
          <a:p>
            <a:pPr marL="109537" indent="0">
              <a:buNone/>
            </a:pPr>
            <a:endParaRPr lang="bg-BG" sz="2400" dirty="0">
              <a:solidFill>
                <a:srgbClr val="FF0000"/>
              </a:solidFill>
            </a:endParaRPr>
          </a:p>
          <a:p>
            <a:endParaRPr lang="bg-BG" sz="1800" dirty="0">
              <a:solidFill>
                <a:srgbClr val="FF0000"/>
              </a:solidFill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37522E-E879-4447-A0CD-DB9B6BC84DB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758604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5494"/>
            <a:ext cx="8229600" cy="1066800"/>
          </a:xfrm>
        </p:spPr>
        <p:txBody>
          <a:bodyPr/>
          <a:lstStyle/>
          <a:p>
            <a:pPr algn="just"/>
            <a:r>
              <a:rPr lang="bg-BG" dirty="0" smtClean="0">
                <a:solidFill>
                  <a:srgbClr val="00B0F0"/>
                </a:solidFill>
              </a:rPr>
              <a:t>ЛИЦА ПО §2, ал.1, т.1-4  ОТ ДОПЪЛНИТЕЛНИТЕ РАЗПОРЕДБИ </a:t>
            </a:r>
            <a:endParaRPr lang="bg-BG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763000" cy="5029200"/>
          </a:xfrm>
        </p:spPr>
        <p:txBody>
          <a:bodyPr/>
          <a:lstStyle/>
          <a:p>
            <a:pPr marL="109537" indent="0" algn="just">
              <a:buNone/>
            </a:pPr>
            <a:r>
              <a:rPr lang="bg-BG" sz="1800" dirty="0" smtClean="0">
                <a:solidFill>
                  <a:srgbClr val="FF0000"/>
                </a:solidFill>
              </a:rPr>
              <a:t>1.Служители</a:t>
            </a:r>
            <a:r>
              <a:rPr lang="bg-BG" sz="1800" dirty="0" smtClean="0"/>
              <a:t> </a:t>
            </a:r>
            <a:r>
              <a:rPr lang="bg-BG" sz="1800" dirty="0"/>
              <a:t>в </a:t>
            </a:r>
            <a:r>
              <a:rPr lang="bg-BG" sz="1800" dirty="0" smtClean="0"/>
              <a:t>администрации на президента, законодателния , изпълнителни и съдебни органи, ВСС, ИВСС в местна </a:t>
            </a:r>
            <a:r>
              <a:rPr lang="bg-BG" sz="1800" dirty="0"/>
              <a:t>администрация </a:t>
            </a:r>
            <a:r>
              <a:rPr lang="bg-BG" sz="1800" dirty="0" smtClean="0"/>
              <a:t>и служители в териториални звена на  изпълнителни органи, с изключение на технически длъжности- </a:t>
            </a:r>
            <a:r>
              <a:rPr lang="bg-BG" sz="1800" dirty="0"/>
              <a:t>§2, </a:t>
            </a:r>
            <a:r>
              <a:rPr lang="bg-BG" sz="1800" dirty="0" smtClean="0"/>
              <a:t>ал.1, т.1.</a:t>
            </a:r>
          </a:p>
          <a:p>
            <a:pPr marL="109537" indent="0" algn="just">
              <a:buNone/>
            </a:pPr>
            <a:r>
              <a:rPr lang="bg-BG" sz="1800" dirty="0" smtClean="0">
                <a:solidFill>
                  <a:srgbClr val="FF0000"/>
                </a:solidFill>
              </a:rPr>
              <a:t>Служители в допълнителни дейности</a:t>
            </a:r>
            <a:r>
              <a:rPr lang="bg-BG" sz="1800" dirty="0" smtClean="0"/>
              <a:t> на общини – да, ако длъжностите са част от структурата, която е определил ОС.</a:t>
            </a:r>
          </a:p>
          <a:p>
            <a:pPr marL="109537" indent="0" algn="just">
              <a:buNone/>
            </a:pPr>
            <a:r>
              <a:rPr lang="bg-BG" sz="1800" dirty="0" smtClean="0"/>
              <a:t>2.Членове и </a:t>
            </a:r>
            <a:r>
              <a:rPr lang="bg-BG" sz="1800" dirty="0" err="1" smtClean="0"/>
              <a:t>съветниците</a:t>
            </a:r>
            <a:r>
              <a:rPr lang="bg-BG" sz="1800" dirty="0" smtClean="0"/>
              <a:t> на политическите кабинети, извън посочените в чл.6, ал.1 - §2, ал.1,  т.2.</a:t>
            </a:r>
          </a:p>
          <a:p>
            <a:pPr marL="109537" indent="0" algn="just">
              <a:buNone/>
            </a:pPr>
            <a:r>
              <a:rPr lang="bg-BG" sz="1800" dirty="0" smtClean="0"/>
              <a:t>3. Кметове на кметства, кметски наместници и секретари на общини - §2, ал.1, т.3.</a:t>
            </a:r>
          </a:p>
          <a:p>
            <a:pPr marL="109537" indent="0">
              <a:buNone/>
            </a:pPr>
            <a:r>
              <a:rPr lang="bg-BG" sz="1800" dirty="0" smtClean="0"/>
              <a:t>4. Съдиите по вписванията и държавните съдебни изпълнители.</a:t>
            </a:r>
          </a:p>
          <a:p>
            <a:pPr marL="109537" indent="0" algn="just">
              <a:buNone/>
            </a:pPr>
            <a:r>
              <a:rPr lang="bg-BG" sz="1800" b="1" dirty="0" smtClean="0">
                <a:solidFill>
                  <a:srgbClr val="FF0000"/>
                </a:solidFill>
              </a:rPr>
              <a:t>                                          Кои не са лица по §2, ал.1 :</a:t>
            </a:r>
          </a:p>
          <a:p>
            <a:pPr marL="109537" indent="0">
              <a:buNone/>
            </a:pPr>
            <a:r>
              <a:rPr lang="bg-BG" sz="1800" dirty="0" smtClean="0"/>
              <a:t>1/ заемащите  технически длъжности;</a:t>
            </a:r>
          </a:p>
          <a:p>
            <a:pPr marL="109537" indent="0">
              <a:buNone/>
            </a:pPr>
            <a:r>
              <a:rPr lang="bg-BG" sz="1800" dirty="0" smtClean="0"/>
              <a:t>2/ ръководители на юридически лица, които не са разпоредители с бюджетни кредити </a:t>
            </a:r>
          </a:p>
          <a:p>
            <a:pPr marL="109537" indent="0">
              <a:buNone/>
            </a:pPr>
            <a:r>
              <a:rPr lang="bg-BG" sz="1800" dirty="0" smtClean="0"/>
              <a:t>3/ служители в общински дружества и предприятия;</a:t>
            </a:r>
          </a:p>
          <a:p>
            <a:pPr marL="109537" indent="0">
              <a:buNone/>
            </a:pPr>
            <a:r>
              <a:rPr lang="bg-BG" sz="1800" dirty="0" smtClean="0"/>
              <a:t>4/ учители в детски градини и училища, лекари в болници.</a:t>
            </a:r>
          </a:p>
          <a:p>
            <a:pPr marL="109537" indent="0">
              <a:buNone/>
            </a:pPr>
            <a:endParaRPr lang="bg-BG" sz="1800" dirty="0" smtClean="0"/>
          </a:p>
          <a:p>
            <a:pPr marL="109537" indent="0" algn="just">
              <a:buNone/>
            </a:pPr>
            <a:endParaRPr lang="bg-BG" sz="1800" dirty="0" smtClean="0"/>
          </a:p>
          <a:p>
            <a:pPr marL="109537" indent="0" algn="just">
              <a:buNone/>
            </a:pPr>
            <a:r>
              <a:rPr lang="bg-BG" sz="1800" dirty="0" smtClean="0"/>
              <a:t> </a:t>
            </a:r>
            <a:endParaRPr lang="bg-BG" sz="1800" dirty="0"/>
          </a:p>
          <a:p>
            <a:pPr marL="109537" indent="0">
              <a:buNone/>
            </a:pPr>
            <a:endParaRPr lang="en-GB" sz="1800" dirty="0">
              <a:solidFill>
                <a:srgbClr val="FF0000"/>
              </a:solidFill>
            </a:endParaRPr>
          </a:p>
          <a:p>
            <a:pPr marL="109537" indent="0">
              <a:buNone/>
            </a:pPr>
            <a:endParaRPr lang="bg-BG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37522E-E879-4447-A0CD-DB9B6BC84DB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758971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34962"/>
            <a:ext cx="8229600" cy="1066800"/>
          </a:xfrm>
        </p:spPr>
        <p:txBody>
          <a:bodyPr/>
          <a:lstStyle/>
          <a:p>
            <a:r>
              <a:rPr lang="bg-BG" dirty="0" smtClean="0">
                <a:solidFill>
                  <a:srgbClr val="00B0F0"/>
                </a:solidFill>
              </a:rPr>
              <a:t>ОРГАНИ С ПРАВОМОЩИЯ ПО ОТНОШЕНИЕ НА ЛИЦАТА ПО §2</a:t>
            </a:r>
            <a:endParaRPr lang="bg-BG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5105400"/>
          </a:xfrm>
        </p:spPr>
        <p:txBody>
          <a:bodyPr/>
          <a:lstStyle/>
          <a:p>
            <a:pPr marL="388620" indent="-342900" algn="just">
              <a:buFont typeface="Arial" panose="020B0604020202020204" pitchFamily="34" charset="0"/>
              <a:buChar char="•"/>
            </a:pPr>
            <a:r>
              <a:rPr lang="bg-BG" sz="2000" dirty="0" smtClean="0"/>
              <a:t>Лицата по §2 подават декларации /всички видове пред органа по избор или назначаване/ с изключение на кметовете на кметства, които подават пред ПК към ОС - §2, ал.2.</a:t>
            </a:r>
          </a:p>
          <a:p>
            <a:pPr marL="388620" indent="-342900" algn="just">
              <a:buFont typeface="Arial" panose="020B0604020202020204" pitchFamily="34" charset="0"/>
              <a:buChar char="•"/>
            </a:pPr>
            <a:r>
              <a:rPr lang="bg-BG" sz="2000" dirty="0" smtClean="0"/>
              <a:t>За </a:t>
            </a:r>
            <a:r>
              <a:rPr lang="bg-BG" sz="2000" dirty="0"/>
              <a:t>лицата по §2 проверка на декларации за имущество и интереси и производство за КИ се извършва от </a:t>
            </a:r>
            <a:r>
              <a:rPr lang="bg-BG" sz="2000" dirty="0" smtClean="0"/>
              <a:t>инспекторат или комисия, назначена от органа по назначаване </a:t>
            </a:r>
            <a:r>
              <a:rPr lang="bg-BG" sz="2000" dirty="0"/>
              <a:t>или от постоянна комисия на ОС за кметовете на кметства- </a:t>
            </a:r>
            <a:r>
              <a:rPr lang="bg-BG" sz="2000" b="1" dirty="0"/>
              <a:t>§2, ал.5.</a:t>
            </a:r>
          </a:p>
          <a:p>
            <a:pPr marL="388620" indent="-342900" algn="just">
              <a:buFont typeface="Arial" panose="020B0604020202020204" pitchFamily="34" charset="0"/>
              <a:buChar char="•"/>
            </a:pPr>
            <a:r>
              <a:rPr lang="bg-BG" sz="2000" dirty="0"/>
              <a:t>Акт за установяване на КИ – на  органа по избор или назначаване или постоянна комисия за кметове на </a:t>
            </a:r>
            <a:r>
              <a:rPr lang="bg-BG" sz="2000" dirty="0" smtClean="0"/>
              <a:t>кметства, ОС установява КИ за лицато, които е избрал </a:t>
            </a:r>
            <a:r>
              <a:rPr lang="bg-BG" sz="2000" dirty="0"/>
              <a:t>- §2, ал.8.</a:t>
            </a:r>
          </a:p>
          <a:p>
            <a:pPr marL="388620" indent="-342900" algn="just">
              <a:buFont typeface="Arial" panose="020B0604020202020204" pitchFamily="34" charset="0"/>
              <a:buChar char="•"/>
            </a:pPr>
            <a:r>
              <a:rPr lang="bg-BG" sz="2000" dirty="0" smtClean="0"/>
              <a:t>Приложимо право – ЗПК /по отношение на задълженията/</a:t>
            </a:r>
            <a:r>
              <a:rPr lang="bg-BG" sz="2000" dirty="0"/>
              <a:t>,</a:t>
            </a:r>
            <a:r>
              <a:rPr lang="bg-BG" sz="2000" dirty="0" smtClean="0"/>
              <a:t> </a:t>
            </a:r>
            <a:r>
              <a:rPr lang="bg-BG" sz="2000" dirty="0"/>
              <a:t>Н</a:t>
            </a:r>
            <a:r>
              <a:rPr lang="bg-BG" sz="2000" dirty="0" smtClean="0"/>
              <a:t>аредба на МС за организацията и реда за проверка на декларации и установяване на конфликт на интереси от 2018г. – все още действаща до приемане на друга, но само тези части от нея, които не противоречат на закона. </a:t>
            </a:r>
            <a:endParaRPr lang="bg-BG" sz="2000" dirty="0"/>
          </a:p>
          <a:p>
            <a:pPr marL="109537" indent="0" algn="just">
              <a:buNone/>
            </a:pPr>
            <a:endParaRPr lang="bg-BG" sz="2000" dirty="0" smtClean="0"/>
          </a:p>
          <a:p>
            <a:pPr algn="just"/>
            <a:endParaRPr lang="bg-BG" sz="2000" dirty="0" smtClean="0"/>
          </a:p>
          <a:p>
            <a:pPr>
              <a:buNone/>
            </a:pPr>
            <a:endParaRPr lang="bg-BG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37522E-E879-4447-A0CD-DB9B6BC84DB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077200" cy="1362075"/>
          </a:xfrm>
        </p:spPr>
        <p:txBody>
          <a:bodyPr/>
          <a:lstStyle/>
          <a:p>
            <a:pPr algn="just"/>
            <a:r>
              <a:rPr lang="bg-BG" sz="3600" dirty="0" smtClean="0">
                <a:solidFill>
                  <a:srgbClr val="00B0F0"/>
                </a:solidFill>
              </a:rPr>
              <a:t>3. ДОКТРИНАЛНО </a:t>
            </a:r>
            <a:r>
              <a:rPr lang="bg-BG" sz="3600" dirty="0" smtClean="0">
                <a:solidFill>
                  <a:srgbClr val="00B0F0"/>
                </a:solidFill>
              </a:rPr>
              <a:t>ОПРЕДЕЛЕНИЕ</a:t>
            </a:r>
            <a:endParaRPr lang="bg-BG" sz="3600" dirty="0">
              <a:solidFill>
                <a:srgbClr val="00B0F0"/>
              </a:solidFill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09600" y="1905000"/>
            <a:ext cx="8153400" cy="4648200"/>
          </a:xfrm>
        </p:spPr>
        <p:txBody>
          <a:bodyPr/>
          <a:lstStyle/>
          <a:p>
            <a:pPr algn="just"/>
            <a:r>
              <a:rPr lang="bg-BG" altLang="bg-BG" sz="2000" b="1" dirty="0" smtClean="0">
                <a:solidFill>
                  <a:schemeClr val="tx1"/>
                </a:solidFill>
              </a:rPr>
              <a:t>Конфликтът на интереси е административно нарушение, което е проява на корупция, състои се в изпълнение на правомощия или задължения по служба от определени в закона лица, заемащи публична длъжност, в техен или на свързани с тях частен интерес и след провеждане на производство от административен орган с един общ административен акт се установява и санкционира  с глоба и други, предвидени в закона принудителни административни мерки.</a:t>
            </a:r>
            <a:endParaRPr lang="bg-BG" altLang="bg-BG" sz="2000" dirty="0" smtClean="0">
              <a:solidFill>
                <a:schemeClr val="tx1"/>
              </a:solidFill>
            </a:endParaRPr>
          </a:p>
          <a:p>
            <a:pPr algn="just"/>
            <a:endParaRPr lang="bg-BG" sz="2000" dirty="0">
              <a:solidFill>
                <a:schemeClr val="tx1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Marketing Research 10</a:t>
            </a:r>
            <a:r>
              <a:rPr lang="en-US" baseline="30000" smtClean="0"/>
              <a:t>th</a:t>
            </a:r>
            <a:r>
              <a:rPr lang="en-US" smtClean="0"/>
              <a:t> Edition     </a:t>
            </a:r>
            <a:endParaRPr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http://www.drvkumar.com/mr10/</a:t>
            </a:r>
            <a:endParaRPr lang="en-US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D89AC6-AB08-47E5-9BDB-D83A18DA4C2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99123619"/>
      </p:ext>
    </p:extLst>
  </p:cSld>
  <p:clrMapOvr>
    <a:masterClrMapping/>
  </p:clrMapOvr>
  <p:transition>
    <p:random/>
    <p:sndAc>
      <p:stSnd>
        <p:snd r:embed="rId3" name="applause.wav"/>
      </p:stSnd>
    </p:sndAc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8153400" cy="5418463"/>
          </a:xfrm>
        </p:spPr>
        <p:txBody>
          <a:bodyPr/>
          <a:lstStyle/>
          <a:p>
            <a:pPr algn="just" fontAlgn="ctr"/>
            <a:r>
              <a:rPr lang="bg-BG" sz="1800" dirty="0" smtClean="0">
                <a:solidFill>
                  <a:srgbClr val="00B0F0"/>
                </a:solidFill>
              </a:rPr>
              <a:t>АДМИНИСТРАТИВНО НАРУШЕНИЕ </a:t>
            </a:r>
          </a:p>
          <a:p>
            <a:pPr marL="0" algn="just">
              <a:defRPr/>
            </a:pPr>
            <a:r>
              <a:rPr lang="bg-BG" altLang="bg-BG" sz="1800" dirty="0" smtClean="0">
                <a:solidFill>
                  <a:schemeClr val="tx1"/>
                </a:solidFill>
              </a:rPr>
              <a:t>1.Притежава белезите на административно нарушение по чл.6 ЗАНН: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bg-BG" altLang="bg-BG" sz="1800" dirty="0" smtClean="0">
                <a:solidFill>
                  <a:schemeClr val="tx1"/>
                </a:solidFill>
              </a:rPr>
              <a:t>Деяние;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bg-BG" altLang="bg-BG" sz="1800" dirty="0" smtClean="0">
                <a:solidFill>
                  <a:schemeClr val="tx1"/>
                </a:solidFill>
              </a:rPr>
              <a:t>Нарушава установения ред на държавно управление;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bg-BG" altLang="bg-BG" sz="1800" dirty="0" smtClean="0">
                <a:solidFill>
                  <a:schemeClr val="tx1"/>
                </a:solidFill>
              </a:rPr>
              <a:t>Извършено е виновно;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bg-BG" altLang="bg-BG" sz="1800" dirty="0" smtClean="0">
                <a:solidFill>
                  <a:schemeClr val="tx1"/>
                </a:solidFill>
              </a:rPr>
              <a:t>Обявено е за наказуемо;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bg-BG" altLang="bg-BG" sz="1800" dirty="0" smtClean="0">
                <a:solidFill>
                  <a:schemeClr val="tx1"/>
                </a:solidFill>
              </a:rPr>
              <a:t>Наказва се по силата на ред, предвиден в специален закон.</a:t>
            </a:r>
          </a:p>
          <a:p>
            <a:pPr marL="0" algn="just">
              <a:defRPr/>
            </a:pPr>
            <a:r>
              <a:rPr lang="bg-BG" altLang="bg-BG" sz="1800" dirty="0" smtClean="0">
                <a:solidFill>
                  <a:schemeClr val="tx1"/>
                </a:solidFill>
              </a:rPr>
              <a:t>2. Не се споделя се от съдебната практика, която приема, че КИ е специфично нарушение, за което не се прилага процедурата на ЗАНН.</a:t>
            </a:r>
          </a:p>
          <a:p>
            <a:pPr marL="0" algn="just">
              <a:defRPr/>
            </a:pPr>
            <a:r>
              <a:rPr lang="bg-BG" altLang="bg-BG" sz="1800" dirty="0" smtClean="0">
                <a:solidFill>
                  <a:schemeClr val="tx1"/>
                </a:solidFill>
              </a:rPr>
              <a:t>3. Значение на принадлежността на конфликта на интереси към административното право и процес :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bg-BG" altLang="bg-BG" sz="1800" dirty="0" smtClean="0">
                <a:solidFill>
                  <a:schemeClr val="tx1"/>
                </a:solidFill>
              </a:rPr>
              <a:t>Ползване на практика, доктрината и принципи на </a:t>
            </a:r>
            <a:r>
              <a:rPr lang="bg-BG" altLang="bg-BG" sz="1800" dirty="0" err="1" smtClean="0">
                <a:solidFill>
                  <a:schemeClr val="tx1"/>
                </a:solidFill>
              </a:rPr>
              <a:t>административнонаказателното</a:t>
            </a:r>
            <a:r>
              <a:rPr lang="bg-BG" altLang="bg-BG" sz="1800" dirty="0" smtClean="0">
                <a:solidFill>
                  <a:schemeClr val="tx1"/>
                </a:solidFill>
              </a:rPr>
              <a:t> право и процес.</a:t>
            </a:r>
          </a:p>
          <a:p>
            <a:pPr algn="just" fontAlgn="ctr"/>
            <a:endParaRPr lang="bg-BG" sz="1800" dirty="0">
              <a:solidFill>
                <a:schemeClr val="tx1"/>
              </a:solidFill>
            </a:endParaRPr>
          </a:p>
          <a:p>
            <a:pPr algn="just" fontAlgn="ctr"/>
            <a:endParaRPr lang="bg-BG" sz="1800" dirty="0">
              <a:solidFill>
                <a:schemeClr val="tx1"/>
              </a:solidFill>
            </a:endParaRPr>
          </a:p>
          <a:p>
            <a:pPr algn="just" fontAlgn="ctr"/>
            <a:endParaRPr lang="bg-BG" sz="1800" dirty="0">
              <a:solidFill>
                <a:schemeClr val="tx1"/>
              </a:solidFill>
            </a:endParaRPr>
          </a:p>
          <a:p>
            <a:pPr algn="just"/>
            <a:endParaRPr lang="bg-BG" sz="1800" dirty="0">
              <a:solidFill>
                <a:schemeClr val="tx1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Marketing Research 10</a:t>
            </a:r>
            <a:r>
              <a:rPr lang="en-US" baseline="30000" smtClean="0"/>
              <a:t>th</a:t>
            </a:r>
            <a:r>
              <a:rPr lang="en-US" smtClean="0"/>
              <a:t> Edition     </a:t>
            </a:r>
            <a:endParaRPr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http://www.drvkumar.com/mr10/</a:t>
            </a:r>
            <a:endParaRPr lang="en-US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D89AC6-AB08-47E5-9BDB-D83A18DA4C2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6020910"/>
      </p:ext>
    </p:extLst>
  </p:cSld>
  <p:clrMapOvr>
    <a:masterClrMapping/>
  </p:clrMapOvr>
  <p:transition>
    <p:random/>
    <p:sndAc>
      <p:stSnd>
        <p:snd r:embed="rId3" name="applause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4800" y="1524000"/>
            <a:ext cx="8534400" cy="5257800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81000" y="1600200"/>
            <a:ext cx="8382000" cy="4724400"/>
          </a:xfrm>
        </p:spPr>
        <p:txBody>
          <a:bodyPr/>
          <a:lstStyle/>
          <a:p>
            <a:pPr algn="just" fontAlgn="ctr"/>
            <a:endParaRPr lang="bg-BG" sz="1800" dirty="0">
              <a:solidFill>
                <a:schemeClr val="tx1"/>
              </a:solidFill>
            </a:endParaRPr>
          </a:p>
          <a:p>
            <a:pPr algn="just"/>
            <a:r>
              <a:rPr lang="bg-BG" sz="2000" dirty="0" smtClean="0">
                <a:solidFill>
                  <a:srgbClr val="00B0F0"/>
                </a:solidFill>
              </a:rPr>
              <a:t>ПРОЯВА </a:t>
            </a:r>
            <a:r>
              <a:rPr lang="bg-BG" sz="2000" dirty="0" smtClean="0">
                <a:solidFill>
                  <a:srgbClr val="00B0F0"/>
                </a:solidFill>
              </a:rPr>
              <a:t>НА КОРУПЦИЯ  :</a:t>
            </a:r>
          </a:p>
          <a:p>
            <a:pPr algn="just"/>
            <a:endParaRPr lang="bg-BG" sz="2000" dirty="0" smtClean="0">
              <a:solidFill>
                <a:schemeClr val="tx1"/>
              </a:solidFill>
            </a:endParaRP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bg-BG" altLang="bg-BG" sz="2000" dirty="0" smtClean="0">
                <a:solidFill>
                  <a:schemeClr val="tx1"/>
                </a:solidFill>
              </a:rPr>
              <a:t>Същностен елемент на КИ.</a:t>
            </a: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bg-BG" altLang="bg-BG" sz="2000" dirty="0" smtClean="0">
                <a:solidFill>
                  <a:schemeClr val="tx1"/>
                </a:solidFill>
              </a:rPr>
              <a:t>Принадлежи към широкото разбиране за корупция – то включва не само наказателни състави, но административни нарушения.</a:t>
            </a: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bg-BG" altLang="bg-BG" sz="2000" dirty="0" smtClean="0">
                <a:solidFill>
                  <a:schemeClr val="tx1"/>
                </a:solidFill>
              </a:rPr>
              <a:t>Дава възможност да се разграничи от останалите административни нарушения.</a:t>
            </a: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bg-BG" altLang="bg-BG" sz="2000" dirty="0" smtClean="0">
                <a:solidFill>
                  <a:schemeClr val="tx1"/>
                </a:solidFill>
              </a:rPr>
              <a:t>Развива се като корупционно деяние.</a:t>
            </a: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bg-BG" altLang="bg-BG" sz="2000" dirty="0" smtClean="0">
                <a:solidFill>
                  <a:schemeClr val="tx1"/>
                </a:solidFill>
              </a:rPr>
              <a:t>Явява се и мярка срещу корупцията чрез въвеждането и определянето на режима му.</a:t>
            </a:r>
          </a:p>
          <a:p>
            <a:pPr marL="609600" indent="-609600" algn="just">
              <a:lnSpc>
                <a:spcPct val="90000"/>
              </a:lnSpc>
              <a:buFont typeface="Wingdings" pitchFamily="2" charset="2"/>
              <a:buAutoNum type="arabicPeriod"/>
            </a:pPr>
            <a:endParaRPr lang="bg-BG" altLang="bg-BG" sz="2000" dirty="0" smtClean="0">
              <a:solidFill>
                <a:schemeClr val="tx1"/>
              </a:solidFill>
            </a:endParaRPr>
          </a:p>
          <a:p>
            <a:pPr algn="just"/>
            <a:endParaRPr lang="bg-BG" sz="2000" dirty="0">
              <a:solidFill>
                <a:schemeClr val="tx1"/>
              </a:solidFill>
            </a:endParaRPr>
          </a:p>
          <a:p>
            <a:endParaRPr lang="bg-BG" sz="1800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Marketing Research 10</a:t>
            </a:r>
            <a:r>
              <a:rPr lang="en-US" baseline="30000" smtClean="0"/>
              <a:t>th</a:t>
            </a:r>
            <a:r>
              <a:rPr lang="en-US" smtClean="0"/>
              <a:t> Edition     </a:t>
            </a:r>
            <a:endParaRPr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http://www.drvkumar.com/mr10/</a:t>
            </a:r>
            <a:endParaRPr lang="en-US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D89AC6-AB08-47E5-9BDB-D83A18DA4C2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8058260"/>
      </p:ext>
    </p:extLst>
  </p:cSld>
  <p:clrMapOvr>
    <a:masterClrMapping/>
  </p:clrMapOvr>
  <p:transition>
    <p:random/>
    <p:sndAc>
      <p:stSnd>
        <p:snd r:embed="rId2" name="applause.wav"/>
      </p:stSnd>
    </p:sndAc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382000" cy="1371601"/>
          </a:xfrm>
        </p:spPr>
        <p:txBody>
          <a:bodyPr/>
          <a:lstStyle/>
          <a:p>
            <a:r>
              <a:rPr lang="bg-BG" sz="2800" dirty="0" smtClean="0">
                <a:solidFill>
                  <a:srgbClr val="00B0F0"/>
                </a:solidFill>
              </a:rPr>
              <a:t>ИЗПЪЛНЕНИЕ НА ПРАВОМОЩИЕ ИЛИ ЗАДЪЛЖЕНИЕ ПО СЛУЖБА. ЧАСТЕН ИНТЕРЕС</a:t>
            </a:r>
            <a:endParaRPr lang="bg-BG" sz="2800" dirty="0">
              <a:solidFill>
                <a:srgbClr val="00B0F0"/>
              </a:solidFill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381000" y="1981200"/>
            <a:ext cx="8458200" cy="4724400"/>
          </a:xfrm>
        </p:spPr>
        <p:txBody>
          <a:bodyPr/>
          <a:lstStyle/>
          <a:p>
            <a:endParaRPr lang="bg-BG" sz="1800" dirty="0"/>
          </a:p>
          <a:p>
            <a:pPr algn="just">
              <a:buFont typeface="Wingdings" pitchFamily="2" charset="2"/>
              <a:buChar char="§"/>
            </a:pPr>
            <a:r>
              <a:rPr lang="bg-BG" altLang="bg-BG" sz="1800" dirty="0" smtClean="0">
                <a:solidFill>
                  <a:schemeClr val="tx1"/>
                </a:solidFill>
              </a:rPr>
              <a:t>Двата ключови елемента в определението.</a:t>
            </a:r>
          </a:p>
          <a:p>
            <a:pPr algn="just">
              <a:buFont typeface="Wingdings" pitchFamily="2" charset="2"/>
              <a:buChar char="§"/>
            </a:pPr>
            <a:r>
              <a:rPr lang="bg-BG" altLang="bg-BG" sz="1800" dirty="0" smtClean="0">
                <a:solidFill>
                  <a:schemeClr val="tx1"/>
                </a:solidFill>
              </a:rPr>
              <a:t>Правомощие и задължение означават едно и също – аналогични са на термина „права“ в гражданското право; първото е валидно за органа на власт, а второто за експерти.</a:t>
            </a:r>
          </a:p>
          <a:p>
            <a:pPr algn="just">
              <a:buFont typeface="Wingdings" pitchFamily="2" charset="2"/>
              <a:buChar char="§"/>
            </a:pPr>
            <a:r>
              <a:rPr lang="bg-BG" altLang="bg-BG" sz="1800" dirty="0" smtClean="0">
                <a:solidFill>
                  <a:schemeClr val="tx1"/>
                </a:solidFill>
              </a:rPr>
              <a:t>Това е сърцевината на изпълнителното деяние – трябва да е осъществено.</a:t>
            </a:r>
          </a:p>
          <a:p>
            <a:pPr algn="just">
              <a:buFont typeface="Wingdings" pitchFamily="2" charset="2"/>
              <a:buChar char="§"/>
            </a:pPr>
            <a:r>
              <a:rPr lang="bg-BG" altLang="bg-BG" sz="1800" dirty="0" smtClean="0">
                <a:solidFill>
                  <a:schemeClr val="tx1"/>
                </a:solidFill>
              </a:rPr>
              <a:t>Частният интерес е - субективна предпоставка, елемент от съзнанието на дееца</a:t>
            </a:r>
          </a:p>
          <a:p>
            <a:pPr algn="just">
              <a:buFont typeface="Wingdings" pitchFamily="2" charset="2"/>
              <a:buChar char="§"/>
            </a:pPr>
            <a:r>
              <a:rPr lang="bg-BG" altLang="bg-BG" sz="1800" dirty="0" smtClean="0">
                <a:solidFill>
                  <a:schemeClr val="tx1"/>
                </a:solidFill>
              </a:rPr>
              <a:t>Свързва се с възможност за облага, която обаче може да бъде материална и нематериална. </a:t>
            </a:r>
          </a:p>
          <a:p>
            <a:endParaRPr lang="bg-BG" sz="1800" dirty="0">
              <a:solidFill>
                <a:schemeClr val="tx1"/>
              </a:solidFill>
            </a:endParaRPr>
          </a:p>
          <a:p>
            <a:pPr marL="502920" lvl="0" indent="-457200" algn="just" fontAlgn="ctr">
              <a:buAutoNum type="arabicPeriod" startAt="4"/>
            </a:pPr>
            <a:endParaRPr lang="bg-BG" sz="2400" dirty="0">
              <a:solidFill>
                <a:schemeClr val="tx1"/>
              </a:solidFill>
            </a:endParaRPr>
          </a:p>
          <a:p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Marketing Research 10</a:t>
            </a:r>
            <a:r>
              <a:rPr lang="en-US" baseline="30000" smtClean="0"/>
              <a:t>th</a:t>
            </a:r>
            <a:r>
              <a:rPr lang="en-US" smtClean="0"/>
              <a:t> Edition     </a:t>
            </a:r>
            <a:endParaRPr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http://www.drvkumar.com/mr10/</a:t>
            </a:r>
            <a:endParaRPr lang="en-US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D89AC6-AB08-47E5-9BDB-D83A18DA4C2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3869631"/>
      </p:ext>
    </p:extLst>
  </p:cSld>
  <p:clrMapOvr>
    <a:masterClrMapping/>
  </p:clrMapOvr>
  <p:transition>
    <p:random/>
    <p:sndAc>
      <p:stSnd>
        <p:snd r:embed="rId2" name="applause.wav"/>
      </p:stSnd>
    </p:sndAc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533401"/>
            <a:ext cx="7808913" cy="1295400"/>
          </a:xfrm>
        </p:spPr>
        <p:txBody>
          <a:bodyPr/>
          <a:lstStyle/>
          <a:p>
            <a:r>
              <a:rPr lang="bg-BG" sz="2400" dirty="0" smtClean="0">
                <a:solidFill>
                  <a:srgbClr val="00B0F0"/>
                </a:solidFill>
              </a:rPr>
              <a:t>ПРОИЗВОДСТВО ЗА УСТАНОВЯВАНЕ И САНКЦИОНИРАНЕ НА КОНФЛИКТ НА ИНТЕРЕСИ</a:t>
            </a:r>
            <a:endParaRPr lang="bg-BG" sz="2400" dirty="0">
              <a:solidFill>
                <a:srgbClr val="00B0F0"/>
              </a:solidFill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09600" y="1828800"/>
            <a:ext cx="8305800" cy="4876800"/>
          </a:xfrm>
        </p:spPr>
        <p:txBody>
          <a:bodyPr/>
          <a:lstStyle/>
          <a:p>
            <a:pPr marL="0" algn="just"/>
            <a:endParaRPr lang="bg-BG" altLang="bg-BG" sz="2000" dirty="0" smtClean="0">
              <a:solidFill>
                <a:schemeClr val="tx1"/>
              </a:solidFill>
            </a:endParaRPr>
          </a:p>
          <a:p>
            <a:pPr marL="0" algn="just"/>
            <a:r>
              <a:rPr lang="bg-BG" altLang="bg-BG" sz="2000" dirty="0" smtClean="0">
                <a:solidFill>
                  <a:schemeClr val="tx1"/>
                </a:solidFill>
              </a:rPr>
              <a:t>1. Производството включва двете действия – установяване и санкциониране на КИ. </a:t>
            </a:r>
          </a:p>
          <a:p>
            <a:pPr marL="0" algn="just"/>
            <a:r>
              <a:rPr lang="bg-BG" altLang="bg-BG" sz="2000" dirty="0" smtClean="0">
                <a:solidFill>
                  <a:schemeClr val="tx1"/>
                </a:solidFill>
              </a:rPr>
              <a:t>2. Предвидено е в специалния закон.</a:t>
            </a:r>
          </a:p>
          <a:p>
            <a:pPr marL="0" algn="just"/>
            <a:r>
              <a:rPr lang="bg-BG" altLang="bg-BG" sz="2000" dirty="0" smtClean="0">
                <a:solidFill>
                  <a:schemeClr val="tx1"/>
                </a:solidFill>
              </a:rPr>
              <a:t>3. По неуредените въпроси се прилага АПК.</a:t>
            </a:r>
          </a:p>
          <a:p>
            <a:pPr marL="0" algn="just"/>
            <a:r>
              <a:rPr lang="bg-BG" altLang="bg-BG" sz="2000" dirty="0" smtClean="0">
                <a:solidFill>
                  <a:schemeClr val="tx1"/>
                </a:solidFill>
              </a:rPr>
              <a:t>4. Административно по своя характер.</a:t>
            </a:r>
          </a:p>
          <a:p>
            <a:pPr marL="0" algn="just"/>
            <a:r>
              <a:rPr lang="bg-BG" altLang="bg-BG" sz="2000" dirty="0" smtClean="0">
                <a:solidFill>
                  <a:schemeClr val="tx1"/>
                </a:solidFill>
              </a:rPr>
              <a:t>5. </a:t>
            </a:r>
            <a:r>
              <a:rPr lang="bg-BG" altLang="bg-BG" sz="2000" b="1" dirty="0" smtClean="0">
                <a:solidFill>
                  <a:schemeClr val="tx1"/>
                </a:solidFill>
              </a:rPr>
              <a:t>Този признак определя дейността по установяване и санкциониране на КИ е нормативно регламентирана държавна дейност.</a:t>
            </a:r>
          </a:p>
          <a:p>
            <a:pPr marL="0" algn="just"/>
            <a:r>
              <a:rPr lang="bg-BG" altLang="bg-BG" sz="2000" dirty="0" smtClean="0">
                <a:solidFill>
                  <a:schemeClr val="tx1"/>
                </a:solidFill>
              </a:rPr>
              <a:t>6. Има три фази, характерни за всяко административно производство – издаване на ИАА, оспорване и изпълнение</a:t>
            </a:r>
            <a:r>
              <a:rPr lang="bg-BG" altLang="bg-BG" sz="2000" dirty="0" smtClean="0">
                <a:solidFill>
                  <a:schemeClr val="tx1"/>
                </a:solidFill>
              </a:rPr>
              <a:t>.</a:t>
            </a:r>
          </a:p>
          <a:p>
            <a:pPr marL="0" algn="just"/>
            <a:r>
              <a:rPr lang="bg-BG" altLang="bg-BG" sz="2000" dirty="0" smtClean="0">
                <a:solidFill>
                  <a:schemeClr val="tx1"/>
                </a:solidFill>
              </a:rPr>
              <a:t>7. Производството има редица специфики, което му отрежда самостоятелно място в широкото понятие за </a:t>
            </a:r>
            <a:r>
              <a:rPr lang="bg-BG" altLang="bg-BG" sz="2000" smtClean="0">
                <a:solidFill>
                  <a:schemeClr val="tx1"/>
                </a:solidFill>
              </a:rPr>
              <a:t>административен процес.</a:t>
            </a:r>
            <a:endParaRPr lang="bg-BG" altLang="bg-BG" sz="2000" dirty="0" smtClean="0">
              <a:solidFill>
                <a:schemeClr val="tx1"/>
              </a:solidFill>
            </a:endParaRPr>
          </a:p>
          <a:p>
            <a:endParaRPr lang="bg-BG" sz="2000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Marketing Research 10</a:t>
            </a:r>
            <a:r>
              <a:rPr lang="en-US" baseline="30000" smtClean="0"/>
              <a:t>th</a:t>
            </a:r>
            <a:r>
              <a:rPr lang="en-US" smtClean="0"/>
              <a:t> Edition     </a:t>
            </a:r>
            <a:endParaRPr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http://www.drvkumar.com/mr10/</a:t>
            </a:r>
            <a:endParaRPr lang="en-US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D89AC6-AB08-47E5-9BDB-D83A18DA4C2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55766371"/>
      </p:ext>
    </p:extLst>
  </p:cSld>
  <p:clrMapOvr>
    <a:masterClrMapping/>
  </p:clrMapOvr>
  <p:transition>
    <p:random/>
    <p:sndAc>
      <p:stSnd>
        <p:snd r:embed="rId2" name="applause.wav"/>
      </p:stSnd>
    </p:sndAc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09600" y="533401"/>
            <a:ext cx="7885113" cy="1143000"/>
          </a:xfrm>
        </p:spPr>
        <p:txBody>
          <a:bodyPr/>
          <a:lstStyle/>
          <a:p>
            <a:r>
              <a:rPr lang="bg-BG" sz="2400" dirty="0" smtClean="0">
                <a:solidFill>
                  <a:srgbClr val="00B0F0"/>
                </a:solidFill>
              </a:rPr>
              <a:t>ПЪРВАТА ФАЗА МОЖЕ ДА ЗАВЪРШИ С ОБЩ АА – ЗА УСТАНОВЯВАНЕ И САНКЦИОНИРАНЕ</a:t>
            </a:r>
            <a:endParaRPr lang="bg-BG" sz="2400" dirty="0">
              <a:solidFill>
                <a:srgbClr val="00B0F0"/>
              </a:solidFill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33400" y="1600200"/>
            <a:ext cx="8305800" cy="5029200"/>
          </a:xfrm>
        </p:spPr>
        <p:txBody>
          <a:bodyPr/>
          <a:lstStyle/>
          <a:p>
            <a:pPr marL="457200" indent="-457200" algn="just">
              <a:buFont typeface="Wingdings" pitchFamily="2" charset="2"/>
              <a:buAutoNum type="arabicPeriod"/>
              <a:defRPr/>
            </a:pPr>
            <a:r>
              <a:rPr lang="bg-BG" sz="1800" dirty="0" smtClean="0">
                <a:solidFill>
                  <a:schemeClr val="tx1"/>
                </a:solidFill>
              </a:rPr>
              <a:t>Уникална характеристика на производството – с един акт се установява и санкционира КИ.</a:t>
            </a:r>
          </a:p>
          <a:p>
            <a:pPr marL="457200" indent="-457200" algn="just">
              <a:buFont typeface="Wingdings" pitchFamily="2" charset="2"/>
              <a:buAutoNum type="arabicPeriod"/>
              <a:defRPr/>
            </a:pPr>
            <a:r>
              <a:rPr lang="bg-BG" sz="1800" dirty="0" smtClean="0">
                <a:solidFill>
                  <a:schemeClr val="tx1"/>
                </a:solidFill>
              </a:rPr>
              <a:t>Има исторически предпоставки за приемането на този ред – с решението на КПК, ако се установи КИ се налага и наказанието.</a:t>
            </a:r>
          </a:p>
          <a:p>
            <a:pPr marL="457200" indent="-457200" algn="just">
              <a:buFont typeface="Wingdings" pitchFamily="2" charset="2"/>
              <a:buAutoNum type="arabicPeriod"/>
              <a:defRPr/>
            </a:pPr>
            <a:r>
              <a:rPr lang="bg-BG" sz="1800" dirty="0" smtClean="0">
                <a:solidFill>
                  <a:schemeClr val="tx1"/>
                </a:solidFill>
              </a:rPr>
              <a:t>Плюсове - /1/ </a:t>
            </a:r>
            <a:r>
              <a:rPr lang="bg-BG" sz="1800" dirty="0" err="1" smtClean="0">
                <a:solidFill>
                  <a:schemeClr val="tx1"/>
                </a:solidFill>
              </a:rPr>
              <a:t>порцесуална</a:t>
            </a:r>
            <a:r>
              <a:rPr lang="bg-BG" sz="1800" dirty="0" smtClean="0">
                <a:solidFill>
                  <a:schemeClr val="tx1"/>
                </a:solidFill>
              </a:rPr>
              <a:t> икономия; /2/ един и същи орган установява и санкционира.</a:t>
            </a:r>
          </a:p>
          <a:p>
            <a:pPr marL="457200" indent="-457200" algn="just">
              <a:buFont typeface="Wingdings" pitchFamily="2" charset="2"/>
              <a:buAutoNum type="arabicPeriod"/>
              <a:defRPr/>
            </a:pPr>
            <a:r>
              <a:rPr lang="bg-BG" sz="1800" dirty="0" smtClean="0">
                <a:solidFill>
                  <a:schemeClr val="tx1"/>
                </a:solidFill>
              </a:rPr>
              <a:t>Съществен въпрос – възможно ли е ефикасно право на защита ?</a:t>
            </a:r>
          </a:p>
          <a:p>
            <a:pPr marL="457200" indent="-457200" algn="just">
              <a:buFont typeface="Wingdings" pitchFamily="2" charset="2"/>
              <a:buAutoNum type="arabicPeriod"/>
              <a:defRPr/>
            </a:pPr>
            <a:r>
              <a:rPr lang="bg-BG" sz="1800" dirty="0" smtClean="0">
                <a:solidFill>
                  <a:schemeClr val="tx1"/>
                </a:solidFill>
              </a:rPr>
              <a:t>Това е съществено отклонение от първата фаза на производството по ЗАНН, където има два отделни акта – за установяване /АУАН/ и за санкциониране /наказателно постановление/.</a:t>
            </a:r>
          </a:p>
          <a:p>
            <a:pPr marL="457200" indent="-457200" algn="just">
              <a:buFont typeface="Wingdings" pitchFamily="2" charset="2"/>
              <a:buAutoNum type="arabicPeriod"/>
              <a:defRPr/>
            </a:pPr>
            <a:r>
              <a:rPr lang="bg-BG" sz="1800" dirty="0" smtClean="0">
                <a:solidFill>
                  <a:schemeClr val="tx1"/>
                </a:solidFill>
              </a:rPr>
              <a:t>При тази конструкция първата фаза на производството е едностранна и безспорна, което също е отклонение от производството по ЗАНН – пред АН орган се развива елементарен правен спор между </a:t>
            </a:r>
            <a:r>
              <a:rPr lang="bg-BG" sz="1800" dirty="0" err="1" smtClean="0">
                <a:solidFill>
                  <a:schemeClr val="tx1"/>
                </a:solidFill>
              </a:rPr>
              <a:t>актосъставителя</a:t>
            </a:r>
            <a:r>
              <a:rPr lang="bg-BG" sz="1800" dirty="0" smtClean="0">
                <a:solidFill>
                  <a:schemeClr val="tx1"/>
                </a:solidFill>
              </a:rPr>
              <a:t> и уличения в нарушение.</a:t>
            </a:r>
          </a:p>
          <a:p>
            <a:pPr marL="457200" indent="-457200" algn="just">
              <a:buFont typeface="Wingdings" pitchFamily="2" charset="2"/>
              <a:buAutoNum type="arabicPeriod"/>
              <a:defRPr/>
            </a:pPr>
            <a:r>
              <a:rPr lang="bg-BG" sz="1800" dirty="0" smtClean="0">
                <a:solidFill>
                  <a:schemeClr val="tx1"/>
                </a:solidFill>
              </a:rPr>
              <a:t>Наложителни са </a:t>
            </a:r>
            <a:r>
              <a:rPr lang="bg-BG" sz="1800" dirty="0" err="1" smtClean="0">
                <a:solidFill>
                  <a:schemeClr val="tx1"/>
                </a:solidFill>
              </a:rPr>
              <a:t>провени</a:t>
            </a:r>
            <a:r>
              <a:rPr lang="bg-BG" sz="1800" dirty="0" smtClean="0">
                <a:solidFill>
                  <a:schemeClr val="tx1"/>
                </a:solidFill>
              </a:rPr>
              <a:t>, които да превърнат  първата фаза на производството, след като може да завърши със санкционен акт в двустранна и спорна.</a:t>
            </a:r>
          </a:p>
          <a:p>
            <a:pPr marL="0" algn="just">
              <a:defRPr/>
            </a:pPr>
            <a:endParaRPr lang="bg-BG" sz="1800" dirty="0" smtClean="0">
              <a:solidFill>
                <a:schemeClr val="tx1"/>
              </a:solidFill>
            </a:endParaRPr>
          </a:p>
          <a:p>
            <a:endParaRPr lang="bg-BG" sz="1800" dirty="0">
              <a:solidFill>
                <a:schemeClr val="tx1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Marketing Research 10</a:t>
            </a:r>
            <a:r>
              <a:rPr lang="en-US" baseline="30000" smtClean="0"/>
              <a:t>th</a:t>
            </a:r>
            <a:r>
              <a:rPr lang="en-US" smtClean="0"/>
              <a:t> Edition     </a:t>
            </a:r>
            <a:endParaRPr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http://www.drvkumar.com/mr10/</a:t>
            </a:r>
            <a:endParaRPr lang="en-US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D89AC6-AB08-47E5-9BDB-D83A18DA4C2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88231724"/>
      </p:ext>
    </p:extLst>
  </p:cSld>
  <p:clrMapOvr>
    <a:masterClrMapping/>
  </p:clrMapOvr>
  <p:transition>
    <p:random/>
    <p:sndAc>
      <p:stSnd>
        <p:snd r:embed="rId2" name="applause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458200" cy="1066801"/>
          </a:xfrm>
        </p:spPr>
        <p:txBody>
          <a:bodyPr/>
          <a:lstStyle/>
          <a:p>
            <a:r>
              <a:rPr lang="bg-BG" dirty="0" smtClean="0">
                <a:solidFill>
                  <a:srgbClr val="00B0F0"/>
                </a:solidFill>
              </a:rPr>
              <a:t>АДМИНИСТРАТИВНИ САНКЦИИ</a:t>
            </a:r>
            <a:endParaRPr lang="bg-BG" dirty="0">
              <a:solidFill>
                <a:srgbClr val="00B0F0"/>
              </a:solidFill>
            </a:endParaRPr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33400" y="2057400"/>
            <a:ext cx="8229600" cy="4572000"/>
          </a:xfrm>
        </p:spPr>
        <p:txBody>
          <a:bodyPr/>
          <a:lstStyle/>
          <a:p>
            <a:pPr marL="514350" indent="-514350" algn="just">
              <a:buFont typeface="Wingdings" pitchFamily="2" charset="2"/>
              <a:buAutoNum type="arabicPeriod"/>
            </a:pPr>
            <a:r>
              <a:rPr lang="bg-BG" altLang="bg-BG" sz="2000" dirty="0" smtClean="0">
                <a:solidFill>
                  <a:schemeClr val="tx1"/>
                </a:solidFill>
              </a:rPr>
              <a:t>Глоба от 5 000 до 10 000лв.</a:t>
            </a:r>
          </a:p>
          <a:p>
            <a:pPr marL="514350" indent="-514350" algn="just">
              <a:buFont typeface="Wingdings" pitchFamily="2" charset="2"/>
              <a:buAutoNum type="arabicPeriod"/>
            </a:pPr>
            <a:r>
              <a:rPr lang="bg-BG" altLang="bg-BG" sz="2000" dirty="0" smtClean="0">
                <a:solidFill>
                  <a:schemeClr val="tx1"/>
                </a:solidFill>
              </a:rPr>
              <a:t>Отнемане на възнаграждение за периода, в който КИ е бил укрит – чл.81, ал.1 ЗПК.</a:t>
            </a:r>
          </a:p>
          <a:p>
            <a:pPr marL="514350" indent="-514350" algn="just">
              <a:buFont typeface="Wingdings" pitchFamily="2" charset="2"/>
              <a:buAutoNum type="arabicPeriod"/>
            </a:pPr>
            <a:r>
              <a:rPr lang="bg-BG" altLang="bg-BG" sz="2000" dirty="0" smtClean="0">
                <a:solidFill>
                  <a:schemeClr val="tx1"/>
                </a:solidFill>
              </a:rPr>
              <a:t>Отнемане на паричната равностойност на материална облага получена от ЛЗПД или свързаното с него – чл.81, ал.2 ЗПК.</a:t>
            </a:r>
          </a:p>
          <a:p>
            <a:pPr marL="514350" indent="-514350" algn="just">
              <a:buFont typeface="Wingdings" pitchFamily="2" charset="2"/>
              <a:buAutoNum type="arabicPeriod"/>
            </a:pPr>
            <a:r>
              <a:rPr lang="bg-BG" altLang="bg-BG" sz="2000" dirty="0" smtClean="0">
                <a:solidFill>
                  <a:schemeClr val="tx1"/>
                </a:solidFill>
              </a:rPr>
              <a:t>Предсрочно прекратяване на правоотношение или мандат, ако е предвидено в Конституцията или закон – чл.80</a:t>
            </a:r>
          </a:p>
          <a:p>
            <a:pPr marL="514350" indent="-514350" algn="just">
              <a:buFont typeface="Wingdings" pitchFamily="2" charset="2"/>
              <a:buAutoNum type="arabicPeriod"/>
            </a:pPr>
            <a:r>
              <a:rPr lang="bg-BG" altLang="bg-BG" sz="2000" dirty="0" smtClean="0">
                <a:solidFill>
                  <a:schemeClr val="tx1"/>
                </a:solidFill>
              </a:rPr>
              <a:t>Забрана за заемане на публична длъжност за период от 1 година от влизане в сила на акта за установяване на КИ – чл.67.</a:t>
            </a:r>
          </a:p>
          <a:p>
            <a:pPr marL="514350" indent="-514350" algn="just">
              <a:buFont typeface="Wingdings" pitchFamily="2" charset="2"/>
              <a:buAutoNum type="arabicPeriod"/>
            </a:pPr>
            <a:r>
              <a:rPr lang="bg-BG" altLang="bg-BG" sz="2000" dirty="0" smtClean="0">
                <a:solidFill>
                  <a:schemeClr val="tx1"/>
                </a:solidFill>
              </a:rPr>
              <a:t>Възможност за проверка на имущество на ЛЗПД по чл.6 по реда на ЗОНПИ.</a:t>
            </a:r>
          </a:p>
          <a:p>
            <a:pPr marL="502920" indent="-457200" algn="just" fontAlgn="ctr"/>
            <a:endParaRPr lang="bg-BG" sz="2000" dirty="0" smtClean="0">
              <a:solidFill>
                <a:schemeClr val="tx1"/>
              </a:solidFill>
            </a:endParaRP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Marketing Research 10</a:t>
            </a:r>
            <a:r>
              <a:rPr lang="en-US" baseline="30000" smtClean="0"/>
              <a:t>th</a:t>
            </a:r>
            <a:r>
              <a:rPr lang="en-US" smtClean="0"/>
              <a:t> Edition     </a:t>
            </a:r>
            <a:endParaRPr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http://www.drvkumar.com/mr10/</a:t>
            </a:r>
            <a:endParaRPr lang="en-US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D89AC6-AB08-47E5-9BDB-D83A18DA4C2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ransition>
    <p:random/>
    <p:sndAc>
      <p:stSnd>
        <p:snd r:embed="rId2" name="applause.wav"/>
      </p:stSnd>
    </p:sndAc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85800" y="1752600"/>
            <a:ext cx="7808913" cy="4419600"/>
          </a:xfrm>
        </p:spPr>
        <p:txBody>
          <a:bodyPr/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/>
          </a:p>
          <a:p>
            <a:endParaRPr lang="bg-BG" sz="3200" b="1" dirty="0">
              <a:solidFill>
                <a:srgbClr val="00B050"/>
              </a:solidFill>
            </a:endParaRPr>
          </a:p>
          <a:p>
            <a:r>
              <a:rPr lang="bg-BG" sz="3200" b="1" dirty="0" smtClean="0">
                <a:solidFill>
                  <a:srgbClr val="00B050"/>
                </a:solidFill>
              </a:rPr>
              <a:t>БЛАГОДАРЯ </a:t>
            </a:r>
            <a:r>
              <a:rPr lang="bg-BG" sz="3200" b="1" dirty="0">
                <a:solidFill>
                  <a:srgbClr val="00B050"/>
                </a:solidFill>
              </a:rPr>
              <a:t>ЗА </a:t>
            </a:r>
            <a:r>
              <a:rPr lang="bg-BG" sz="3200" b="1" dirty="0" smtClean="0">
                <a:solidFill>
                  <a:srgbClr val="00B050"/>
                </a:solidFill>
              </a:rPr>
              <a:t>ВНИМАНИЕТО</a:t>
            </a:r>
            <a:r>
              <a:rPr lang="en-US" sz="3200" b="1" dirty="0" smtClean="0">
                <a:solidFill>
                  <a:srgbClr val="00B050"/>
                </a:solidFill>
              </a:rPr>
              <a:t>!</a:t>
            </a:r>
            <a:r>
              <a:rPr lang="bg-BG" sz="3200" b="1" dirty="0" smtClean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endParaRPr lang="bg-BG" sz="3200" b="1" dirty="0">
              <a:solidFill>
                <a:srgbClr val="00B050"/>
              </a:solidFill>
            </a:endParaRPr>
          </a:p>
          <a:p>
            <a:endParaRPr lang="bg-BG" sz="3200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Marketing Research 10</a:t>
            </a:r>
            <a:r>
              <a:rPr lang="en-US" baseline="30000" smtClean="0"/>
              <a:t>th</a:t>
            </a:r>
            <a:r>
              <a:rPr lang="en-US" smtClean="0"/>
              <a:t> Edition     </a:t>
            </a:r>
            <a:endParaRPr lang="en-US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http://www.drvkumar.com/mr10/</a:t>
            </a:r>
            <a:endParaRPr lang="en-US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D89AC6-AB08-47E5-9BDB-D83A18DA4C2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8225066"/>
      </p:ext>
    </p:extLst>
  </p:cSld>
  <p:clrMapOvr>
    <a:masterClrMapping/>
  </p:clrMapOvr>
  <p:transition>
    <p:random/>
    <p:sndAc>
      <p:stSnd>
        <p:snd r:embed="rId2" name="applause.wav"/>
      </p:stSnd>
    </p:sndAc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6645</TotalTime>
  <Words>2331</Words>
  <Application>Microsoft Office PowerPoint</Application>
  <PresentationFormat>Презентация на цял екран (4:3)</PresentationFormat>
  <Paragraphs>189</Paragraphs>
  <Slides>19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0" baseType="lpstr">
      <vt:lpstr>Urban</vt:lpstr>
      <vt:lpstr>Правната рамка на ЗПК. Две групи задължени лица по  чл.6, ал.1 и §2, ал.1 ДР на ЗПК. Понятие и обща характеристика на конфликта на интереси. </vt:lpstr>
      <vt:lpstr>ОБЩА ХАРАКТЕРИСТИКА на ЗПК </vt:lpstr>
      <vt:lpstr>1. РАЗШИРЯВАНЕ НА  ЗАДЪЛЖЕНИ ЛИЦА, ЗАЕМАЩИ ПУБЛИЧНА ДЛЪЖНОСТ  ПО чл.6, ал.1 ЗПК.</vt:lpstr>
      <vt:lpstr>Слайд 4</vt:lpstr>
      <vt:lpstr>ЗНАЧЕНИЕ :</vt:lpstr>
      <vt:lpstr>2. Промени в режима на КИ по ЗПК Сигнали, производство за конфликт на интереси, санкции.</vt:lpstr>
      <vt:lpstr>ЛИЦА, ЗАЕМАЩИ ПУБЛИЧНА ДЛЪЖНОСТ – чл.6, ал.1</vt:lpstr>
      <vt:lpstr>  </vt:lpstr>
      <vt:lpstr>Слайд 9</vt:lpstr>
      <vt:lpstr>ЛИЦА ПО §2, ал.1, т.1-4  ОТ ДОПЪЛНИТЕЛНИТЕ РАЗПОРЕДБИ </vt:lpstr>
      <vt:lpstr>ОРГАНИ С ПРАВОМОЩИЯ ПО ОТНОШЕНИЕ НА ЛИЦАТА ПО §2</vt:lpstr>
      <vt:lpstr>3. ДОКТРИНАЛНО ОПРЕДЕЛЕНИЕ</vt:lpstr>
      <vt:lpstr>Слайд 13</vt:lpstr>
      <vt:lpstr>Слайд 14</vt:lpstr>
      <vt:lpstr>ИЗПЪЛНЕНИЕ НА ПРАВОМОЩИЕ ИЛИ ЗАДЪЛЖЕНИЕ ПО СЛУЖБА. ЧАСТЕН ИНТЕРЕС</vt:lpstr>
      <vt:lpstr>ПРОИЗВОДСТВО ЗА УСТАНОВЯВАНЕ И САНКЦИОНИРАНЕ НА КОНФЛИКТ НА ИНТЕРЕСИ</vt:lpstr>
      <vt:lpstr>ПЪРВАТА ФАЗА МОЖЕ ДА ЗАВЪРШИ С ОБЩ АА – ЗА УСТАНОВЯВАНЕ И САНКЦИОНИРАНЕ</vt:lpstr>
      <vt:lpstr>АДМИНИСТРАТИВНИ САНКЦИИ</vt:lpstr>
      <vt:lpstr>Слайд 19</vt:lpstr>
    </vt:vector>
  </TitlesOfParts>
  <Company>School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 Research</dc:title>
  <dc:creator>Николай Николов</dc:creator>
  <cp:lastModifiedBy>User</cp:lastModifiedBy>
  <cp:revision>1389</cp:revision>
  <dcterms:created xsi:type="dcterms:W3CDTF">2005-08-08T17:58:19Z</dcterms:created>
  <dcterms:modified xsi:type="dcterms:W3CDTF">2025-01-27T23:35:43Z</dcterms:modified>
</cp:coreProperties>
</file>