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433" r:id="rId3"/>
    <p:sldId id="434" r:id="rId4"/>
    <p:sldId id="469" r:id="rId5"/>
    <p:sldId id="470" r:id="rId6"/>
    <p:sldId id="471" r:id="rId7"/>
    <p:sldId id="472" r:id="rId8"/>
    <p:sldId id="473" r:id="rId9"/>
    <p:sldId id="457" r:id="rId10"/>
    <p:sldId id="456" r:id="rId11"/>
    <p:sldId id="441" r:id="rId12"/>
    <p:sldId id="458" r:id="rId13"/>
    <p:sldId id="459" r:id="rId14"/>
    <p:sldId id="460" r:id="rId15"/>
    <p:sldId id="449" r:id="rId16"/>
    <p:sldId id="461" r:id="rId17"/>
    <p:sldId id="462" r:id="rId18"/>
    <p:sldId id="463" r:id="rId19"/>
    <p:sldId id="464" r:id="rId20"/>
    <p:sldId id="465" r:id="rId21"/>
    <p:sldId id="466" r:id="rId22"/>
    <p:sldId id="468" r:id="rId23"/>
    <p:sldId id="467" r:id="rId24"/>
    <p:sldId id="474" r:id="rId25"/>
    <p:sldId id="450" r:id="rId26"/>
    <p:sldId id="475" r:id="rId27"/>
    <p:sldId id="476" r:id="rId28"/>
    <p:sldId id="477" r:id="rId29"/>
    <p:sldId id="478" r:id="rId30"/>
    <p:sldId id="479" r:id="rId31"/>
    <p:sldId id="480" r:id="rId32"/>
    <p:sldId id="481" r:id="rId33"/>
    <p:sldId id="482" r:id="rId34"/>
    <p:sldId id="484" r:id="rId35"/>
    <p:sldId id="483" r:id="rId36"/>
    <p:sldId id="485" r:id="rId37"/>
    <p:sldId id="486" r:id="rId38"/>
    <p:sldId id="487" r:id="rId39"/>
    <p:sldId id="488" r:id="rId40"/>
    <p:sldId id="489" r:id="rId41"/>
    <p:sldId id="452" r:id="rId42"/>
    <p:sldId id="490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98" r:id="rId51"/>
    <p:sldId id="499" r:id="rId52"/>
    <p:sldId id="500" r:id="rId53"/>
    <p:sldId id="501" r:id="rId54"/>
    <p:sldId id="502" r:id="rId55"/>
    <p:sldId id="503" r:id="rId56"/>
    <p:sldId id="504" r:id="rId57"/>
    <p:sldId id="505" r:id="rId58"/>
    <p:sldId id="506" r:id="rId59"/>
    <p:sldId id="507" r:id="rId60"/>
    <p:sldId id="508" r:id="rId6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4" autoAdjust="0"/>
    <p:restoredTop sz="94660"/>
  </p:normalViewPr>
  <p:slideViewPr>
    <p:cSldViewPr>
      <p:cViewPr varScale="1">
        <p:scale>
          <a:sx n="65" d="100"/>
          <a:sy n="65" d="100"/>
        </p:scale>
        <p:origin x="-1292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B0FEB-7117-44AA-90EB-AC5BFDBC39FA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8B32A-F912-43AF-B5F0-0D4D20F72F0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00156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8B32A-F912-43AF-B5F0-0D4D20F72F01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844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561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942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1839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640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875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222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214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21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9985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94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572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66FF1-045D-48BD-8A2E-EE6D726D6C73}" type="datetimeFigureOut">
              <a:rPr lang="bg-BG" smtClean="0"/>
              <a:t>25.3.2025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2D44B-5FE3-42B0-BB85-9FF847D314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6342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6864" cy="1758057"/>
          </a:xfrm>
        </p:spPr>
        <p:txBody>
          <a:bodyPr>
            <a:normAutofit fontScale="90000"/>
          </a:bodyPr>
          <a:lstStyle/>
          <a:p>
            <a:r>
              <a:rPr lang="bg-BG" sz="4800" dirty="0" smtClean="0">
                <a:latin typeface="Arial" pitchFamily="34" charset="0"/>
                <a:cs typeface="Arial" pitchFamily="34" charset="0"/>
              </a:rPr>
              <a:t>АДМИНИСТРАТИВНО</a:t>
            </a:r>
            <a:br>
              <a:rPr lang="bg-BG" sz="4800" dirty="0" smtClean="0">
                <a:latin typeface="Arial" pitchFamily="34" charset="0"/>
                <a:cs typeface="Arial" pitchFamily="34" charset="0"/>
              </a:rPr>
            </a:br>
            <a:r>
              <a:rPr lang="bg-BG" sz="4800" dirty="0" smtClean="0">
                <a:latin typeface="Arial" pitchFamily="34" charset="0"/>
                <a:cs typeface="Arial" pitchFamily="34" charset="0"/>
              </a:rPr>
              <a:t>ПРОЦЕСУАЛЕН </a:t>
            </a:r>
            <a:br>
              <a:rPr lang="bg-BG" sz="4800" dirty="0" smtClean="0">
                <a:latin typeface="Arial" pitchFamily="34" charset="0"/>
                <a:cs typeface="Arial" pitchFamily="34" charset="0"/>
              </a:rPr>
            </a:br>
            <a:r>
              <a:rPr lang="bg-BG" sz="4800" dirty="0" smtClean="0">
                <a:latin typeface="Arial" pitchFamily="34" charset="0"/>
                <a:cs typeface="Arial" pitchFamily="34" charset="0"/>
              </a:rPr>
              <a:t>КОДЕКС</a:t>
            </a:r>
            <a:endParaRPr lang="bg-BG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3212976"/>
            <a:ext cx="8533456" cy="5328592"/>
          </a:xfrm>
        </p:spPr>
        <p:txBody>
          <a:bodyPr>
            <a:noAutofit/>
          </a:bodyPr>
          <a:lstStyle/>
          <a:p>
            <a:pPr algn="just"/>
            <a:r>
              <a:rPr lang="bg-BG" sz="3600" b="1" dirty="0" smtClean="0">
                <a:latin typeface="Arial" pitchFamily="34" charset="0"/>
                <a:cs typeface="Arial" pitchFamily="34" charset="0"/>
              </a:rPr>
              <a:t>             </a:t>
            </a:r>
            <a:endParaRPr lang="bg-BG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28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/>
              <a:t>КАСАЦИОННО ПРОИЗВОДСТВО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	Касационното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производство е развиващото се пред втората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съдебна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инстанция. </a:t>
            </a: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касационно оспорване изцяло или в отделни негови части подлежи </a:t>
            </a:r>
            <a:r>
              <a:rPr lang="bg-BG" sz="2400" dirty="0" err="1">
                <a:latin typeface="Arial" pitchFamily="34" charset="0"/>
                <a:cs typeface="Arial" pitchFamily="34" charset="0"/>
              </a:rPr>
              <a:t>първоинстанционното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 съдебно решение /чл.208 АПК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/.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Първоинстанционното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съдебно решение може да е постановено от административен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съд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или от тричленен състав на Върховния административен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съд. </a:t>
            </a:r>
          </a:p>
          <a:p>
            <a:pPr marL="0" indent="0" algn="just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	В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зависимост от волята на касационния жалбоподател, касационният контрол може да се осъществява за цялото или за част от обжалваното решение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C9D2-594D-4D4B-943C-FD466B7AD87F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11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ОСНОВАНИЯ ЗА КАСАЦИОННО ОСПОРВАНЕ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	Касационна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жалба или касационен протест се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подава на основанията, посочени в чл.209,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когато решението е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1. нищожно; </a:t>
            </a:r>
          </a:p>
          <a:p>
            <a:pPr marL="0" indent="0" algn="just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2. недопустимо;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 3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. неправилно поради нарушение на материалния закон, съществено нарушение на </a:t>
            </a:r>
            <a:r>
              <a:rPr lang="bg-BG" sz="2400" dirty="0" err="1">
                <a:latin typeface="Arial" pitchFamily="34" charset="0"/>
                <a:cs typeface="Arial" pitchFamily="34" charset="0"/>
              </a:rPr>
              <a:t>съдопроизводствените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 правила или необоснованост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Безсрочно нищожност може да се предяви с искане пред съответния административен съд /чл.128,ал.1, т.8 АПК/.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наличие на ОФГ, непълнота на решението или искане за тълкуване – първо се разглежда това производство от компетентния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първоинстанционен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съд.</a:t>
            </a: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C9D2-594D-4D4B-943C-FD466B7AD87F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724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Недопустимост на </a:t>
            </a:r>
            <a:r>
              <a:rPr lang="bg-BG" sz="2800" b="1" dirty="0" err="1" smtClean="0">
                <a:latin typeface="Arial" pitchFamily="34" charset="0"/>
                <a:cs typeface="Arial" pitchFamily="34" charset="0"/>
              </a:rPr>
              <a:t>първоинстанционното</a:t>
            </a: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 решение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bg-BG" sz="3400" dirty="0" smtClean="0">
                <a:latin typeface="Arial" pitchFamily="34" charset="0"/>
                <a:cs typeface="Arial" pitchFamily="34" charset="0"/>
              </a:rPr>
              <a:t>	Недопустимост, свързана с предмета на спора – липса на годен за оспорване </a:t>
            </a:r>
            <a:r>
              <a:rPr lang="bg-BG" sz="3400" dirty="0" err="1" smtClean="0">
                <a:latin typeface="Arial" pitchFamily="34" charset="0"/>
                <a:cs typeface="Arial" pitchFamily="34" charset="0"/>
              </a:rPr>
              <a:t>адмистративен</a:t>
            </a:r>
            <a:r>
              <a:rPr lang="bg-BG" sz="3400" dirty="0" smtClean="0">
                <a:latin typeface="Arial" pitchFamily="34" charset="0"/>
                <a:cs typeface="Arial" pitchFamily="34" charset="0"/>
              </a:rPr>
              <a:t> акт.</a:t>
            </a:r>
          </a:p>
          <a:p>
            <a:pPr marL="0" indent="0">
              <a:buNone/>
            </a:pPr>
            <a:r>
              <a:rPr lang="ru-RU" sz="3400" dirty="0" smtClean="0">
                <a:latin typeface="Arial" pitchFamily="34" charset="0"/>
                <a:cs typeface="Arial" pitchFamily="34" charset="0"/>
              </a:rPr>
              <a:t>	Чл.21, ал.5 АПК - Не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индивидуални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волеизявленията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действията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бездействията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част от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производствата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издаване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изпълнение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индивидуални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или общи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част от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производствата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издаване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нормативни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. Не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индивидуални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волеизявленията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обявяват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условията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за участие в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състезателно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административно производство по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издаването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индивидуални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специален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 закон е предвидено </a:t>
            </a:r>
            <a:r>
              <a:rPr lang="ru-RU" sz="3400" dirty="0" err="1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34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3400" dirty="0">
                <a:latin typeface="Arial" pitchFamily="34" charset="0"/>
                <a:cs typeface="Arial" pitchFamily="34" charset="0"/>
              </a:rPr>
            </a:br>
            <a:r>
              <a:rPr lang="ru-RU" sz="3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ако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специален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 закон 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изключва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осп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орване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8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Недопустимост на </a:t>
            </a:r>
            <a:r>
              <a:rPr lang="bg-BG" sz="2800" b="1" dirty="0" err="1" smtClean="0">
                <a:latin typeface="Arial" pitchFamily="34" charset="0"/>
                <a:cs typeface="Arial" pitchFamily="34" charset="0"/>
              </a:rPr>
              <a:t>първоинстанционното</a:t>
            </a: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 решение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 smtClean="0"/>
              <a:t>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- Съдът неправилно е определил предмета на спора и се е произнесъл по друг акт, действие или бездействие.</a:t>
            </a: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оспорен административен акт, потвърден от горната инстанция, разгледано решението на контролната инстанция.</a:t>
            </a: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произнасяне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свръхпетитум</a:t>
            </a: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произнасяне по просрочена или по нередовна жалба /липса на подпис, неясен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петитум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/.</a:t>
            </a: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липса на правен интерес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-  При неправилно конституирани страни /заместване, делегиране на правомощия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6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Неправилно поради нарушение на материалния закон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Не е съобразена приложимата правна норма: </a:t>
            </a:r>
            <a:endParaRPr lang="bg-BG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- във времето  /чл.142, ал.1 АПК /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- При противоречие в нормативната уредба, прилага се норма от по-високия по степен нормативен акт, международни договори, директиви на ЕС.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66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Съществено нарушение на </a:t>
            </a:r>
            <a:r>
              <a:rPr lang="bg-BG" sz="2800" b="1" dirty="0" err="1" smtClean="0">
                <a:latin typeface="Arial" pitchFamily="34" charset="0"/>
                <a:cs typeface="Arial" pitchFamily="34" charset="0"/>
              </a:rPr>
              <a:t>съдопроизводствените</a:t>
            </a: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 правила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Кое нарушение е съществено - ако не беше извършено, можеше да се стигне до друг правен резултат по делото.</a:t>
            </a: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Нарушено право на страната на участие в процеса – нередовно призоваване, ненадлежно представителство</a:t>
            </a:r>
          </a:p>
          <a:p>
            <a:pPr>
              <a:buFontTx/>
              <a:buChar char="-"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Липса на собствени мотиви, възпроизвеждане мотивите на едната страна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- Отказ за попълване на делото с доказателства от съществено значение за изхода на спора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42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>
                <a:latin typeface="Arial" pitchFamily="34" charset="0"/>
                <a:cs typeface="Arial" pitchFamily="34" charset="0"/>
              </a:rPr>
              <a:t>Н</a:t>
            </a: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еобоснованост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При неправилно или превратно тълкуване на </a:t>
            </a:r>
            <a:r>
              <a:rPr lang="bg-BG" sz="2400" dirty="0" err="1">
                <a:latin typeface="Arial" pitchFamily="34" charset="0"/>
                <a:cs typeface="Arial" pitchFamily="34" charset="0"/>
              </a:rPr>
              <a:t>д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аказателствения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материал по делото или липса на логическа връзка между материалите по делото и крайния извод на съда.</a:t>
            </a: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1232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ПРАВО НА КАСАЦИОННО ОСПОРВАНЕ</a:t>
            </a: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2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Право </a:t>
            </a:r>
            <a:r>
              <a:rPr lang="bg-BG" sz="2400" dirty="0">
                <a:latin typeface="Arial" pitchFamily="34" charset="0"/>
                <a:cs typeface="Arial" pitchFamily="34" charset="0"/>
              </a:rPr>
              <a:t>да обжалват решението имат страните по делото, за които то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е неблагоприятно /чл.210, ал.1/.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	Такова право имат и лицата,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спрямо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сила,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то е неблагоприятно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тях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макар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да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участвали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/ чл.210, ал.2/.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Задължителна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предпоставка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е 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докажат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наличие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правен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интерес.</a:t>
            </a: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Главният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прокурор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заместник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Върховната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административна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прокуратура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касационен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протест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4868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СРОК ЗА КАСАЦИОННО ОСПОРВАНЕ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чрез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е постановил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в 14-дневен срок от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деня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съобщението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че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изготвено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Главният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прокурор или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заместник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Върховната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административна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прокуратура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протест до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чрез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постановил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в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едномесечен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срок от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деня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в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то 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постановено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Лицата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 чл. 210, ал. 2 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могат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обжалват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до момента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влизането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в сила за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страните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bg-BG" dirty="0">
              <a:cs typeface="Arial" pitchFamily="34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665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+mn-lt"/>
                <a:cs typeface="Arial" pitchFamily="34" charset="0"/>
              </a:rPr>
              <a:t>Проверка за </a:t>
            </a:r>
            <a:r>
              <a:rPr lang="ru-RU" sz="3200" b="1" dirty="0" err="1">
                <a:latin typeface="+mn-lt"/>
                <a:cs typeface="Arial" pitchFamily="34" charset="0"/>
              </a:rPr>
              <a:t>редовност</a:t>
            </a:r>
            <a:r>
              <a:rPr lang="ru-RU" sz="3200" b="1" dirty="0">
                <a:latin typeface="+mn-lt"/>
                <a:cs typeface="Arial" pitchFamily="34" charset="0"/>
              </a:rPr>
              <a:t> и </a:t>
            </a:r>
            <a:r>
              <a:rPr lang="ru-RU" sz="3200" b="1" dirty="0" err="1">
                <a:latin typeface="+mn-lt"/>
                <a:cs typeface="Arial" pitchFamily="34" charset="0"/>
              </a:rPr>
              <a:t>допустимост</a:t>
            </a:r>
            <a:r>
              <a:rPr lang="ru-RU" sz="3200" b="1" dirty="0">
                <a:latin typeface="+mn-lt"/>
                <a:cs typeface="Arial" pitchFamily="34" charset="0"/>
              </a:rPr>
              <a:t> на </a:t>
            </a:r>
            <a:r>
              <a:rPr lang="ru-RU" sz="3200" b="1" dirty="0" err="1">
                <a:latin typeface="+mn-lt"/>
                <a:cs typeface="Arial" pitchFamily="34" charset="0"/>
              </a:rPr>
              <a:t>касационната</a:t>
            </a:r>
            <a:r>
              <a:rPr lang="ru-RU" sz="3200" b="1" dirty="0">
                <a:latin typeface="+mn-lt"/>
                <a:cs typeface="Arial" pitchFamily="34" charset="0"/>
              </a:rPr>
              <a:t> </a:t>
            </a:r>
            <a:r>
              <a:rPr lang="ru-RU" sz="3200" b="1" dirty="0" err="1">
                <a:latin typeface="+mn-lt"/>
                <a:cs typeface="Arial" pitchFamily="34" charset="0"/>
              </a:rPr>
              <a:t>жалба</a:t>
            </a:r>
            <a:r>
              <a:rPr lang="ru-RU" sz="3200" b="1" dirty="0">
                <a:latin typeface="+mn-lt"/>
                <a:cs typeface="Arial" pitchFamily="34" charset="0"/>
              </a:rPr>
              <a:t> или </a:t>
            </a:r>
            <a:r>
              <a:rPr lang="ru-RU" sz="3200" b="1" dirty="0" smtClean="0">
                <a:latin typeface="+mn-lt"/>
                <a:cs typeface="Arial" pitchFamily="34" charset="0"/>
              </a:rPr>
              <a:t>протест</a:t>
            </a:r>
            <a:endParaRPr lang="bg-BG" sz="3200" dirty="0">
              <a:latin typeface="+mn-lt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55576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 smtClean="0">
                <a:cs typeface="Arial" pitchFamily="34" charset="0"/>
              </a:rPr>
              <a:t>Съдията</a:t>
            </a:r>
            <a:r>
              <a:rPr lang="ru-RU" dirty="0" smtClean="0">
                <a:cs typeface="Arial" pitchFamily="34" charset="0"/>
              </a:rPr>
              <a:t>-докладчик </a:t>
            </a:r>
            <a:r>
              <a:rPr lang="ru-RU" dirty="0">
                <a:cs typeface="Arial" pitchFamily="34" charset="0"/>
              </a:rPr>
              <a:t>в </a:t>
            </a:r>
            <a:r>
              <a:rPr lang="ru-RU" dirty="0" err="1">
                <a:cs typeface="Arial" pitchFamily="34" charset="0"/>
              </a:rPr>
              <a:t>първоинстанционния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съд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извършва</a:t>
            </a:r>
            <a:r>
              <a:rPr lang="ru-RU" dirty="0">
                <a:cs typeface="Arial" pitchFamily="34" charset="0"/>
              </a:rPr>
              <a:t> проверка на </a:t>
            </a:r>
            <a:r>
              <a:rPr lang="ru-RU" dirty="0" err="1">
                <a:cs typeface="Arial" pitchFamily="34" charset="0"/>
              </a:rPr>
              <a:t>редовността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касационната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жалба</a:t>
            </a:r>
            <a:r>
              <a:rPr lang="ru-RU" dirty="0">
                <a:cs typeface="Arial" pitchFamily="34" charset="0"/>
              </a:rPr>
              <a:t> или протеста и </a:t>
            </a:r>
            <a:r>
              <a:rPr lang="ru-RU" dirty="0" err="1">
                <a:cs typeface="Arial" pitchFamily="34" charset="0"/>
              </a:rPr>
              <a:t>ако</a:t>
            </a:r>
            <a:r>
              <a:rPr lang="ru-RU" dirty="0">
                <a:cs typeface="Arial" pitchFamily="34" charset="0"/>
              </a:rPr>
              <a:t> не </a:t>
            </a:r>
            <a:r>
              <a:rPr lang="ru-RU" dirty="0" err="1">
                <a:cs typeface="Arial" pitchFamily="34" charset="0"/>
              </a:rPr>
              <a:t>отговарят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изискванията</a:t>
            </a:r>
            <a:r>
              <a:rPr lang="ru-RU" dirty="0">
                <a:cs typeface="Arial" pitchFamily="34" charset="0"/>
              </a:rPr>
              <a:t> на чл. 212 и 213, с </a:t>
            </a:r>
            <a:r>
              <a:rPr lang="ru-RU" dirty="0" err="1">
                <a:cs typeface="Arial" pitchFamily="34" charset="0"/>
              </a:rPr>
              <a:t>разпореждане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ги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оставя</a:t>
            </a:r>
            <a:r>
              <a:rPr lang="ru-RU" dirty="0">
                <a:cs typeface="Arial" pitchFamily="34" charset="0"/>
              </a:rPr>
              <a:t> без движение и </a:t>
            </a:r>
            <a:r>
              <a:rPr lang="ru-RU" dirty="0" err="1">
                <a:cs typeface="Arial" pitchFamily="34" charset="0"/>
              </a:rPr>
              <a:t>изпраща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съобщение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оспорващия</a:t>
            </a:r>
            <a:r>
              <a:rPr lang="ru-RU" dirty="0">
                <a:cs typeface="Arial" pitchFamily="34" charset="0"/>
              </a:rPr>
              <a:t> да отстрани </a:t>
            </a:r>
            <a:r>
              <a:rPr lang="ru-RU" dirty="0" err="1">
                <a:cs typeface="Arial" pitchFamily="34" charset="0"/>
              </a:rPr>
              <a:t>нередовностите</a:t>
            </a:r>
            <a:r>
              <a:rPr lang="ru-RU" dirty="0">
                <a:cs typeface="Arial" pitchFamily="34" charset="0"/>
              </a:rPr>
              <a:t> в 7-дневен срок от </a:t>
            </a:r>
            <a:r>
              <a:rPr lang="ru-RU" dirty="0" err="1">
                <a:cs typeface="Arial" pitchFamily="34" charset="0"/>
              </a:rPr>
              <a:t>получаването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му</a:t>
            </a:r>
            <a:r>
              <a:rPr lang="ru-RU" dirty="0">
                <a:cs typeface="Arial" pitchFamily="34" charset="0"/>
              </a:rPr>
              <a:t>. </a:t>
            </a:r>
            <a:r>
              <a:rPr lang="ru-RU" dirty="0" err="1">
                <a:cs typeface="Arial" pitchFamily="34" charset="0"/>
              </a:rPr>
              <a:t>Когато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нередовностите</a:t>
            </a:r>
            <a:r>
              <a:rPr lang="ru-RU" dirty="0">
                <a:cs typeface="Arial" pitchFamily="34" charset="0"/>
              </a:rPr>
              <a:t> не се отстранят в срок, </a:t>
            </a:r>
            <a:r>
              <a:rPr lang="ru-RU" dirty="0" err="1">
                <a:cs typeface="Arial" pitchFamily="34" charset="0"/>
              </a:rPr>
              <a:t>първоинстанционният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съд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връща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жалбата</a:t>
            </a:r>
            <a:r>
              <a:rPr lang="ru-RU" dirty="0">
                <a:cs typeface="Arial" pitchFamily="34" charset="0"/>
              </a:rPr>
              <a:t> или протеста.</a:t>
            </a:r>
          </a:p>
          <a:p>
            <a:pPr marL="0" indent="0" algn="just">
              <a:buNone/>
            </a:pPr>
            <a:r>
              <a:rPr lang="ru-RU" dirty="0" err="1" smtClean="0">
                <a:cs typeface="Arial" pitchFamily="34" charset="0"/>
              </a:rPr>
              <a:t>Касационната</a:t>
            </a:r>
            <a:r>
              <a:rPr lang="ru-RU" dirty="0" smtClean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жалба</a:t>
            </a:r>
            <a:r>
              <a:rPr lang="ru-RU" dirty="0">
                <a:cs typeface="Arial" pitchFamily="34" charset="0"/>
              </a:rPr>
              <a:t> или протест се оставят без </a:t>
            </a:r>
            <a:r>
              <a:rPr lang="ru-RU" dirty="0" err="1">
                <a:cs typeface="Arial" pitchFamily="34" charset="0"/>
              </a:rPr>
              <a:t>разглеждане</a:t>
            </a:r>
            <a:r>
              <a:rPr lang="ru-RU" dirty="0">
                <a:cs typeface="Arial" pitchFamily="34" charset="0"/>
              </a:rPr>
              <a:t> от </a:t>
            </a:r>
            <a:r>
              <a:rPr lang="ru-RU" dirty="0" err="1">
                <a:cs typeface="Arial" pitchFamily="34" charset="0"/>
              </a:rPr>
              <a:t>първоинстанционния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съд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основанията</a:t>
            </a:r>
            <a:r>
              <a:rPr lang="ru-RU" dirty="0">
                <a:cs typeface="Arial" pitchFamily="34" charset="0"/>
              </a:rPr>
              <a:t> по чл. 215.</a:t>
            </a:r>
          </a:p>
          <a:p>
            <a:pPr marL="0" indent="0" algn="just">
              <a:buNone/>
            </a:pPr>
            <a:r>
              <a:rPr lang="ru-RU" dirty="0" err="1" smtClean="0">
                <a:cs typeface="Arial" pitchFamily="34" charset="0"/>
              </a:rPr>
              <a:t>Първоинстанционният</a:t>
            </a:r>
            <a:r>
              <a:rPr lang="ru-RU" dirty="0" smtClean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съд</a:t>
            </a:r>
            <a:r>
              <a:rPr lang="ru-RU" dirty="0">
                <a:cs typeface="Arial" pitchFamily="34" charset="0"/>
              </a:rPr>
              <a:t> се </a:t>
            </a:r>
            <a:r>
              <a:rPr lang="ru-RU" dirty="0" err="1">
                <a:cs typeface="Arial" pitchFamily="34" charset="0"/>
              </a:rPr>
              <a:t>произнася</a:t>
            </a:r>
            <a:r>
              <a:rPr lang="ru-RU" dirty="0">
                <a:cs typeface="Arial" pitchFamily="34" charset="0"/>
              </a:rPr>
              <a:t> по </a:t>
            </a:r>
            <a:r>
              <a:rPr lang="ru-RU" dirty="0" err="1">
                <a:cs typeface="Arial" pitchFamily="34" charset="0"/>
              </a:rPr>
              <a:t>исканията</a:t>
            </a:r>
            <a:r>
              <a:rPr lang="ru-RU" dirty="0">
                <a:cs typeface="Arial" pitchFamily="34" charset="0"/>
              </a:rPr>
              <a:t> за </a:t>
            </a:r>
            <a:r>
              <a:rPr lang="ru-RU" dirty="0" err="1">
                <a:cs typeface="Arial" pitchFamily="34" charset="0"/>
              </a:rPr>
              <a:t>възстановяване</a:t>
            </a:r>
            <a:r>
              <a:rPr lang="ru-RU" dirty="0">
                <a:cs typeface="Arial" pitchFamily="34" charset="0"/>
              </a:rPr>
              <a:t> на срока за </a:t>
            </a:r>
            <a:r>
              <a:rPr lang="ru-RU" dirty="0" err="1">
                <a:cs typeface="Arial" pitchFamily="34" charset="0"/>
              </a:rPr>
              <a:t>касационно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оспорване</a:t>
            </a:r>
            <a:r>
              <a:rPr lang="ru-RU" dirty="0">
                <a:cs typeface="Arial" pitchFamily="34" charset="0"/>
              </a:rPr>
              <a:t>, за </a:t>
            </a:r>
            <a:r>
              <a:rPr lang="ru-RU" dirty="0" err="1">
                <a:cs typeface="Arial" pitchFamily="34" charset="0"/>
              </a:rPr>
              <a:t>освобождаване</a:t>
            </a:r>
            <a:r>
              <a:rPr lang="ru-RU" dirty="0">
                <a:cs typeface="Arial" pitchFamily="34" charset="0"/>
              </a:rPr>
              <a:t> от </a:t>
            </a:r>
            <a:r>
              <a:rPr lang="ru-RU" dirty="0" err="1">
                <a:cs typeface="Arial" pitchFamily="34" charset="0"/>
              </a:rPr>
              <a:t>държавна</a:t>
            </a:r>
            <a:r>
              <a:rPr lang="ru-RU" dirty="0">
                <a:cs typeface="Arial" pitchFamily="34" charset="0"/>
              </a:rPr>
              <a:t> такса, </a:t>
            </a:r>
            <a:r>
              <a:rPr lang="ru-RU" dirty="0" err="1">
                <a:cs typeface="Arial" pitchFamily="34" charset="0"/>
              </a:rPr>
              <a:t>както</a:t>
            </a:r>
            <a:r>
              <a:rPr lang="ru-RU" dirty="0">
                <a:cs typeface="Arial" pitchFamily="34" charset="0"/>
              </a:rPr>
              <a:t> и по </a:t>
            </a:r>
            <a:r>
              <a:rPr lang="ru-RU" dirty="0" err="1">
                <a:cs typeface="Arial" pitchFamily="34" charset="0"/>
              </a:rPr>
              <a:t>направените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преди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изпращане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делото</a:t>
            </a:r>
            <a:r>
              <a:rPr lang="ru-RU" dirty="0">
                <a:cs typeface="Arial" pitchFamily="34" charset="0"/>
              </a:rPr>
              <a:t> искания за </a:t>
            </a:r>
            <a:r>
              <a:rPr lang="ru-RU" dirty="0" err="1">
                <a:cs typeface="Arial" pitchFamily="34" charset="0"/>
              </a:rPr>
              <a:t>предоставяне</a:t>
            </a:r>
            <a:r>
              <a:rPr lang="ru-RU" dirty="0">
                <a:cs typeface="Arial" pitchFamily="34" charset="0"/>
              </a:rPr>
              <a:t> на </a:t>
            </a:r>
            <a:r>
              <a:rPr lang="ru-RU" dirty="0" err="1">
                <a:cs typeface="Arial" pitchFamily="34" charset="0"/>
              </a:rPr>
              <a:t>правна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помощ</a:t>
            </a:r>
            <a:r>
              <a:rPr lang="ru-RU" dirty="0">
                <a:cs typeface="Arial" pitchFamily="34" charset="0"/>
              </a:rPr>
              <a:t> по </a:t>
            </a:r>
            <a:r>
              <a:rPr lang="ru-RU" dirty="0" err="1">
                <a:cs typeface="Arial" pitchFamily="34" charset="0"/>
              </a:rPr>
              <a:t>реда</a:t>
            </a:r>
            <a:r>
              <a:rPr lang="ru-RU" dirty="0">
                <a:cs typeface="Arial" pitchFamily="34" charset="0"/>
              </a:rPr>
              <a:t> на Закона за </a:t>
            </a:r>
            <a:r>
              <a:rPr lang="ru-RU" dirty="0" err="1">
                <a:cs typeface="Arial" pitchFamily="34" charset="0"/>
              </a:rPr>
              <a:t>правната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dirty="0" err="1">
                <a:cs typeface="Arial" pitchFamily="34" charset="0"/>
              </a:rPr>
              <a:t>помощ</a:t>
            </a:r>
            <a:r>
              <a:rPr lang="ru-RU" dirty="0">
                <a:cs typeface="Arial" pitchFamily="34" charset="0"/>
              </a:rPr>
              <a:t> и искания по чл. 166 и 167.</a:t>
            </a:r>
          </a:p>
          <a:p>
            <a:pPr algn="just"/>
            <a:endParaRPr lang="bg-BG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66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Форма и съдържание на жалбата/протеста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Чл. 212. (1)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протестът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писмена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форма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трябва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съдържа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1.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посочване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името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точния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адрес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жалбоподателя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физическо лице -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неговия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единен граждански номер,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името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точния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адрес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законния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пълномощник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такива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съответно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името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длъжността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прокурора;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3.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означение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обжалваното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решение;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4. точно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мотивирано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посочване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конкретните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пороци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съставляват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касационни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основания;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5.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какво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състои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6.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подпис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лицето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протеста.</a:t>
            </a: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165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Форма на касационната жалба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(2) (Изм. - ДВ,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77 от 2018 г., в сила от 01.01.2019 г., доп. - ДВ,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94 от 2019 г.)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изключение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дела по Закона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административните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нарушения и наказания, дела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пенсионно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здравно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социално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осигуряване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подпомагане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дела,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освободен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такса или е лице, лишено от свобода с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влязла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присъда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приподписва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адвокат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юрисконсулт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прилага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пълномощно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приподписването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- удостоверение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(3) (Нова - ДВ,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15 от 2021 г.)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съдържа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нецензурни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думи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обиди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заплахи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746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ПРИЛОЖЕНИЯ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Чл. 213.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протеста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прилагат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1. удостоверение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съществуването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представителството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организацията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жалбоподател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представено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пред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първата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инстанция;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пълномощно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пълномощник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3. (доп. - ДВ,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77 от 2018 г., в сила от 01.01.2019 г.) документ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платена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такса,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такава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 чл. 227а, ал. 2;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4.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преписи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протеста,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приложенията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според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броя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останалите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29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Предмет на </a:t>
            </a:r>
            <a:r>
              <a:rPr lang="ru-RU" sz="3600" b="1" dirty="0" err="1"/>
              <a:t>касационната</a:t>
            </a:r>
            <a:r>
              <a:rPr lang="ru-RU" sz="3600" b="1" dirty="0"/>
              <a:t> </a:t>
            </a:r>
            <a:r>
              <a:rPr lang="ru-RU" sz="3600" b="1" dirty="0" smtClean="0"/>
              <a:t>проверка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Чл. </a:t>
            </a:r>
            <a:r>
              <a:rPr lang="ru-RU" sz="9600" dirty="0" smtClean="0">
                <a:latin typeface="Arial" pitchFamily="34" charset="0"/>
                <a:cs typeface="Arial" pitchFamily="34" charset="0"/>
              </a:rPr>
              <a:t>213а 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(1)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Съдията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-докладчик в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извършва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проверка на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редовността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или протеста и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отговарят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изискванията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на чл. 212 и 213, с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ги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оставя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без движение и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изпраща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съобщение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оспорващия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да отстрани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нередовностите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в 7-дневен срок от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получаването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нередовностите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не се отстранят в срок,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първоинстанционният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връща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или протеста</a:t>
            </a:r>
            <a:r>
              <a:rPr lang="ru-RU" sz="9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9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2)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или протест се оставят без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9600" dirty="0" err="1">
                <a:latin typeface="Arial" pitchFamily="34" charset="0"/>
                <a:cs typeface="Arial" pitchFamily="34" charset="0"/>
              </a:rPr>
              <a:t>основанията</a:t>
            </a:r>
            <a:r>
              <a:rPr lang="ru-RU" sz="9600" dirty="0">
                <a:latin typeface="Arial" pitchFamily="34" charset="0"/>
                <a:cs typeface="Arial" pitchFamily="34" charset="0"/>
              </a:rPr>
              <a:t> по чл. 215.</a:t>
            </a:r>
          </a:p>
          <a:p>
            <a:pPr marL="0" indent="0">
              <a:buNone/>
            </a:pPr>
            <a:r>
              <a:rPr lang="ru-RU" sz="9600" dirty="0">
                <a:latin typeface="Arial" pitchFamily="34" charset="0"/>
                <a:cs typeface="Arial" pitchFamily="34" charset="0"/>
              </a:rPr>
              <a:t/>
            </a:r>
            <a:br>
              <a:rPr lang="ru-RU" sz="9600" dirty="0">
                <a:latin typeface="Arial" pitchFamily="34" charset="0"/>
                <a:cs typeface="Arial" pitchFamily="34" charset="0"/>
              </a:rPr>
            </a:br>
            <a:endParaRPr lang="ru-RU" sz="9600" dirty="0">
              <a:latin typeface="Arial" pitchFamily="34" charset="0"/>
              <a:cs typeface="Arial" pitchFamily="34" charset="0"/>
            </a:endParaRPr>
          </a:p>
          <a:p>
            <a:endParaRPr lang="bg-BG" sz="9600" dirty="0"/>
          </a:p>
        </p:txBody>
      </p:sp>
    </p:spTree>
    <p:extLst>
      <p:ext uri="{BB962C8B-B14F-4D97-AF65-F5344CB8AC3E}">
        <p14:creationId xmlns:p14="http://schemas.microsoft.com/office/powerpoint/2010/main" val="1969710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ПРОВЕРКА НА КАСАЦИОННАТА ЖАЛБА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(3)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Първоинстанционният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произнася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исканията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възстановяване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срока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оспорване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освобождаване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такса,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както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направените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преди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изпращане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искания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предоставяне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правна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помощ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 Закона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правната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помощ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 и искания по чл. 166 и 167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bg-BG" sz="2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bg-BG" sz="2200" dirty="0">
                <a:latin typeface="Arial" pitchFamily="34" charset="0"/>
                <a:cs typeface="Arial" pitchFamily="34" charset="0"/>
              </a:rPr>
              <a:t>4)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протестът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редовни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не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налице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основанията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 ал. 2,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изпраща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препис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заедно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приложенията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другите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14-дневен срок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получаването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им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могат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подадат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отговор.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Отговорът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съдържа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нецензурни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думи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обиди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заплахи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(5) След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подаването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отговора или след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изтичането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срока по ал. 4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изпраща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касационния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2200" dirty="0">
              <a:latin typeface="Arial" pitchFamily="34" charset="0"/>
              <a:cs typeface="Arial" pitchFamily="34" charset="0"/>
            </a:endParaRPr>
          </a:p>
          <a:p>
            <a:endParaRPr lang="bg-BG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08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ПРОВЕРКА НА КАСАЦИОННАТА ЖАЛБА</a:t>
            </a: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(6)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Председателят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касационния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неговите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заместници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съответно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председателят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отделението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осъществяват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контрол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върху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извършената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проверка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редовността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допустимостта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протест,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1.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бъде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установено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неизпълнение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задълженията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по ал. 1, оставят без движение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протест или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изпращат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конкретни</a:t>
            </a:r>
            <a:r>
              <a:rPr lang="ru-RU" dirty="0">
                <a:latin typeface="Arial" pitchFamily="34" charset="0"/>
                <a:cs typeface="Arial" pitchFamily="34" charset="0"/>
              </a:rPr>
              <a:t> указания;</a:t>
            </a:r>
          </a:p>
          <a:p>
            <a:pPr marL="0" indent="0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2.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изпълнени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срок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дадени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 указания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отстраняване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нередовности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бъде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установено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някое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основанията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по чл. 215,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протестът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оставят без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dirty="0">
                <a:latin typeface="Arial" pitchFamily="34" charset="0"/>
                <a:cs typeface="Arial" pitchFamily="34" charset="0"/>
              </a:rPr>
              <a:t>;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същите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правомощия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образувано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производство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053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latin typeface="Arial" pitchFamily="34" charset="0"/>
                <a:cs typeface="Arial" pitchFamily="34" charset="0"/>
              </a:rPr>
              <a:t>ПРОВЕРКА НА КАСАЦИОННАТА ЖАЛБА</a:t>
            </a: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(7)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Актовете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 ал. 1, изречение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второ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ал. 2 и ал. 6, т. 2 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актовете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отказва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освобождаване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такса,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могат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да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обжалват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частна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такса не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 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8)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или протест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оспорва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решение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правомощията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 ал. 1, 2 и 4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упражняват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от председателя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съответното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отделение.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(9) В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 ал. 6, т. 2 и ал. 7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да се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присъждат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разноски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разпореждането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определението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поискани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представени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заплащането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им.</a:t>
            </a:r>
          </a:p>
          <a:p>
            <a:endParaRPr lang="bg-BG" sz="3100" dirty="0">
              <a:latin typeface="Arial" pitchFamily="34" charset="0"/>
              <a:cs typeface="Arial" pitchFamily="34" charset="0"/>
            </a:endParaRPr>
          </a:p>
          <a:p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494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ОТТЕГЛЯНЕ И ОТКАЗ ОТ КАСАЦИОННО ОСПОРВАНЕ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bg-BG" sz="2400" dirty="0"/>
              <a:t>Чл. 214. (1</a:t>
            </a:r>
            <a:r>
              <a:rPr lang="bg-BG" sz="2400" dirty="0" smtClean="0"/>
              <a:t>) </a:t>
            </a:r>
            <a:r>
              <a:rPr lang="ru-RU" sz="2400" dirty="0" err="1" smtClean="0"/>
              <a:t>Оспорващият</a:t>
            </a:r>
            <a:r>
              <a:rPr lang="ru-RU" sz="2400" dirty="0" smtClean="0"/>
              <a:t> </a:t>
            </a:r>
            <a:r>
              <a:rPr lang="ru-RU" sz="2400" dirty="0" err="1"/>
              <a:t>може</a:t>
            </a:r>
            <a:r>
              <a:rPr lang="ru-RU" sz="2400" dirty="0"/>
              <a:t> да </a:t>
            </a:r>
            <a:r>
              <a:rPr lang="ru-RU" sz="2400" dirty="0" err="1"/>
              <a:t>оттегли</a:t>
            </a:r>
            <a:r>
              <a:rPr lang="ru-RU" sz="2400" dirty="0"/>
              <a:t> или да се </a:t>
            </a:r>
            <a:r>
              <a:rPr lang="ru-RU" sz="2400" dirty="0" err="1"/>
              <a:t>откаже</a:t>
            </a:r>
            <a:r>
              <a:rPr lang="ru-RU" sz="2400" dirty="0"/>
              <a:t> </a:t>
            </a:r>
            <a:r>
              <a:rPr lang="ru-RU" sz="2400" dirty="0" err="1"/>
              <a:t>изцяло</a:t>
            </a:r>
            <a:r>
              <a:rPr lang="ru-RU" sz="2400" dirty="0"/>
              <a:t> или отчасти от </a:t>
            </a:r>
            <a:r>
              <a:rPr lang="ru-RU" sz="2400" dirty="0" err="1"/>
              <a:t>оспорването</a:t>
            </a:r>
            <a:r>
              <a:rPr lang="ru-RU" sz="2400" dirty="0"/>
              <a:t> до </a:t>
            </a:r>
            <a:r>
              <a:rPr lang="ru-RU" sz="2400" dirty="0" err="1"/>
              <a:t>приключване</a:t>
            </a:r>
            <a:r>
              <a:rPr lang="ru-RU" sz="2400" dirty="0"/>
              <a:t> на </a:t>
            </a:r>
            <a:r>
              <a:rPr lang="ru-RU" sz="2400" dirty="0" err="1"/>
              <a:t>касационното</a:t>
            </a:r>
            <a:r>
              <a:rPr lang="ru-RU" sz="2400" dirty="0"/>
              <a:t> производство.</a:t>
            </a:r>
          </a:p>
          <a:p>
            <a:pPr marL="0" indent="0">
              <a:buNone/>
            </a:pPr>
            <a:r>
              <a:rPr lang="ru-RU" sz="2400" dirty="0" smtClean="0"/>
              <a:t>	(</a:t>
            </a:r>
            <a:r>
              <a:rPr lang="ru-RU" sz="2400" dirty="0"/>
              <a:t>2) (Нова - ДВ, </a:t>
            </a:r>
            <a:r>
              <a:rPr lang="ru-RU" sz="2400" dirty="0" err="1"/>
              <a:t>бр</a:t>
            </a:r>
            <a:r>
              <a:rPr lang="ru-RU" sz="2400" dirty="0"/>
              <a:t>. 77 от 2018 г., в сила от 01.01.2019 г.) </a:t>
            </a:r>
            <a:r>
              <a:rPr lang="ru-RU" sz="2400" dirty="0" err="1"/>
              <a:t>Отказът</a:t>
            </a:r>
            <a:r>
              <a:rPr lang="ru-RU" sz="2400" dirty="0"/>
              <a:t> </a:t>
            </a:r>
            <a:r>
              <a:rPr lang="ru-RU" sz="2400" dirty="0" err="1"/>
              <a:t>изцяло</a:t>
            </a:r>
            <a:r>
              <a:rPr lang="ru-RU" sz="2400" dirty="0"/>
              <a:t> или отчасти от </a:t>
            </a:r>
            <a:r>
              <a:rPr lang="ru-RU" sz="2400" dirty="0" err="1"/>
              <a:t>оспорването</a:t>
            </a:r>
            <a:r>
              <a:rPr lang="ru-RU" sz="2400" dirty="0"/>
              <a:t> не </a:t>
            </a:r>
            <a:r>
              <a:rPr lang="ru-RU" sz="2400" dirty="0" err="1"/>
              <a:t>може</a:t>
            </a:r>
            <a:r>
              <a:rPr lang="ru-RU" sz="2400" dirty="0"/>
              <a:t> да </a:t>
            </a:r>
            <a:r>
              <a:rPr lang="ru-RU" sz="2400" dirty="0" err="1"/>
              <a:t>бъде</a:t>
            </a:r>
            <a:r>
              <a:rPr lang="ru-RU" sz="2400" dirty="0"/>
              <a:t> </a:t>
            </a:r>
            <a:r>
              <a:rPr lang="ru-RU" sz="2400" dirty="0" err="1"/>
              <a:t>оттеглян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 smtClean="0"/>
              <a:t>	(</a:t>
            </a:r>
            <a:r>
              <a:rPr lang="ru-RU" sz="2400" dirty="0"/>
              <a:t>3) (</a:t>
            </a:r>
            <a:r>
              <a:rPr lang="ru-RU" sz="2400" dirty="0" err="1"/>
              <a:t>Предишна</a:t>
            </a:r>
            <a:r>
              <a:rPr lang="ru-RU" sz="2400" dirty="0"/>
              <a:t> ал. 2 - ДВ, </a:t>
            </a:r>
            <a:r>
              <a:rPr lang="ru-RU" sz="2400" dirty="0" err="1"/>
              <a:t>бр</a:t>
            </a:r>
            <a:r>
              <a:rPr lang="ru-RU" sz="2400" dirty="0"/>
              <a:t>. 77 от 2018 г., в сила от 01.01.2019 г.) Предварителен отказ от </a:t>
            </a:r>
            <a:r>
              <a:rPr lang="ru-RU" sz="2400" dirty="0" err="1"/>
              <a:t>правото</a:t>
            </a:r>
            <a:r>
              <a:rPr lang="ru-RU" sz="2400" dirty="0"/>
              <a:t> на </a:t>
            </a:r>
            <a:r>
              <a:rPr lang="ru-RU" sz="2400" dirty="0" err="1"/>
              <a:t>оспорване</a:t>
            </a:r>
            <a:r>
              <a:rPr lang="ru-RU" sz="2400" dirty="0"/>
              <a:t> е недействителен.</a:t>
            </a:r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841150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>
                <a:latin typeface="Arial" pitchFamily="34" charset="0"/>
                <a:cs typeface="Arial" pitchFamily="34" charset="0"/>
              </a:rPr>
              <a:t>Оставяне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и протеста без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разглеждане</a:t>
            </a: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Чл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215.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протестът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оставят без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образуваното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производство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1.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подадени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лице или организация,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участвали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производство;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обжалваната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част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съществува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3.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подадени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след срока по чл. 211;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4.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подадени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против решение,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подлежи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оспорване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5.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бъдат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оттеглени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бъде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извършен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отказ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тях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заявление.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566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РАЗГЛЕЖДАНЕ НА ДЕЛОТО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постановено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и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постановено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заседание,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като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първото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заседание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насрочва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срок не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по-дълъг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4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месеца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образуването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В случай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нередовности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касационната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срокът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тече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отстраняването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им. При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заседание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участието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прокурор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закрито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заседание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произнася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 при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прекратяване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0568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Разглеждане на делото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90872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При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отлагане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следващото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заседание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насрочва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срок до два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месеца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редовно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призованите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сами следят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датата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следващото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заседание.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длъжен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оповести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датата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следващото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заседание в 14-дневен срок в Интернет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страницата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си.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Сроковете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спират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текат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през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ваканция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обявени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официални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празници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този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кодекс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специален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закон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предвижда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по-кратки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срокове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576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Предмет на касационна проверка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Чл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 218. (1)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обсъжда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само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посочените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или протеста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пороци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2) За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валидността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допустимостта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съответствието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материалния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закон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следи и служебно.</a:t>
            </a: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endParaRPr lang="bg-BG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94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ДОКАЗАТЕЛСТВА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 За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установяване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касационните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основания се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допускат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Не се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допускат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установяване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обстоятелства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несвързани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касационните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основания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>Чл. 220.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преценява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прилагането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материалния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закон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въз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основа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фактите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установени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обжалваното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решение.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514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/>
              <a:t>Решение по касационното оспорване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произнася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 решение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едномесечен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срок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заседанието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приключило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  <a:endParaRPr lang="bg-BG" sz="22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При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постановяване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се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ръководи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правомощията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заложени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в чл.221 и в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зависимост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установения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порок на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първоинстанционното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решение:</a:t>
            </a:r>
          </a:p>
          <a:p>
            <a:pPr algn="just">
              <a:buFontTx/>
              <a:buChar char="-"/>
            </a:pPr>
            <a:r>
              <a:rPr lang="ru-RU" sz="2200" dirty="0" err="1">
                <a:latin typeface="Arial" pitchFamily="34" charset="0"/>
                <a:cs typeface="Arial" pitchFamily="34" charset="0"/>
              </a:rPr>
              <a:t>о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ставя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в сила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мотивите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препрати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мотивите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отменя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оспорваната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част,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неправилно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е недопустимо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го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обезсилва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оспорваната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част,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връща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ново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препраща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компетентния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орган. </a:t>
            </a:r>
            <a:endParaRPr lang="bg-BG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053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РЕШЕНИЕ ПО ДЕЛОТО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административният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орган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със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съгласието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останалите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ответници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оттегли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административния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акт или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издаде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акта,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чието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издаване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е отказал,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обезсилва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постановеното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този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акт или отказ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решение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недопустимо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нишожно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обявява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нищожността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изцяло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не подлежи на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прекратяване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връща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постановяване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на ново решение. </a:t>
            </a:r>
            <a:endParaRPr lang="ru-RU" sz="8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пред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сключено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споразумение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потвърждава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с определение, с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обезсилва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съдебното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решение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/>
            </a:r>
            <a:br>
              <a:rPr lang="ru-RU" sz="8800" dirty="0">
                <a:latin typeface="Arial" pitchFamily="34" charset="0"/>
                <a:cs typeface="Arial" pitchFamily="34" charset="0"/>
              </a:rPr>
            </a:br>
            <a:endParaRPr lang="ru-RU" sz="8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/>
            </a:r>
            <a:br>
              <a:rPr lang="ru-RU" sz="8800" dirty="0">
                <a:latin typeface="Arial" pitchFamily="34" charset="0"/>
                <a:cs typeface="Arial" pitchFamily="34" charset="0"/>
              </a:rPr>
            </a:br>
            <a:endParaRPr lang="ru-RU" sz="88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ru-RU" sz="3800" dirty="0">
              <a:latin typeface="Arial" pitchFamily="34" charset="0"/>
              <a:cs typeface="Arial" pitchFamily="34" charset="0"/>
            </a:endParaRPr>
          </a:p>
          <a:p>
            <a:endParaRPr lang="bg-BG" sz="3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52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ПРИ ОТМЯНА НА РЕШЕНИЕТО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Чл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222. (1)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отмени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решава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същество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(2)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връща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 ново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друг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1. установи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съществено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нарушение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съдопроизводствените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правила;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трябва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да се установят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факти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събирането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достатъчно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решава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същество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фактическата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обстановка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изцяло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изяснена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не се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налага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събиране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нови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но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правните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изводи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изградени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неправилно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приложена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правна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норма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към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установените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факти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  <a:p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73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Окончателност на касационното решение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1628800"/>
            <a:ext cx="9093696" cy="567809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sz="6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6800" dirty="0">
                <a:latin typeface="Arial" pitchFamily="34" charset="0"/>
                <a:cs typeface="Arial" pitchFamily="34" charset="0"/>
              </a:rPr>
              <a:t> 	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Касационното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решение е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окончателно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6000" dirty="0" smtClean="0">
                <a:latin typeface="Arial" pitchFamily="34" charset="0"/>
                <a:cs typeface="Arial" pitchFamily="34" charset="0"/>
              </a:rPr>
              <a:t>	След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постановяването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му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само да постанови акт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във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връзка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с ОФГ,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допълване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тълкуване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6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60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на страна,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ако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произнасяне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разноските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да постанови определение.</a:t>
            </a:r>
          </a:p>
          <a:p>
            <a:pPr marL="0" indent="0">
              <a:buNone/>
            </a:pPr>
            <a:endParaRPr lang="ru-RU" sz="6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6000" dirty="0" err="1" smtClean="0">
                <a:latin typeface="Arial" pitchFamily="34" charset="0"/>
                <a:cs typeface="Arial" pitchFamily="34" charset="0"/>
              </a:rPr>
              <a:t>Указанията</a:t>
            </a:r>
            <a:r>
              <a:rPr lang="ru-RU" sz="6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тълкуването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прилагането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на закона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задължителни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по-нататъшното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6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60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6000" dirty="0">
                <a:latin typeface="Arial" pitchFamily="34" charset="0"/>
                <a:cs typeface="Arial" pitchFamily="34" charset="0"/>
              </a:rPr>
              <a:t/>
            </a:r>
            <a:br>
              <a:rPr lang="ru-RU" sz="6000" dirty="0">
                <a:latin typeface="Arial" pitchFamily="34" charset="0"/>
                <a:cs typeface="Arial" pitchFamily="34" charset="0"/>
              </a:rPr>
            </a:br>
            <a:endParaRPr lang="bg-BG" sz="6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2101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Ново разглеждане от </a:t>
            </a:r>
            <a:r>
              <a:rPr lang="bg-BG" dirty="0" err="1" smtClean="0"/>
              <a:t>първоинстанционния</a:t>
            </a:r>
            <a:r>
              <a:rPr lang="bg-BG" dirty="0" smtClean="0"/>
              <a:t> съд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Първоинстанционният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общия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започва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първото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незаконосъобразно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процесуално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действие, послужило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основание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връщане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новото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допускат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само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могли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бъдат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известни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както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новооткрити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новонастъпили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обстоятелства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след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първоначалното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произнася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разноските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водене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350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ТАКСИ В КАСАЦИОННОТО ПРОИЗВОДСТВО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Чл. 227а. (Нов - ДВ,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77 от 2018 г., в сила от 01.01.2019 г.) (1)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Касационният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жалбоподател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внася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предварително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такса в размер на 70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гражданите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едноличните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търговци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държавните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общинските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други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лица,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осъществяващи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публични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функции, и организации,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предоставящи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обществени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услуги, и в размер на 370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организациите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определяем материален интерес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тези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такси не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дължат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такса, определена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процент от интереса.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69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ТАКСИ В КАСАЦИОННОТО ПРОИЗВОДСТВО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(2) (Изм. и доп. - ДВ,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dirty="0">
                <a:latin typeface="Arial" pitchFamily="34" charset="0"/>
                <a:cs typeface="Arial" pitchFamily="34" charset="0"/>
              </a:rPr>
              <a:t>. 94 от 2019 г., изм. - ДВ,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dirty="0">
                <a:latin typeface="Arial" pitchFamily="34" charset="0"/>
                <a:cs typeface="Arial" pitchFamily="34" charset="0"/>
              </a:rPr>
              <a:t>. 15 от 2021 г., доп. - ДВ,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dirty="0">
                <a:latin typeface="Arial" pitchFamily="34" charset="0"/>
                <a:cs typeface="Arial" pitchFamily="34" charset="0"/>
              </a:rPr>
              <a:t>. 102 от 2022 г.)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такса по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не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внася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прокуратурата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подаване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протест,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страна,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която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предоставена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правна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помощ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условията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на чл. 23, ал. 2 от Закона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правната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помощ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както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и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граждани</a:t>
            </a:r>
            <a:r>
              <a:rPr lang="ru-RU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признато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dirty="0">
                <a:latin typeface="Arial" pitchFamily="34" charset="0"/>
                <a:cs typeface="Arial" pitchFamily="34" charset="0"/>
              </a:rPr>
              <a:t>, че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нямат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достатъчно</a:t>
            </a:r>
            <a:r>
              <a:rPr lang="ru-RU" dirty="0">
                <a:latin typeface="Arial" pitchFamily="34" charset="0"/>
                <a:cs typeface="Arial" pitchFamily="34" charset="0"/>
              </a:rPr>
              <a:t> средства да я заплатят. При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молбата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освобождаване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такса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взема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предвид</a:t>
            </a:r>
            <a:r>
              <a:rPr lang="ru-RU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1. доходите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лицето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и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неговото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семейство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2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имущественото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състояние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, удостоверено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писмена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декларация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3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семейното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положение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4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здравословното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състояние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5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трудовата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заетост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6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възрастта</a:t>
            </a:r>
            <a:r>
              <a:rPr lang="ru-RU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7.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други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относими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обстоятелства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64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ТАКСИ В КАСАЦИОНОНОТО ПРОИЗВОДСТВО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(3)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определяем материален интерес по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държавната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такса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гражданите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едноличните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търговци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организациите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държавните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общинските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други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лица,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осъществяващи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публични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функции, и организации,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предоставящи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обществени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услуги, е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пропорционална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е в размер 0,8 на сто от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материалния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интерес, но не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повече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от 1700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., а в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материалният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интерес е над 10 000 000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-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таксата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е в размер 4500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(4) (Доп. - ДВ,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94 от 2019 г.) Независимо дали по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определяем материален интерес или не,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таксите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по дела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пенсионно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здравно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социално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осигуряване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подпомагане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30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гражданите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едноличните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търговци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200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организациите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държавните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общинските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и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други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лица,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осъществяващи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публични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функции, и организации,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предоставящи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обществени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услуги.</a:t>
            </a:r>
          </a:p>
          <a:p>
            <a:pPr marL="0" indent="0">
              <a:buNone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(5)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Алинеи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1 - 4 не се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прилагат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касационното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производство по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реда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на Закона за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административните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нарушения и наказания.</a:t>
            </a:r>
          </a:p>
          <a:p>
            <a:r>
              <a:rPr lang="ru-RU" sz="1900" dirty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endParaRPr lang="ru-RU" sz="19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18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ОБЖАЛВАНЕ НА ОПРЕДЕЛЕНИЯТА И РАЗПОРЕЖДАНИЯТА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Чл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229. (1)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подлежат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1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(доп. - ДВ,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15 от 2021 г.)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преграждат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по-нататъшното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развитие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изключение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 чл. 213а, ал. 7;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изрично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посочени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закона.</a:t>
            </a:r>
          </a:p>
          <a:p>
            <a:pPr marL="0" indent="0">
              <a:buNone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 (Изм. - ДВ,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77 от 2018 г., в сила от 01.01.2019 г.) Не подлежат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производство пред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0977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Действие на частната жалба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спира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изпълнението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обжалваното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определение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законът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предвижда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прегражда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развитието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разглеждането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продължава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по-горния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изпраща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само официален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препис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акт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заедно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приложенията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възраженията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По-горният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спре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изпълнението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обжалваното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определение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разрешаването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431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СРОК И СЪДЪРЖАНИЕ НА ЧАСТНАТА ЖАЛБА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Чл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230.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7-дневен срок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съобщаване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разпореждането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то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постановено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заседание -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деня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заседанието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която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присъствала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По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отношение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прилагат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съответно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разпоредбите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 чл. 212, 213 и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213а.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изпраща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препис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насрещната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страна,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която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тридневен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срок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получаването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подаде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възражение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5980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РАЗГЛЕЖДАНЕ НА ЧАСТНАТА ЖАЛБА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закрито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заседание,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постанови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събира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служебно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всички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необходими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решаване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въпроса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8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8800" dirty="0" smtClean="0">
                <a:latin typeface="Arial" pitchFamily="34" charset="0"/>
                <a:cs typeface="Arial" pitchFamily="34" charset="0"/>
              </a:rPr>
              <a:t>	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отмени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обжалваното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определение или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сам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разрешава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въпроса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частната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8800" dirty="0" err="1" smtClean="0">
                <a:latin typeface="Arial" pitchFamily="34" charset="0"/>
                <a:cs typeface="Arial" pitchFamily="34" charset="0"/>
              </a:rPr>
              <a:t>Определението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окончателно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задължително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по-долния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8800" dirty="0" smtClean="0">
                <a:latin typeface="Arial" pitchFamily="34" charset="0"/>
                <a:cs typeface="Arial" pitchFamily="34" charset="0"/>
              </a:rPr>
              <a:t>	За 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производство,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образувано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частна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се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събира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такса в размер 30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граждани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държавни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общински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150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 за организации. Не се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такса от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граждани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частна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жалба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по дела за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пенсионно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здравно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социално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осигуряване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800" dirty="0" err="1">
                <a:latin typeface="Arial" pitchFamily="34" charset="0"/>
                <a:cs typeface="Arial" pitchFamily="34" charset="0"/>
              </a:rPr>
              <a:t>подпомагане</a:t>
            </a:r>
            <a:r>
              <a:rPr lang="ru-RU" sz="8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/>
            </a:r>
            <a:br>
              <a:rPr lang="ru-RU" sz="8800" dirty="0">
                <a:latin typeface="Arial" pitchFamily="34" charset="0"/>
                <a:cs typeface="Arial" pitchFamily="34" charset="0"/>
              </a:rPr>
            </a:br>
            <a:endParaRPr lang="ru-RU" sz="8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8800" dirty="0">
                <a:latin typeface="Arial" pitchFamily="34" charset="0"/>
                <a:cs typeface="Arial" pitchFamily="34" charset="0"/>
              </a:rPr>
              <a:t/>
            </a:r>
            <a:br>
              <a:rPr lang="ru-RU" sz="8800" dirty="0">
                <a:latin typeface="Arial" pitchFamily="34" charset="0"/>
                <a:cs typeface="Arial" pitchFamily="34" charset="0"/>
              </a:rPr>
            </a:br>
            <a:endParaRPr lang="bg-BG" sz="8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36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4000" dirty="0" smtClean="0">
                <a:latin typeface="Arial" pitchFamily="34" charset="0"/>
                <a:cs typeface="Arial" pitchFamily="34" charset="0"/>
              </a:rPr>
              <a:t>ОТМЯНА НА ВЛЕЗЛИ В СИЛА СЪДЕБНИ АКТОВЕ</a:t>
            </a:r>
            <a:endParaRPr lang="bg-BG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575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Arial" pitchFamily="34" charset="0"/>
                <a:cs typeface="Arial" pitchFamily="34" charset="0"/>
              </a:rPr>
              <a:t>ПРЕДМЕТ НА ОТМЯНАТА</a:t>
            </a:r>
            <a:endParaRPr lang="bg-BG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/>
              <a:t> </a:t>
            </a:r>
            <a:r>
              <a:rPr lang="bg-BG" dirty="0" smtClean="0"/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Отмяната е извънреден способ за защита  срещу влезли в сила съдебни актове, които са неправилни, поради някое от изчерпателно изброените основания по чл. 239. Тя не е форма на обжалване на обжалване на съдебния акт, а производство за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извънинстанционен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контрол, поради което се развива след приключване на редовното производство пред съда.</a:t>
            </a: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По този ред не могат да бъдат отстранени всички пороци на влезлите в сила съдебни актове, а само при неправилните, при наличие на основанията по чл.239.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Не може да се търси защита срещу нищожни и недопустими влезли в сила съдебни решения.</a:t>
            </a: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22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 smtClean="0"/>
              <a:t>ПРЕДМЕТ НА ОТМЯНА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подлежат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решения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определения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разпореждания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прегражда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развитието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подлежат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друг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Не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подлежат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производство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Не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подлежат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решения,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оспорване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общ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подзаконов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нормативен акт.</a:t>
            </a:r>
          </a:p>
          <a:p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408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Право на искане за отмяна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Право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искат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влязъл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акт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имат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само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акт 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неблагоприятен, независимо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процесуалното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им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качеставо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институционалното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производство.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на влезли в сила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иска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главният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прокурор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заместник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Върховната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административна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прокуратура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основанията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в срока,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определени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страните.Това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правомощие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предоставено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оглед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защитата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държавен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обществен интерес и е недопустимо в чл.239, т.5 и в производства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обезщетение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липса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процесуална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легитимация на подателя,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поради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недопустимост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42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ОСНОВАНИЯ ЗА ОТМЯНА НА ВЛЕЗЛИ В СИЛА СЪДЕБНИ АКТОВЕ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акт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подлежи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налице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някоя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изрично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установените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предпоставки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чл.239.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означава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ако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открият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нови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обстоятелства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нови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съществено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значение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решаването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могли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бъдат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известни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Касае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непълнота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фактическия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доказателствен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материал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която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открива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след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влизане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сила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акт и не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процесуално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нарушение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небрежност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Фактите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трябва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нови, да не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били 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включени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доказателствения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материал и да не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новосъздаадени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т.е.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възникнали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след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приключване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състезания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buAutoNum type="arabicPeriod"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6920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/>
              <a:t>ОСНОВАНИЯ ЗА ОТМЯНА – ЧЛ.239,Т.1</a:t>
            </a:r>
            <a:endParaRPr lang="bg-BG" sz="28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g-BG" dirty="0" smtClean="0"/>
              <a:t>	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Новите обстоятелства или доказателства следва да са от съществено значение за правилното решаване на делото, чиято отмяна се иска, да не са били известни на страната и да не са могли да й бъдат известни. Не е достатъчно твърдението за възникване на ново обстоятелство, то трябва да е подкрепено с доказателства.</a:t>
            </a:r>
          </a:p>
          <a:p>
            <a:pPr marL="0" indent="0">
              <a:buNone/>
            </a:pPr>
            <a:r>
              <a:rPr lang="bg-BG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Не съставлява ново обстоятелство отменен или действащ нормативен акт, както и правни становища, изготвени по принципни въпроси, нарочно за конкретния процес, както и тълкувателни решения на ВАС и ВКС, приети след влизане в сила на атакуваното решение.</a:t>
            </a:r>
          </a:p>
          <a:p>
            <a:pPr marL="0" indent="0">
              <a:buNone/>
            </a:pPr>
            <a:r>
              <a:rPr lang="bg-BG" sz="2600" dirty="0" smtClean="0">
                <a:latin typeface="Arial" pitchFamily="34" charset="0"/>
                <a:cs typeface="Arial" pitchFamily="34" charset="0"/>
              </a:rPr>
              <a:t>	Преценката, дали доказателствата са от значение за изхода на делото е конкретна, обусловена от възможността установените с тях факти да доведат до различно разрешение на спорния предмет. </a:t>
            </a:r>
          </a:p>
          <a:p>
            <a:pPr marL="0" indent="0">
              <a:buNone/>
            </a:pPr>
            <a:r>
              <a:rPr lang="bg-BG" sz="2600" dirty="0">
                <a:latin typeface="Arial" pitchFamily="34" charset="0"/>
                <a:cs typeface="Arial" pitchFamily="34" charset="0"/>
              </a:rPr>
              <a:t>	</a:t>
            </a:r>
            <a:endParaRPr lang="bg-BG" sz="2600" dirty="0" smtClean="0">
              <a:latin typeface="Arial" pitchFamily="34" charset="0"/>
              <a:cs typeface="Arial" pitchFamily="34" charset="0"/>
            </a:endParaRPr>
          </a:p>
          <a:p>
            <a:endParaRPr lang="bg-BG" sz="3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6723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ОСНОВАНИЯ ЗА ОТМЯНА – ЧЛ.239, Т.2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… т.2 - по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надлежния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установи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неистинност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показанията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свидетелите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заключението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вещите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лица,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върху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основан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актът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престъпно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действие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нейния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на член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състава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във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връзка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решаването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основание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неправилността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престъпление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обусловило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съдържанието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акт.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Релевантните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престъпни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обстоятелства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следва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установения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надлежния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ред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чрез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влязла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присъда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споразумение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наказателно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дело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съобразно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разпоредбите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НПК.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434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Основания за отмяна – чл.239, т.3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…т.3 -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актът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основан на документ,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надлежния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признат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подправен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или на акт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или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държавно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учреждение,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впоследствие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бил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отменен;</a:t>
            </a:r>
          </a:p>
          <a:p>
            <a:pPr marL="0" indent="0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Нормата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съдържа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две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хипотези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А/ документ,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надлежния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ред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признат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подправен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Без  значение е дали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лицето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се 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ползвало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от него 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участвало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съставянето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му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дали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подправката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направена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другата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страна и дали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е оспорила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истинността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документа при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институционалното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производство.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Б/отменен в последствие акт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или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държавно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учреждение. Необходимо 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представяне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влязъл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акт /решение,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присъда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споразумение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/ или акт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по-горестоящ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орган,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доказващи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отмяната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приетия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съществен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изхода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smtClean="0">
                <a:latin typeface="Arial" pitchFamily="34" charset="0"/>
                <a:cs typeface="Arial" pitchFamily="34" charset="0"/>
              </a:rPr>
              <a:t>спора документ.</a:t>
            </a: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338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Основание за отмяна – чл.239, т.4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…т.4.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между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за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същото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основание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постановено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друго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влязло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сила решение,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противоречи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чиято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иска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Следва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налице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пълно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обективно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субективно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тъждество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между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делата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Противоречието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е между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диспозитивите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решенията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а не между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техните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мотиви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защото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силата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присъдено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нещо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произтича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диспозитивите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 е приложима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нормата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при противоречие между две решения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едно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производство /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първоинстанционно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касационно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/, или в производства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различни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издадени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при идентична или сходна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фактическа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обстановка. 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37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Основание за отмяна – чл.239, т.4</a:t>
            </a:r>
            <a:br>
              <a:rPr lang="bg-BG" sz="2800" b="1" dirty="0" smtClean="0">
                <a:latin typeface="Arial" pitchFamily="34" charset="0"/>
                <a:cs typeface="Arial" pitchFamily="34" charset="0"/>
              </a:rPr>
            </a:b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	Тълкувателно решение №6 от 25.11.2010 г. по </a:t>
            </a:r>
            <a:r>
              <a:rPr lang="bg-BG" sz="2400" dirty="0" err="1" smtClean="0">
                <a:latin typeface="Arial" pitchFamily="34" charset="0"/>
                <a:cs typeface="Arial" pitchFamily="34" charset="0"/>
              </a:rPr>
              <a:t>тълк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.д.№4/2010 г. на ОСК на ВАС – „Разпоредбата на чл.239,т.4 АПК не намира приложение при искане за отмяна на противоречиви влезли в сила решения, с които съдът се е произнесъл по жалби срещу  различни административни актове, постановени при идентични случаи“.</a:t>
            </a: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С  решението си  съдът отменя неправилното решение /чл.244, ал.2,изр.второ/.</a:t>
            </a:r>
          </a:p>
          <a:p>
            <a:pPr marL="0" indent="0">
              <a:buNone/>
            </a:pPr>
            <a:r>
              <a:rPr lang="bg-BG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Нормата намира приложение само при противоречие на влезли в сила решения, не и на определения и разпореждания.</a:t>
            </a:r>
          </a:p>
          <a:p>
            <a:pPr marL="0" indent="0"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81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Основание за отмяна – чл.239, т.5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…т.5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вследствие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нарушаване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съответните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правила е била лишена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възможност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участва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не е била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надлежно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представлявана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е могла да се яви лично или чрез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повереник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 причина на препятствие,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не е могла да отстрани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това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основание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може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позове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само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засегнатата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страна, не и по отношение на друг участник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процеса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основателността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достатъчно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докаже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нарушеното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си право на участие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процеса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не е необходимо то да се е отразило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правилността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565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 smtClean="0"/>
              <a:t>Основание за отмяна -  чл.239, т.5</a:t>
            </a:r>
            <a:endParaRPr lang="bg-BG" sz="32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dirty="0" smtClean="0">
                <a:latin typeface="Arial" pitchFamily="34" charset="0"/>
                <a:cs typeface="Arial" pitchFamily="34" charset="0"/>
              </a:rPr>
              <a:t>	Нормата е приложима при нередовно призоваване на страната за съдебно заседание, или не е изтекъл 7-дневния срок по чл.56,ал.3 ГПК, призоваване чрез адвокат с оттеглено пълномощно, чрез сменен синдик на дружество и др.</a:t>
            </a:r>
            <a:endParaRPr lang="bg-BG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bg-BG" sz="2000" dirty="0" smtClean="0">
                <a:latin typeface="Arial" pitchFamily="34" charset="0"/>
                <a:cs typeface="Arial" pitchFamily="34" charset="0"/>
              </a:rPr>
              <a:t>	Основателно би било искането, ако страна по делото не е представлявана от законен представител /родител, настойник, управител на дружество,  адвокат с редовно пълномощно/.</a:t>
            </a:r>
          </a:p>
          <a:p>
            <a:pPr marL="0" indent="0">
              <a:buNone/>
            </a:pPr>
            <a:r>
              <a:rPr lang="bg-BG" sz="2000" dirty="0" smtClean="0">
                <a:latin typeface="Arial" pitchFamily="34" charset="0"/>
                <a:cs typeface="Arial" pitchFamily="34" charset="0"/>
              </a:rPr>
              <a:t>	При твърдението, че страната лично или чрез </a:t>
            </a:r>
            <a:r>
              <a:rPr lang="bg-BG" sz="2000" dirty="0" err="1" smtClean="0">
                <a:latin typeface="Arial" pitchFamily="34" charset="0"/>
                <a:cs typeface="Arial" pitchFamily="34" charset="0"/>
              </a:rPr>
              <a:t>повереник</a:t>
            </a:r>
            <a:r>
              <a:rPr lang="bg-BG" sz="2000" dirty="0" smtClean="0">
                <a:latin typeface="Arial" pitchFamily="34" charset="0"/>
                <a:cs typeface="Arial" pitchFamily="34" charset="0"/>
              </a:rPr>
              <a:t> /ако има такъв/ не е могла да се явят по причина на препятствие, което не е могла да отстрани, трябва да се докаже /и за двамата/ невъзможност за явяване поради непреодолимост на препятствието. </a:t>
            </a:r>
          </a:p>
          <a:p>
            <a:pPr marL="0" indent="0">
              <a:buNone/>
            </a:pPr>
            <a:r>
              <a:rPr lang="bg-BG" sz="2000" dirty="0">
                <a:latin typeface="Arial" pitchFamily="34" charset="0"/>
                <a:cs typeface="Arial" pitchFamily="34" charset="0"/>
              </a:rPr>
              <a:t>	</a:t>
            </a: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bg-BG" sz="2000" dirty="0"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>
              <a:buNone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54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 smtClean="0">
                <a:latin typeface="Arial" pitchFamily="34" charset="0"/>
                <a:cs typeface="Arial" pitchFamily="34" charset="0"/>
              </a:rPr>
              <a:t>Основание за отмяна – чл.239, т.6</a:t>
            </a:r>
            <a:endParaRPr lang="bg-BG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err="1">
                <a:latin typeface="Arial" pitchFamily="34" charset="0"/>
                <a:cs typeface="Arial" pitchFamily="34" charset="0"/>
              </a:rPr>
              <a:t>к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огато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….т.6 с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решение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Европейския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защита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правата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човека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установено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нарушение на 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Конвенцията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за защита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правата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човека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основните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свободи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Следва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налице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влязло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сила решение на ЕСПЧ, в него да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установено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нарушение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Конвенцията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отношение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лицето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претендира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отмяната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и да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свързано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атакуваното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съдебно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производство.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Не е основание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позоваване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 решение на ЕСПЧ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установено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нарушение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Конвенцията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страна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държавата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сходен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правен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спор, но между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други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тъй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касае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отделни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административни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1275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Срокове за подаване на искането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Съгласно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чл.240, ал.1 АПК –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началният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момент,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започва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тече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срокът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е различен,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зависимост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основанието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на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претендира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отмяната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Общият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срок е 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тримесечен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отделните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хипотези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регламентиран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следния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начин: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деня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т.1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подателя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могло да стане известно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новото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обстоятелство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деня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молителят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могъл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да се снабди с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новото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писмено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доказателство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-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 чл. 239, т. 1, но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по-късно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една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година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влизане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сила на акта,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чиято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се иска;</a:t>
            </a:r>
          </a:p>
          <a:p>
            <a:pPr marL="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т.2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узнаване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присъдата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но не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по-късно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една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година от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влизането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присъдата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в сила - в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по чл. 239, т. 2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979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Срокове за подаване на искането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т. 3</a:t>
            </a:r>
            <a:r>
              <a:rPr lang="ru-RU" dirty="0">
                <a:latin typeface="Arial" pitchFamily="34" charset="0"/>
                <a:cs typeface="Arial" pitchFamily="34" charset="0"/>
              </a:rPr>
              <a:t>.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узнаване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на акта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, но не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по-късно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една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година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влизането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на акта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сила -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 чл. 239, т. 3;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т. 4</a:t>
            </a:r>
            <a:r>
              <a:rPr lang="ru-RU" dirty="0">
                <a:latin typeface="Arial" pitchFamily="34" charset="0"/>
                <a:cs typeface="Arial" pitchFamily="34" charset="0"/>
              </a:rPr>
              <a:t>.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влизане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сила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последното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 решение -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 чл. 239, т. 4;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т. 5</a:t>
            </a:r>
            <a:r>
              <a:rPr lang="ru-RU" dirty="0">
                <a:latin typeface="Arial" pitchFamily="34" charset="0"/>
                <a:cs typeface="Arial" pitchFamily="34" charset="0"/>
              </a:rPr>
              <a:t>.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съобщаването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-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 чл. 239, т. 6.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Ал. (2</a:t>
            </a:r>
            <a:r>
              <a:rPr lang="ru-RU" dirty="0">
                <a:latin typeface="Arial" pitchFamily="34" charset="0"/>
                <a:cs typeface="Arial" pitchFamily="34" charset="0"/>
              </a:rPr>
              <a:t>)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Сроковете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 ал. 1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започват</a:t>
            </a:r>
            <a:r>
              <a:rPr lang="ru-RU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текат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влизане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сила на акта,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чиято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иска,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основанието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възникнало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е било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узнато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този</a:t>
            </a:r>
            <a:r>
              <a:rPr lang="ru-RU" dirty="0">
                <a:latin typeface="Arial" pitchFamily="34" charset="0"/>
                <a:cs typeface="Arial" pitchFamily="34" charset="0"/>
              </a:rPr>
              <a:t> момент.</a:t>
            </a: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Ал.(3</a:t>
            </a:r>
            <a:r>
              <a:rPr lang="ru-RU" dirty="0">
                <a:latin typeface="Arial" pitchFamily="34" charset="0"/>
                <a:cs typeface="Arial" pitchFamily="34" charset="0"/>
              </a:rPr>
              <a:t>)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 чл. 239, т. 5 и чл. 246, ал. 1 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едногодишен</a:t>
            </a:r>
            <a:r>
              <a:rPr lang="ru-RU" dirty="0">
                <a:latin typeface="Arial" pitchFamily="34" charset="0"/>
                <a:cs typeface="Arial" pitchFamily="34" charset="0"/>
              </a:rPr>
              <a:t> срок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влизане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сила на акта,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чиято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иска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bg-BG" dirty="0">
              <a:latin typeface="Arial" pitchFamily="34" charset="0"/>
              <a:cs typeface="Arial" pitchFamily="34" charset="0"/>
            </a:endParaRPr>
          </a:p>
          <a:p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001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ПОДАВАНЕ НА ИСКАНЕТО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писмена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форма. То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трябва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отговаря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изискванията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 чл. 212 и чл. 213 и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съдържа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точно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мотивирано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изложение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основанията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както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адреси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призоваване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останалите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подава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чрез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първоинстанционния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отговаря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изискванията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 чл. 241,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прилага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 чл. 213а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 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ал. 1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оставя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без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всяко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последвало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влезли в сила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 чл. 237, ал. 1, 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образуваното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производство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прекратява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се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произнесъл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същото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правно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основание по чл. 239.</a:t>
            </a:r>
            <a:endParaRPr lang="bg-BG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275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ПОДАВАНЕ НА ИСКАНЕТО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 err="1" smtClean="0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приподписва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адвокат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юрисконсулт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изключение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дела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пенсионно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здравно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социално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осигуряване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подпомагане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дела,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освободен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държавна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такса или е лице, лишено от свобода с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влязла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присъда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прилага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пълномощно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приподписването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а в случая,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жалбоподателят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неговият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представител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прилага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удостоверение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юридическа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правоспособност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 </a:t>
            </a:r>
            <a:endParaRPr lang="ru-RU" sz="8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7-дневен срок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получаването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преписи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останалите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могат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подадат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възражения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За производство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влезли в сила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събира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такса в размер 30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.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граждани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държавни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общински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органи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150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. за организации. Не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такса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граждани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по дела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пенсионно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здравно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социално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осигуряване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подпомагане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.</a:t>
            </a:r>
            <a:endParaRPr lang="bg-BG" sz="8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194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РАЗГЛЕЖДАНЕ НА ИСКАНЕТО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Чл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243. (Изм. - ДВ,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77 от 2018 г., в сила от 01.01.2019 г.)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допустимо, се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заседание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актът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постановен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актът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постановен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и от друг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актът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постановен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открито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заседание  се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призовавата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молителят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всички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останали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като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ответници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молбата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2200" dirty="0">
              <a:latin typeface="Arial" pitchFamily="34" charset="0"/>
              <a:cs typeface="Arial" pitchFamily="34" charset="0"/>
            </a:endParaRP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endParaRPr lang="bg-BG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7637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Решение по искането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С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във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връзка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за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разрешава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спора по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същество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, а се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произнася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основателността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претенцията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Чл.244 </a:t>
            </a:r>
            <a:r>
              <a:rPr lang="bg-BG" sz="2400" dirty="0"/>
              <a:t> (1)</a:t>
            </a:r>
            <a:r>
              <a:rPr lang="ru-RU" sz="2200" dirty="0" err="1" smtClean="0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отхвърля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отменя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изцяло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или отчасти.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2)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Когато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отмени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Върховният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връща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за ново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надлежния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от друг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посочва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откъде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започне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новото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разглеждане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В случая по чл. 239, т. 4 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отменя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неправилното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решение.</a:t>
            </a:r>
          </a:p>
          <a:p>
            <a:pPr marL="0" indent="0"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	(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3) (Доп. - ДВ,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бр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77 от 2018 г., в сила от 01.01.2019 г.)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не подлежи на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endParaRPr lang="bg-BG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2620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ОТМЯНА ПО ИСКАНЕ НА ТРЕТО ЛИЦЕ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искане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трето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лице подлежат влезли в сила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решения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споразумения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пред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8000" dirty="0" err="1" smtClean="0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в сила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съдебни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актове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подлежат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друг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същия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изключение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решенията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оспорване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подзаконов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нормативен акт.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	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Не подлежат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в сила решения,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петчленен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Върховния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в производство по </a:t>
            </a:r>
            <a:r>
              <a:rPr lang="ru-RU" sz="8000" dirty="0" err="1" smtClean="0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Не подлежат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влезлите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в сила решения,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постановени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оспорване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общ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подзаконов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нормативен акт.</a:t>
            </a:r>
          </a:p>
          <a:p>
            <a:pPr marL="0" indent="0">
              <a:buNone/>
            </a:pPr>
            <a:r>
              <a:rPr lang="ru-RU" sz="8000" dirty="0" smtClean="0">
                <a:latin typeface="Arial" pitchFamily="34" charset="0"/>
                <a:cs typeface="Arial" pitchFamily="34" charset="0"/>
              </a:rPr>
              <a:t>	Право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да иска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отмяна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всяко лице, 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споразумението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има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сила и е неблагоприятно,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макар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да не е било страна по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80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сроковете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, формата,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подаването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разглеждането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искането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прилагат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8000" dirty="0" err="1">
                <a:latin typeface="Arial" pitchFamily="34" charset="0"/>
                <a:cs typeface="Arial" pitchFamily="34" charset="0"/>
              </a:rPr>
              <a:t>разпоредбите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> на чл. 240 - 243.</a:t>
            </a:r>
            <a:r>
              <a:rPr lang="ru-RU" sz="8000" dirty="0">
                <a:latin typeface="Arial" pitchFamily="34" charset="0"/>
                <a:cs typeface="Arial" pitchFamily="34" charset="0"/>
              </a:rPr>
              <a:t/>
            </a:r>
            <a:br>
              <a:rPr lang="ru-RU" sz="8000" dirty="0">
                <a:latin typeface="Arial" pitchFamily="34" charset="0"/>
                <a:cs typeface="Arial" pitchFamily="34" charset="0"/>
              </a:rPr>
            </a:br>
            <a:r>
              <a:rPr lang="ru-RU" sz="8000" dirty="0">
                <a:latin typeface="Arial" pitchFamily="34" charset="0"/>
                <a:cs typeface="Arial" pitchFamily="34" charset="0"/>
              </a:rPr>
              <a:t/>
            </a:r>
            <a:br>
              <a:rPr lang="ru-RU" sz="8000" dirty="0">
                <a:latin typeface="Arial" pitchFamily="34" charset="0"/>
                <a:cs typeface="Arial" pitchFamily="34" charset="0"/>
              </a:rPr>
            </a:br>
            <a:endParaRPr lang="bg-BG" sz="8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2069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АДМИНИСТРАТИВНОНАКАЗАТЕЛНИ РАЗПОРЕДБИ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180590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Наказание за </a:t>
            </a:r>
            <a:r>
              <a:rPr lang="ru-RU" sz="2700" dirty="0" err="1"/>
              <a:t>неизпълнение</a:t>
            </a:r>
            <a:r>
              <a:rPr lang="ru-RU" sz="2700" dirty="0"/>
              <a:t> на   </a:t>
            </a:r>
            <a:r>
              <a:rPr lang="ru-RU" sz="2700" dirty="0" err="1"/>
              <a:t>актове</a:t>
            </a:r>
            <a:r>
              <a:rPr lang="ru-RU" sz="2700" dirty="0"/>
              <a:t> на </a:t>
            </a:r>
            <a:r>
              <a:rPr lang="ru-RU" sz="2700" dirty="0" err="1"/>
              <a:t>съда</a:t>
            </a:r>
            <a:r>
              <a:rPr lang="ru-RU" sz="2700" dirty="0"/>
              <a:t> </a:t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dirty="0"/>
              <a:t/>
            </a:r>
            <a:br>
              <a:rPr lang="ru-RU" dirty="0"/>
            </a:b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НАКАЗАНИЕ ЗА НЕИЗПЪЛНЕНИЕ АКТОВЕТЕ НА СЪДА</a:t>
            </a:r>
            <a:r>
              <a:rPr lang="ru-RU" sz="31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>
                <a:latin typeface="Arial" pitchFamily="34" charset="0"/>
                <a:cs typeface="Arial" pitchFamily="34" charset="0"/>
              </a:rPr>
            </a:br>
            <a:r>
              <a:rPr lang="bg-BG" dirty="0"/>
              <a:t/>
            </a:r>
            <a:br>
              <a:rPr lang="bg-BG" dirty="0"/>
            </a:b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Според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чл. 304, ал.1 -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Длъжностно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лице,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изпълни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задължение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произтичащо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влязъл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акт,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извън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случаите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дял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пети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наказва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глоба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200 до 2000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повторно нарушение по ал. 1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налага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глоба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500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за всяка седмица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неизпълнението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освен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ако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това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обективна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невъзможност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Касае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за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изпълнение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личен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характер /незаменимо/.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Поради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това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наказанието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отправено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физическото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лице,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заради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качеството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«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длъжностно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лице», а не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към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орган. </a:t>
            </a:r>
          </a:p>
          <a:p>
            <a:pPr marL="0" indent="0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Законодателят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предвидил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неограничен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брой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прилагане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съответна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глоба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при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липса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доброволно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изпълнение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продължително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време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до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постигане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целта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бъде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изпълнен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влязъл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акт.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  <a:p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942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РЕД ЗА НАЛАГАНЕ НА НАКАЗАНИЕТО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Това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производство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специално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поради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изключение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общите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разпоредби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налагане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адм.наказание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да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състави</a:t>
            </a:r>
            <a:r>
              <a:rPr lang="ru-RU" dirty="0">
                <a:latin typeface="Arial" pitchFamily="34" charset="0"/>
                <a:cs typeface="Arial" pitchFamily="34" charset="0"/>
              </a:rPr>
              <a:t> акт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установяване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адм.нарушение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наличиено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неизпълнен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влязъл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сила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съдебен</a:t>
            </a:r>
            <a:r>
              <a:rPr lang="ru-RU" dirty="0">
                <a:latin typeface="Arial" pitchFamily="34" charset="0"/>
                <a:cs typeface="Arial" pitchFamily="34" charset="0"/>
              </a:rPr>
              <a:t> акт,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безспорно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установяват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предпоставките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 чл.304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налагане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санкция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бездействието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Процесуалният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ред</a:t>
            </a:r>
            <a:r>
              <a:rPr lang="ru-RU" dirty="0">
                <a:latin typeface="Arial" pitchFamily="34" charset="0"/>
                <a:cs typeface="Arial" pitchFamily="34" charset="0"/>
              </a:rPr>
              <a:t>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уреден</a:t>
            </a:r>
            <a:r>
              <a:rPr lang="ru-RU" dirty="0">
                <a:latin typeface="Arial" pitchFamily="34" charset="0"/>
                <a:cs typeface="Arial" pitchFamily="34" charset="0"/>
              </a:rPr>
              <a:t> в чл. 306,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съгласно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ал.2 -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Наказанията</a:t>
            </a:r>
            <a:r>
              <a:rPr lang="ru-RU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налагат</a:t>
            </a:r>
            <a:r>
              <a:rPr lang="ru-RU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разпореждане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председателя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съответния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овластено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него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длъжностно</a:t>
            </a:r>
            <a:r>
              <a:rPr lang="ru-RU" dirty="0">
                <a:latin typeface="Arial" pitchFamily="34" charset="0"/>
                <a:cs typeface="Arial" pitchFamily="34" charset="0"/>
              </a:rPr>
              <a:t> лице.</a:t>
            </a:r>
          </a:p>
          <a:p>
            <a:pPr marL="0" indent="0" algn="just">
              <a:buNone/>
            </a:pPr>
            <a:r>
              <a:rPr lang="ru-RU" dirty="0">
                <a:latin typeface="Arial" pitchFamily="34" charset="0"/>
                <a:cs typeface="Arial" pitchFamily="34" charset="0"/>
              </a:rPr>
              <a:t>В закона не 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уредено</a:t>
            </a:r>
            <a:r>
              <a:rPr lang="ru-RU" dirty="0">
                <a:latin typeface="Arial" pitchFamily="34" charset="0"/>
                <a:cs typeface="Arial" pitchFamily="34" charset="0"/>
              </a:rPr>
              <a:t> точно как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започва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dirty="0">
                <a:latin typeface="Arial" pitchFamily="34" charset="0"/>
                <a:cs typeface="Arial" pitchFamily="34" charset="0"/>
              </a:rPr>
              <a:t>, но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предполага</a:t>
            </a:r>
            <a:r>
              <a:rPr lang="ru-RU" dirty="0">
                <a:latin typeface="Arial" pitchFamily="34" charset="0"/>
                <a:cs typeface="Arial" pitchFamily="34" charset="0"/>
              </a:rPr>
              <a:t>, че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страната</a:t>
            </a:r>
            <a:r>
              <a:rPr lang="ru-RU" dirty="0">
                <a:latin typeface="Arial" pitchFamily="34" charset="0"/>
                <a:cs typeface="Arial" pitchFamily="34" charset="0"/>
              </a:rPr>
              <a:t> с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правен</a:t>
            </a:r>
            <a:r>
              <a:rPr lang="ru-RU" dirty="0">
                <a:latin typeface="Arial" pitchFamily="34" charset="0"/>
                <a:cs typeface="Arial" pitchFamily="34" charset="0"/>
              </a:rPr>
              <a:t> интерес от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изпълнение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сигнализира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съда</a:t>
            </a:r>
            <a:r>
              <a:rPr lang="ru-RU" dirty="0">
                <a:latin typeface="Arial" pitchFamily="34" charset="0"/>
                <a:cs typeface="Arial" pitchFamily="34" charset="0"/>
              </a:rPr>
              <a:t>  за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неизпълнението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Поради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това</a:t>
            </a:r>
            <a:r>
              <a:rPr lang="ru-RU" dirty="0">
                <a:latin typeface="Arial" pitchFamily="34" charset="0"/>
                <a:cs typeface="Arial" pitchFamily="34" charset="0"/>
              </a:rPr>
              <a:t> в закона е предвидено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преди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налагане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наказанието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да се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вземе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под внимание 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становището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органа,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който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дължи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изпълнението</a:t>
            </a:r>
            <a:r>
              <a:rPr lang="ru-RU" dirty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8111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РЕД ЗА НАЛАГАНЕ НА НАКАЗАНИЕ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Преди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налагане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наказанието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нарушителя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дава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възможност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даде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писмени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обяснения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14-дневен срок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съобщаването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посочи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Наказващият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орган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събира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други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доказателства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Производството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развива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закрито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заседание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страни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него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нарушителят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административнонаказващият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орган –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съдът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чието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решение не 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изпълнено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Молителят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е страна,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поради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препис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разпореждането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което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налага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санкция, се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връчва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само на нарушителя.</a:t>
            </a:r>
          </a:p>
          <a:p>
            <a:pPr marL="0" indent="0" algn="just"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Разпореждането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налагане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на наказание подлежи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пред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тричленен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състав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/ независимо дали ВАС или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административен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/ в 7-дневен срок от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връчването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err="1">
                <a:latin typeface="Arial" pitchFamily="34" charset="0"/>
                <a:cs typeface="Arial" pitchFamily="34" charset="0"/>
              </a:rPr>
              <a:t>Този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съд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решава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делото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същество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закрито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заседание,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като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може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да отмени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наложената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санкция или  да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отхвърли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жалбата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на наказания.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Решението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му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не подлежи на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обжалване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11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3802</TotalTime>
  <Words>2214</Words>
  <Application>Microsoft Office PowerPoint</Application>
  <PresentationFormat>Презентация на цял екран (4:3)</PresentationFormat>
  <Paragraphs>299</Paragraphs>
  <Slides>60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60</vt:i4>
      </vt:variant>
    </vt:vector>
  </HeadingPairs>
  <TitlesOfParts>
    <vt:vector size="61" baseType="lpstr">
      <vt:lpstr>Office тема</vt:lpstr>
      <vt:lpstr>АДМИНИСТРАТИВНО ПРОЦЕСУАЛЕН  КОДЕКС</vt:lpstr>
      <vt:lpstr>КАСАЦИОННО ПРОИЗВОДСТВО</vt:lpstr>
      <vt:lpstr>ОСНОВАНИЯ ЗА КАСАЦИОННО ОСПОРВАНЕ</vt:lpstr>
      <vt:lpstr>Недопустимост на първоинстанционното решение</vt:lpstr>
      <vt:lpstr>Недопустимост на първоинстанционното решение</vt:lpstr>
      <vt:lpstr>Неправилно поради нарушение на материалния закон</vt:lpstr>
      <vt:lpstr>Съществено нарушение на съдопроизводствените правила</vt:lpstr>
      <vt:lpstr>Необоснованост</vt:lpstr>
      <vt:lpstr>ПРАВО НА КАСАЦИОННО ОСПОРВАНЕ</vt:lpstr>
      <vt:lpstr>СРОК ЗА КАСАЦИОННО ОСПОРВАНЕ</vt:lpstr>
      <vt:lpstr>Проверка за редовност и допустимост на касационната жалба или протест</vt:lpstr>
      <vt:lpstr>Форма и съдържание на жалбата/протеста</vt:lpstr>
      <vt:lpstr>Форма на касационната жалба</vt:lpstr>
      <vt:lpstr>ПРИЛОЖЕНИЯ</vt:lpstr>
      <vt:lpstr>Предмет на касационната проверка</vt:lpstr>
      <vt:lpstr>ПРОВЕРКА НА КАСАЦИОННАТА ЖАЛБА</vt:lpstr>
      <vt:lpstr>ПРОВЕРКА НА КАСАЦИОННАТА ЖАЛБА</vt:lpstr>
      <vt:lpstr>ПРОВЕРКА НА КАСАЦИОННАТА ЖАЛБА</vt:lpstr>
      <vt:lpstr>ОТТЕГЛЯНЕ И ОТКАЗ ОТ КАСАЦИОННО ОСПОРВАНЕ</vt:lpstr>
      <vt:lpstr>Оставяне на жалбата и протеста без разглеждане</vt:lpstr>
      <vt:lpstr>РАЗГЛЕЖДАНЕ НА ДЕЛОТО</vt:lpstr>
      <vt:lpstr>Разглеждане на делото</vt:lpstr>
      <vt:lpstr>Предмет на касационна проверка</vt:lpstr>
      <vt:lpstr>ДОКАЗАТЕЛСТВА</vt:lpstr>
      <vt:lpstr>Решение по касационното оспорване</vt:lpstr>
      <vt:lpstr>РЕШЕНИЕ ПО ДЕЛОТО</vt:lpstr>
      <vt:lpstr>ПРИ ОТМЯНА НА РЕШЕНИЕТО</vt:lpstr>
      <vt:lpstr>Окончателност на касационното решение</vt:lpstr>
      <vt:lpstr>Ново разглеждане от първоинстанционния съд</vt:lpstr>
      <vt:lpstr>ТАКСИ В КАСАЦИОННОТО ПРОИЗВОДСТВО</vt:lpstr>
      <vt:lpstr>ТАКСИ В КАСАЦИОННОТО ПРОИЗВОДСТВО</vt:lpstr>
      <vt:lpstr>ТАКСИ В КАСАЦИОНОНОТО ПРОИЗВОДСТВО</vt:lpstr>
      <vt:lpstr>ОБЖАЛВАНЕ НА ОПРЕДЕЛЕНИЯТА И РАЗПОРЕЖДАНИЯТА</vt:lpstr>
      <vt:lpstr>Действие на частната жалба</vt:lpstr>
      <vt:lpstr>СРОК И СЪДЪРЖАНИЕ НА ЧАСТНАТА ЖАЛБА</vt:lpstr>
      <vt:lpstr>РАЗГЛЕЖДАНЕ НА ЧАСТНАТА ЖАЛБА</vt:lpstr>
      <vt:lpstr>Презентация на PowerPoint</vt:lpstr>
      <vt:lpstr>ПРЕДМЕТ НА ОТМЯНАТА</vt:lpstr>
      <vt:lpstr>ПРЕДМЕТ НА ОТМЯНА</vt:lpstr>
      <vt:lpstr>Право на искане за отмяна</vt:lpstr>
      <vt:lpstr>ОСНОВАНИЯ ЗА ОТМЯНА НА ВЛЕЗЛИ В СИЛА СЪДЕБНИ АКТОВЕ</vt:lpstr>
      <vt:lpstr>ОСНОВАНИЯ ЗА ОТМЯНА – ЧЛ.239,Т.1</vt:lpstr>
      <vt:lpstr>ОСНОВАНИЯ ЗА ОТМЯНА – ЧЛ.239, Т.2</vt:lpstr>
      <vt:lpstr>Основания за отмяна – чл.239, т.3</vt:lpstr>
      <vt:lpstr>Основание за отмяна – чл.239, т.4</vt:lpstr>
      <vt:lpstr>Основание за отмяна – чл.239, т.4 </vt:lpstr>
      <vt:lpstr>Основание за отмяна – чл.239, т.5</vt:lpstr>
      <vt:lpstr>Основание за отмяна -  чл.239, т.5</vt:lpstr>
      <vt:lpstr>Основание за отмяна – чл.239, т.6</vt:lpstr>
      <vt:lpstr>Срокове за подаване на искането</vt:lpstr>
      <vt:lpstr>Срокове за подаване на искането</vt:lpstr>
      <vt:lpstr>ПОДАВАНЕ НА ИСКАНЕТО</vt:lpstr>
      <vt:lpstr>ПОДАВАНЕ НА ИСКАНЕТО</vt:lpstr>
      <vt:lpstr>РАЗГЛЕЖДАНЕ НА ИСКАНЕТО</vt:lpstr>
      <vt:lpstr>Решение по искането</vt:lpstr>
      <vt:lpstr>ОТМЯНА ПО ИСКАНЕ НА ТРЕТО ЛИЦЕ</vt:lpstr>
      <vt:lpstr>АДМИНИСТРАТИВНОНАКАЗАТЕЛНИ РАЗПОРЕДБИ</vt:lpstr>
      <vt:lpstr>Наказание за неизпълнение на   актове на съда    НАКАЗАНИЕ ЗА НЕИЗПЪЛНЕНИЕ АКТОВЕТЕ НА СЪДА   </vt:lpstr>
      <vt:lpstr>РЕД ЗА НАЛАГАНЕ НА НАКАЗАНИЕТО </vt:lpstr>
      <vt:lpstr>РЕД ЗА НАЛАГАНЕ НА НАКАЗАНИЕ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hp</dc:creator>
  <cp:lastModifiedBy>hp</cp:lastModifiedBy>
  <cp:revision>886</cp:revision>
  <dcterms:created xsi:type="dcterms:W3CDTF">2021-05-08T06:32:59Z</dcterms:created>
  <dcterms:modified xsi:type="dcterms:W3CDTF">2025-03-25T06:35:33Z</dcterms:modified>
</cp:coreProperties>
</file>