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4675"/>
  </p:normalViewPr>
  <p:slideViewPr>
    <p:cSldViewPr snapToGrid="0">
      <p:cViewPr varScale="1">
        <p:scale>
          <a:sx n="119" d="100"/>
          <a:sy n="119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77C981-31E1-4612-BC17-18300B89EB6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84A3BBD-6764-48B0-9E6E-A52048D07D64}">
      <dgm:prSet/>
      <dgm:spPr/>
      <dgm:t>
        <a:bodyPr/>
        <a:lstStyle/>
        <a:p>
          <a:r>
            <a:rPr lang="bg-BG"/>
            <a:t>Лечебно заведение и медицински специалист, служител в него (солидарност)</a:t>
          </a:r>
          <a:endParaRPr lang="en-US"/>
        </a:p>
      </dgm:t>
    </dgm:pt>
    <dgm:pt modelId="{B03198B5-5674-4E48-9DCD-79A0CD221C9B}" type="parTrans" cxnId="{F18A8853-1786-4669-870D-E7058DB1793C}">
      <dgm:prSet/>
      <dgm:spPr/>
      <dgm:t>
        <a:bodyPr/>
        <a:lstStyle/>
        <a:p>
          <a:endParaRPr lang="en-US"/>
        </a:p>
      </dgm:t>
    </dgm:pt>
    <dgm:pt modelId="{465FC440-4511-4DB4-959F-D8E478F892A0}" type="sibTrans" cxnId="{F18A8853-1786-4669-870D-E7058DB1793C}">
      <dgm:prSet/>
      <dgm:spPr/>
      <dgm:t>
        <a:bodyPr/>
        <a:lstStyle/>
        <a:p>
          <a:endParaRPr lang="en-US"/>
        </a:p>
      </dgm:t>
    </dgm:pt>
    <dgm:pt modelId="{EFE88C4A-A02F-4928-B5BE-6F4744C7BD5B}">
      <dgm:prSet/>
      <dgm:spPr/>
      <dgm:t>
        <a:bodyPr/>
        <a:lstStyle/>
        <a:p>
          <a:r>
            <a:rPr lang="bg-BG"/>
            <a:t>Когато вредите са причинени от неколцина (отговарят солидарно)</a:t>
          </a:r>
          <a:endParaRPr lang="en-US"/>
        </a:p>
      </dgm:t>
    </dgm:pt>
    <dgm:pt modelId="{7B4F71D0-49C1-42FA-91D9-75FE00E46FE1}" type="parTrans" cxnId="{58B8C07C-491C-48DE-9F62-D3E4BF132F9B}">
      <dgm:prSet/>
      <dgm:spPr/>
      <dgm:t>
        <a:bodyPr/>
        <a:lstStyle/>
        <a:p>
          <a:endParaRPr lang="en-US"/>
        </a:p>
      </dgm:t>
    </dgm:pt>
    <dgm:pt modelId="{EB738BF0-A9D5-4170-BF54-5E8EFDDCE0E4}" type="sibTrans" cxnId="{58B8C07C-491C-48DE-9F62-D3E4BF132F9B}">
      <dgm:prSet/>
      <dgm:spPr/>
      <dgm:t>
        <a:bodyPr/>
        <a:lstStyle/>
        <a:p>
          <a:endParaRPr lang="en-US"/>
        </a:p>
      </dgm:t>
    </dgm:pt>
    <dgm:pt modelId="{4DE74F29-492A-47BC-B9A8-5930C1E54075}">
      <dgm:prSet/>
      <dgm:spPr/>
      <dgm:t>
        <a:bodyPr/>
        <a:lstStyle/>
        <a:p>
          <a:r>
            <a:rPr lang="bg-BG"/>
            <a:t>Договорна отговорност на единия ответник и деликтна отговорност на другия (не може да има солидарност)</a:t>
          </a:r>
          <a:endParaRPr lang="en-US"/>
        </a:p>
      </dgm:t>
    </dgm:pt>
    <dgm:pt modelId="{E24E2C48-279E-4CE5-ABF9-F16E243540D2}" type="parTrans" cxnId="{0A925C33-8211-4ECA-98A6-AE51C4EAC360}">
      <dgm:prSet/>
      <dgm:spPr/>
      <dgm:t>
        <a:bodyPr/>
        <a:lstStyle/>
        <a:p>
          <a:endParaRPr lang="en-US"/>
        </a:p>
      </dgm:t>
    </dgm:pt>
    <dgm:pt modelId="{F556F190-54BF-49CF-84AD-49ED32BB68BB}" type="sibTrans" cxnId="{0A925C33-8211-4ECA-98A6-AE51C4EAC360}">
      <dgm:prSet/>
      <dgm:spPr/>
      <dgm:t>
        <a:bodyPr/>
        <a:lstStyle/>
        <a:p>
          <a:endParaRPr lang="en-US"/>
        </a:p>
      </dgm:t>
    </dgm:pt>
    <dgm:pt modelId="{4E4155D3-DC72-2545-AD2F-5A184D2B0090}" type="pres">
      <dgm:prSet presAssocID="{B477C981-31E1-4612-BC17-18300B89EB69}" presName="linear" presStyleCnt="0">
        <dgm:presLayoutVars>
          <dgm:animLvl val="lvl"/>
          <dgm:resizeHandles val="exact"/>
        </dgm:presLayoutVars>
      </dgm:prSet>
      <dgm:spPr/>
    </dgm:pt>
    <dgm:pt modelId="{2C0254DE-562F-AB4A-934F-84460C1D7A55}" type="pres">
      <dgm:prSet presAssocID="{284A3BBD-6764-48B0-9E6E-A52048D07D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ED8F680-85AF-D149-8523-23807CCAB87F}" type="pres">
      <dgm:prSet presAssocID="{465FC440-4511-4DB4-959F-D8E478F892A0}" presName="spacer" presStyleCnt="0"/>
      <dgm:spPr/>
    </dgm:pt>
    <dgm:pt modelId="{E6E85B9E-510C-1841-9555-A5DCC29BEF1E}" type="pres">
      <dgm:prSet presAssocID="{EFE88C4A-A02F-4928-B5BE-6F4744C7BD5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CD01AC0-5B6D-6C49-A53E-B78E4A6D0C52}" type="pres">
      <dgm:prSet presAssocID="{EB738BF0-A9D5-4170-BF54-5E8EFDDCE0E4}" presName="spacer" presStyleCnt="0"/>
      <dgm:spPr/>
    </dgm:pt>
    <dgm:pt modelId="{D6EF0224-7380-8949-9D42-B3FD742B507D}" type="pres">
      <dgm:prSet presAssocID="{4DE74F29-492A-47BC-B9A8-5930C1E5407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B29C705-12CE-C24E-A4A5-FDAC2CB91BCD}" type="presOf" srcId="{284A3BBD-6764-48B0-9E6E-A52048D07D64}" destId="{2C0254DE-562F-AB4A-934F-84460C1D7A55}" srcOrd="0" destOrd="0" presId="urn:microsoft.com/office/officeart/2005/8/layout/vList2"/>
    <dgm:cxn modelId="{699F5717-1F88-FE4E-8C24-6FF2DF97D5FC}" type="presOf" srcId="{EFE88C4A-A02F-4928-B5BE-6F4744C7BD5B}" destId="{E6E85B9E-510C-1841-9555-A5DCC29BEF1E}" srcOrd="0" destOrd="0" presId="urn:microsoft.com/office/officeart/2005/8/layout/vList2"/>
    <dgm:cxn modelId="{0A925C33-8211-4ECA-98A6-AE51C4EAC360}" srcId="{B477C981-31E1-4612-BC17-18300B89EB69}" destId="{4DE74F29-492A-47BC-B9A8-5930C1E54075}" srcOrd="2" destOrd="0" parTransId="{E24E2C48-279E-4CE5-ABF9-F16E243540D2}" sibTransId="{F556F190-54BF-49CF-84AD-49ED32BB68BB}"/>
    <dgm:cxn modelId="{F18A8853-1786-4669-870D-E7058DB1793C}" srcId="{B477C981-31E1-4612-BC17-18300B89EB69}" destId="{284A3BBD-6764-48B0-9E6E-A52048D07D64}" srcOrd="0" destOrd="0" parTransId="{B03198B5-5674-4E48-9DCD-79A0CD221C9B}" sibTransId="{465FC440-4511-4DB4-959F-D8E478F892A0}"/>
    <dgm:cxn modelId="{A6F18D62-D75E-6945-B1D4-8100F714CCC8}" type="presOf" srcId="{4DE74F29-492A-47BC-B9A8-5930C1E54075}" destId="{D6EF0224-7380-8949-9D42-B3FD742B507D}" srcOrd="0" destOrd="0" presId="urn:microsoft.com/office/officeart/2005/8/layout/vList2"/>
    <dgm:cxn modelId="{58B8C07C-491C-48DE-9F62-D3E4BF132F9B}" srcId="{B477C981-31E1-4612-BC17-18300B89EB69}" destId="{EFE88C4A-A02F-4928-B5BE-6F4744C7BD5B}" srcOrd="1" destOrd="0" parTransId="{7B4F71D0-49C1-42FA-91D9-75FE00E46FE1}" sibTransId="{EB738BF0-A9D5-4170-BF54-5E8EFDDCE0E4}"/>
    <dgm:cxn modelId="{AD9EF4FF-9A1C-7043-A89A-01D705581522}" type="presOf" srcId="{B477C981-31E1-4612-BC17-18300B89EB69}" destId="{4E4155D3-DC72-2545-AD2F-5A184D2B0090}" srcOrd="0" destOrd="0" presId="urn:microsoft.com/office/officeart/2005/8/layout/vList2"/>
    <dgm:cxn modelId="{CF66A512-2341-4A41-9978-D78FB46A9F0B}" type="presParOf" srcId="{4E4155D3-DC72-2545-AD2F-5A184D2B0090}" destId="{2C0254DE-562F-AB4A-934F-84460C1D7A55}" srcOrd="0" destOrd="0" presId="urn:microsoft.com/office/officeart/2005/8/layout/vList2"/>
    <dgm:cxn modelId="{F510E8F2-F1AF-8A41-BAA0-BCE317286107}" type="presParOf" srcId="{4E4155D3-DC72-2545-AD2F-5A184D2B0090}" destId="{EED8F680-85AF-D149-8523-23807CCAB87F}" srcOrd="1" destOrd="0" presId="urn:microsoft.com/office/officeart/2005/8/layout/vList2"/>
    <dgm:cxn modelId="{8DA43F90-551C-3A4A-A4EE-C3119E3F9E71}" type="presParOf" srcId="{4E4155D3-DC72-2545-AD2F-5A184D2B0090}" destId="{E6E85B9E-510C-1841-9555-A5DCC29BEF1E}" srcOrd="2" destOrd="0" presId="urn:microsoft.com/office/officeart/2005/8/layout/vList2"/>
    <dgm:cxn modelId="{47E351CC-B779-3D47-B69F-62E4782ECC4E}" type="presParOf" srcId="{4E4155D3-DC72-2545-AD2F-5A184D2B0090}" destId="{1CD01AC0-5B6D-6C49-A53E-B78E4A6D0C52}" srcOrd="3" destOrd="0" presId="urn:microsoft.com/office/officeart/2005/8/layout/vList2"/>
    <dgm:cxn modelId="{49EC2E13-905A-DA47-A483-107A7DF9D315}" type="presParOf" srcId="{4E4155D3-DC72-2545-AD2F-5A184D2B0090}" destId="{D6EF0224-7380-8949-9D42-B3FD742B507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0254DE-562F-AB4A-934F-84460C1D7A55}">
      <dsp:nvSpPr>
        <dsp:cNvPr id="0" name=""/>
        <dsp:cNvSpPr/>
      </dsp:nvSpPr>
      <dsp:spPr>
        <a:xfrm>
          <a:off x="0" y="251374"/>
          <a:ext cx="6666833" cy="15947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900" kern="1200"/>
            <a:t>Лечебно заведение и медицински специалист, служител в него (солидарност)</a:t>
          </a:r>
          <a:endParaRPr lang="en-US" sz="2900" kern="1200"/>
        </a:p>
      </dsp:txBody>
      <dsp:txXfrm>
        <a:off x="77847" y="329221"/>
        <a:ext cx="6511139" cy="1439016"/>
      </dsp:txXfrm>
    </dsp:sp>
    <dsp:sp modelId="{E6E85B9E-510C-1841-9555-A5DCC29BEF1E}">
      <dsp:nvSpPr>
        <dsp:cNvPr id="0" name=""/>
        <dsp:cNvSpPr/>
      </dsp:nvSpPr>
      <dsp:spPr>
        <a:xfrm>
          <a:off x="0" y="1929604"/>
          <a:ext cx="6666833" cy="1594710"/>
        </a:xfrm>
        <a:prstGeom prst="roundRect">
          <a:avLst/>
        </a:prstGeom>
        <a:gradFill rotWithShape="0">
          <a:gsLst>
            <a:gs pos="0">
              <a:schemeClr val="accent2">
                <a:hueOff val="3221806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6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6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900" kern="1200"/>
            <a:t>Когато вредите са причинени от неколцина (отговарят солидарно)</a:t>
          </a:r>
          <a:endParaRPr lang="en-US" sz="2900" kern="1200"/>
        </a:p>
      </dsp:txBody>
      <dsp:txXfrm>
        <a:off x="77847" y="2007451"/>
        <a:ext cx="6511139" cy="1439016"/>
      </dsp:txXfrm>
    </dsp:sp>
    <dsp:sp modelId="{D6EF0224-7380-8949-9D42-B3FD742B507D}">
      <dsp:nvSpPr>
        <dsp:cNvPr id="0" name=""/>
        <dsp:cNvSpPr/>
      </dsp:nvSpPr>
      <dsp:spPr>
        <a:xfrm>
          <a:off x="0" y="3607835"/>
          <a:ext cx="6666833" cy="1594710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900" kern="1200"/>
            <a:t>Договорна отговорност на единия ответник и деликтна отговорност на другия (не може да има солидарност)</a:t>
          </a:r>
          <a:endParaRPr lang="en-US" sz="2900" kern="1200"/>
        </a:p>
      </dsp:txBody>
      <dsp:txXfrm>
        <a:off x="77847" y="3685682"/>
        <a:ext cx="6511139" cy="1439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A067-D910-1932-ABD9-E23383C33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14EFD-DA35-192F-523A-3F1CFCD5E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BECED-E964-F4BD-3BCB-15B439CA2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4F4D4-9599-4670-DD42-ECF6D7CB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34F6D-7924-276E-5717-C5BBBC64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8479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60DF9-FB20-49A5-C5DB-BC670C34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4746B-4FF4-2853-1859-AB2C76E8C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E17EE-D616-71D9-72E4-74C1A352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64F5A-E93E-9022-85EF-30F701E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EE08E-6556-38E8-EAE7-B66B7E997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115158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0BDAC-CFF0-291B-911E-6A311AC1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9B556-4F18-C438-7D54-D6AC7A2F0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9A517-73A5-7748-E1A6-9BBD0C226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05FEF-250E-2411-9A6C-C5A311163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F4DF8-06B2-AD1D-89BA-6BB40DCB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30927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21EB-7CBA-3692-8D27-1603A55D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F6D44-685D-1213-3B51-1F2EE3B41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6F555-E30C-4816-8889-77DD0D1C2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3C20E-2DF5-D725-F271-75293BD1A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6595A-883E-6B61-C792-A52BC5EEF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33AD4-ED44-1A1D-1E18-CDB82A22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88443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E880-2C95-5840-696A-0DFA1FC1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D17AD-7191-341D-6901-87D5E64E5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C2BD3-4029-A220-B7E1-92943CC57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DCD40-7D0E-510C-2316-CD8D77D95F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6EF57-7251-31CD-C16D-92748689A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44FF3-9380-3D90-ED93-81634B5C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76D5B4-B214-F9EE-0E7F-6B5E3A7D2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199DFD-5C0C-447D-BB13-FE8967C2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3368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8011F-59AC-EEF2-9922-C54159D5F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9BAFC9-4AE5-DBF1-DC94-4C7C67363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33B61-C708-6031-2263-3570004AD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D0DFD-CFC8-C028-29A9-C9F09B83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835722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F3CA60-2853-67F2-0024-6C01E752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26FDE-8848-C668-8587-E080B6BB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69317-5809-20FF-63B8-CD6E570FD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31657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C805-3DAE-D376-200E-B195F880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FD023-B941-FE52-45FD-E447FA801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69182-1E58-D384-46CA-2A298076C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29A64-E578-A9CD-D8B8-B46B6333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D454F-10B2-6DA2-45BF-39F24F4A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7C361-DDD5-0577-8276-4F2DFE14A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89874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D61FE-D5DB-E073-A76A-01B56AED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4033E0-F8B8-BF7E-4636-28493C56AA2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1EA28-3AB8-7F9A-EE1A-2A6D76EE7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1DCA4-4A64-FA51-1011-3A24B40AC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D97C61-9BF9-3475-5B90-164A5D25F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CDAED-1FCA-F8A9-029C-C1B87DC0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77856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11942-BAE1-1DDA-42FE-FCF05AC2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8DF47-6CFA-6CFD-BB1A-512A0A1F7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A3004-5BBA-DCB5-7946-69B5A2ECC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3230-9BB0-444F-C345-2D3DD3D4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74BE3-7765-69DE-0532-AF646F1C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01893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DB20C1-12C0-1AAB-F64B-DC339D398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4842-310F-9A7C-BAA3-0A19C45EA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E43E7-C1CB-F2F3-3D97-69487970F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7A196-55FC-841B-335B-5728207CB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AE1E7-9DE7-A4CB-1152-8A75CD94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24308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41BB6-D220-5C22-DE81-024ACA9A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6A1D7-B76F-8619-F767-B62D5BCC6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350E0-8093-F6A3-433E-DE3D0A7DE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BED53-5DA8-E04B-9000-129F44E7587B}" type="datetimeFigureOut">
              <a:rPr lang="en-BG" smtClean="0"/>
              <a:t>25.09.26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B1847-7C45-CD3B-A0A7-181834ED6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33FF3-8801-2AAE-5640-CFC36888F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C82EED-0D34-F24E-87C3-6C03A0F60A4F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87140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sharkovapartners.com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tack of colourful files">
            <a:extLst>
              <a:ext uri="{FF2B5EF4-FFF2-40B4-BE49-F238E27FC236}">
                <a16:creationId xmlns:a16="http://schemas.microsoft.com/office/drawing/2014/main" id="{BD60AEE6-53AD-8B64-00EF-A477AE4063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88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BC8D8-385B-8A24-A560-ABBCC06899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 wrap="square" anchor="ctr">
            <a:normAutofit/>
          </a:bodyPr>
          <a:lstStyle/>
          <a:p>
            <a:pPr algn="l"/>
            <a:r>
              <a:rPr lang="bg-BG" sz="4400"/>
              <a:t>Медицински деликти: Исковата молба</a:t>
            </a:r>
            <a:endParaRPr lang="en-BG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FADAF-8C5A-A5A0-32C2-5531B9A60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 wrap="square" anchor="ctr">
            <a:normAutofit/>
          </a:bodyPr>
          <a:lstStyle/>
          <a:p>
            <a:pPr algn="l"/>
            <a:r>
              <a:rPr lang="bg-BG" dirty="0"/>
              <a:t>Адв. д-р Мария Шаркова</a:t>
            </a:r>
            <a:endParaRPr lang="en-BG"/>
          </a:p>
        </p:txBody>
      </p:sp>
      <p:pic>
        <p:nvPicPr>
          <p:cNvPr id="4" name="Medical claim file visual" descr="Open legal case file with medical documents and a stethoscop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47" y="548640"/>
            <a:ext cx="5123427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1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07CFE-0834-6520-DDAD-88F645A3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Местна подсъдност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3051C8-EF4D-A9A9-E440-EFFA26A3E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693153"/>
            <a:ext cx="7188199" cy="34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42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624F60-751D-0BA8-39EB-9759EC31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bg-BG" sz="5400"/>
              <a:t>Местна подсъдност</a:t>
            </a:r>
            <a:endParaRPr lang="en-BG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90C5-4C13-1F9D-C9A0-EF782D079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r>
              <a:rPr lang="bg-BG" sz="1700" dirty="0"/>
              <a:t>В</a:t>
            </a:r>
            <a:r>
              <a:rPr lang="en-BG" sz="1700" dirty="0"/>
              <a:t> района на който е постоянният адрес или седалището на ответника</a:t>
            </a:r>
            <a:r>
              <a:rPr lang="bg-BG" sz="1700" dirty="0"/>
              <a:t> (чл. 105 от ГПК); </a:t>
            </a:r>
          </a:p>
          <a:p>
            <a:r>
              <a:rPr lang="bg-BG" sz="1700" dirty="0"/>
              <a:t>По седалище на ЮЛ или по местонахождение на клон/поделение (чл. 106, ал. 1 от ГПК)</a:t>
            </a:r>
          </a:p>
          <a:p>
            <a:r>
              <a:rPr lang="bg-BG" sz="1700" dirty="0"/>
              <a:t>Вземания, свързани с договор – може и по настоящ адрес на ответника (чл. 111 от ГПК)</a:t>
            </a:r>
          </a:p>
          <a:p>
            <a:r>
              <a:rPr lang="en-BG" sz="1700" dirty="0"/>
              <a:t>Иск за вреди от непозволено увреждане може да се предяви и по местоизвършването на деянието.</a:t>
            </a:r>
          </a:p>
          <a:p>
            <a:r>
              <a:rPr lang="en-BG" sz="1700" dirty="0"/>
              <a:t>Исковете за обезщетение по Кодекса за застраховането на увреденото лице срещу застраховател</a:t>
            </a:r>
            <a:r>
              <a:rPr lang="bg-BG" sz="1700" dirty="0"/>
              <a:t> </a:t>
            </a:r>
            <a:r>
              <a:rPr lang="en-BG" sz="1700" dirty="0"/>
              <a:t>се предявяват пред съда, в чийто район към момента на настъпване на застрахователното събитие се намира настоящият или постоянният адрес на ищеца, неговото седалище, или по местонастъпване на застрахователното събитие.</a:t>
            </a:r>
          </a:p>
          <a:p>
            <a:endParaRPr lang="bg-BG" sz="1700" dirty="0"/>
          </a:p>
          <a:p>
            <a:endParaRPr lang="en-BG" sz="1700" dirty="0"/>
          </a:p>
        </p:txBody>
      </p:sp>
      <p:pic>
        <p:nvPicPr>
          <p:cNvPr id="5" name="Picture 4" descr="Close up of bullseye">
            <a:extLst>
              <a:ext uri="{FF2B5EF4-FFF2-40B4-BE49-F238E27FC236}">
                <a16:creationId xmlns:a16="http://schemas.microsoft.com/office/drawing/2014/main" id="{1D56E255-C414-E309-C664-8C4ADC5A7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14" r="21670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9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406ED-1360-8AFE-84BC-6F6BBCF5E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bg-BG" sz="3300">
                <a:solidFill>
                  <a:schemeClr val="tx2"/>
                </a:solidFill>
              </a:rPr>
              <a:t>Приложима ли е подсъдността по чл. 113 от ГПК? </a:t>
            </a:r>
            <a:endParaRPr lang="en-BG" sz="3300">
              <a:solidFill>
                <a:schemeClr val="tx2"/>
              </a:solidFill>
            </a:endParaRPr>
          </a:p>
        </p:txBody>
      </p:sp>
      <p:pic>
        <p:nvPicPr>
          <p:cNvPr id="14" name="Graphic 13" descr="High Voltage">
            <a:extLst>
              <a:ext uri="{FF2B5EF4-FFF2-40B4-BE49-F238E27FC236}">
                <a16:creationId xmlns:a16="http://schemas.microsoft.com/office/drawing/2014/main" id="{8465807B-3EDA-A9D9-D6AC-B75474A20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8A420-2405-6F34-0D87-51A233535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en-BG" sz="1300" dirty="0">
                <a:solidFill>
                  <a:schemeClr val="tx2"/>
                </a:solidFill>
              </a:rPr>
              <a:t>Исковете на и срещу потребители се предявяват пред съда, в чийто район се намира настоящият адрес на потребителя, а при липса на настоящ адрес - по постоянния. Образуваните дела се разглеждат като граждански по реда на общия исков процес.</a:t>
            </a:r>
            <a:endParaRPr lang="en-BG" sz="1300">
              <a:solidFill>
                <a:schemeClr val="tx2"/>
              </a:solidFill>
            </a:endParaRPr>
          </a:p>
          <a:p>
            <a:r>
              <a:rPr lang="bg-BG" sz="1300" dirty="0">
                <a:solidFill>
                  <a:schemeClr val="tx2"/>
                </a:solidFill>
              </a:rPr>
              <a:t>Съдебна практика: </a:t>
            </a:r>
            <a:r>
              <a:rPr lang="en-BG" sz="1300" dirty="0">
                <a:solidFill>
                  <a:schemeClr val="tx2"/>
                </a:solidFill>
              </a:rPr>
              <a:t>Определение № 2949 от 14.12.2023 г. по в. ч. гр. д. № 2648 / 2023 г. на Окръжен съд – Пловдив</a:t>
            </a:r>
            <a:r>
              <a:rPr lang="bg-BG" sz="1300" dirty="0">
                <a:solidFill>
                  <a:schemeClr val="tx2"/>
                </a:solidFill>
              </a:rPr>
              <a:t>; Така и </a:t>
            </a:r>
            <a:r>
              <a:rPr lang="en-BG" sz="1300" dirty="0">
                <a:solidFill>
                  <a:schemeClr val="tx2"/>
                </a:solidFill>
              </a:rPr>
              <a:t>Определение № 156 от 21.05.2018 г. по в. ч. гр. д. № 124 / 2018 г. на Апелативен съд – Бургас</a:t>
            </a:r>
            <a:r>
              <a:rPr lang="bg-BG" sz="1300" dirty="0">
                <a:solidFill>
                  <a:schemeClr val="tx2"/>
                </a:solidFill>
              </a:rPr>
              <a:t>; </a:t>
            </a:r>
            <a:r>
              <a:rPr lang="en-US" sz="1300">
                <a:solidFill>
                  <a:schemeClr val="tx2"/>
                </a:solidFill>
              </a:rPr>
              <a:t>Определение</a:t>
            </a:r>
            <a:r>
              <a:rPr lang="en-US" sz="1300" dirty="0">
                <a:solidFill>
                  <a:schemeClr val="tx2"/>
                </a:solidFill>
              </a:rPr>
              <a:t> № 1190 от 17.11.2023 </a:t>
            </a:r>
            <a:r>
              <a:rPr lang="en-US" sz="1300">
                <a:solidFill>
                  <a:schemeClr val="tx2"/>
                </a:solidFill>
              </a:rPr>
              <a:t>г</a:t>
            </a:r>
            <a:r>
              <a:rPr lang="en-US" sz="1300" dirty="0">
                <a:solidFill>
                  <a:schemeClr val="tx2"/>
                </a:solidFill>
              </a:rPr>
              <a:t>. по </a:t>
            </a:r>
            <a:r>
              <a:rPr lang="en-US" sz="1300">
                <a:solidFill>
                  <a:schemeClr val="tx2"/>
                </a:solidFill>
              </a:rPr>
              <a:t>в</a:t>
            </a:r>
            <a:r>
              <a:rPr lang="en-US" sz="1300" dirty="0">
                <a:solidFill>
                  <a:schemeClr val="tx2"/>
                </a:solidFill>
              </a:rPr>
              <a:t>. </a:t>
            </a:r>
            <a:r>
              <a:rPr lang="en-US" sz="1300">
                <a:solidFill>
                  <a:schemeClr val="tx2"/>
                </a:solidFill>
              </a:rPr>
              <a:t>ч</a:t>
            </a:r>
            <a:r>
              <a:rPr lang="en-US" sz="1300" dirty="0">
                <a:solidFill>
                  <a:schemeClr val="tx2"/>
                </a:solidFill>
              </a:rPr>
              <a:t>. </a:t>
            </a:r>
            <a:r>
              <a:rPr lang="en-US" sz="1300">
                <a:solidFill>
                  <a:schemeClr val="tx2"/>
                </a:solidFill>
              </a:rPr>
              <a:t>гр</a:t>
            </a:r>
            <a:r>
              <a:rPr lang="en-US" sz="1300" dirty="0">
                <a:solidFill>
                  <a:schemeClr val="tx2"/>
                </a:solidFill>
              </a:rPr>
              <a:t>. </a:t>
            </a:r>
            <a:r>
              <a:rPr lang="en-US" sz="1300">
                <a:solidFill>
                  <a:schemeClr val="tx2"/>
                </a:solidFill>
              </a:rPr>
              <a:t>д</a:t>
            </a:r>
            <a:r>
              <a:rPr lang="en-US" sz="1300" dirty="0">
                <a:solidFill>
                  <a:schemeClr val="tx2"/>
                </a:solidFill>
              </a:rPr>
              <a:t>. № 724 / 2023 </a:t>
            </a:r>
            <a:r>
              <a:rPr lang="en-US" sz="1300">
                <a:solidFill>
                  <a:schemeClr val="tx2"/>
                </a:solidFill>
              </a:rPr>
              <a:t>г</a:t>
            </a:r>
            <a:r>
              <a:rPr lang="en-US" sz="1300" dirty="0">
                <a:solidFill>
                  <a:schemeClr val="tx2"/>
                </a:solidFill>
              </a:rPr>
              <a:t>. на </a:t>
            </a:r>
            <a:r>
              <a:rPr lang="en-US" sz="1300">
                <a:solidFill>
                  <a:schemeClr val="tx2"/>
                </a:solidFill>
              </a:rPr>
              <a:t>Окръжен</a:t>
            </a:r>
            <a:r>
              <a:rPr lang="en-US" sz="1300" dirty="0">
                <a:solidFill>
                  <a:schemeClr val="tx2"/>
                </a:solidFill>
              </a:rPr>
              <a:t> </a:t>
            </a:r>
            <a:r>
              <a:rPr lang="en-US" sz="1300">
                <a:solidFill>
                  <a:schemeClr val="tx2"/>
                </a:solidFill>
              </a:rPr>
              <a:t>съд</a:t>
            </a:r>
            <a:r>
              <a:rPr lang="en-US" sz="1300" dirty="0">
                <a:solidFill>
                  <a:schemeClr val="tx2"/>
                </a:solidFill>
              </a:rPr>
              <a:t> – </a:t>
            </a:r>
            <a:r>
              <a:rPr lang="en-US" sz="1300">
                <a:solidFill>
                  <a:schemeClr val="tx2"/>
                </a:solidFill>
              </a:rPr>
              <a:t>Хасково</a:t>
            </a:r>
            <a:r>
              <a:rPr lang="bg-BG" sz="1300" dirty="0">
                <a:solidFill>
                  <a:schemeClr val="tx2"/>
                </a:solidFill>
              </a:rPr>
              <a:t>; ч. гр. дело № 1786/2026 на ВКС; </a:t>
            </a:r>
            <a:endParaRPr lang="en-BG" sz="1300">
              <a:solidFill>
                <a:schemeClr val="tx2"/>
              </a:solidFill>
            </a:endParaRPr>
          </a:p>
          <a:p>
            <a:endParaRPr lang="en-BG" sz="1300" dirty="0">
              <a:solidFill>
                <a:schemeClr val="tx2"/>
              </a:solidFill>
            </a:endParaRPr>
          </a:p>
          <a:p>
            <a:pPr marL="0" indent="0">
              <a:buNone/>
            </a:pPr>
            <a:br>
              <a:rPr lang="en-BG" sz="1300" dirty="0">
                <a:solidFill>
                  <a:schemeClr val="tx2"/>
                </a:solidFill>
              </a:rPr>
            </a:br>
            <a:endParaRPr lang="en-BG" sz="1300" dirty="0">
              <a:solidFill>
                <a:schemeClr val="tx2"/>
              </a:solidFill>
            </a:endParaRPr>
          </a:p>
          <a:p>
            <a:pPr marL="0" indent="0">
              <a:buNone/>
            </a:pPr>
            <a:br>
              <a:rPr lang="en-BG" sz="1300" dirty="0">
                <a:solidFill>
                  <a:schemeClr val="tx2"/>
                </a:solidFill>
              </a:rPr>
            </a:br>
            <a:endParaRPr lang="en-BG" sz="1300" dirty="0">
              <a:solidFill>
                <a:schemeClr val="tx2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8319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D817DC-0A51-1947-2ABC-0B6CDE7B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Ответник: КОЙ?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B2BB2F-7442-71F7-A1A1-4CF0887BE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2019" y="961812"/>
            <a:ext cx="6801361" cy="493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24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ientist using microscope">
            <a:extLst>
              <a:ext uri="{FF2B5EF4-FFF2-40B4-BE49-F238E27FC236}">
                <a16:creationId xmlns:a16="http://schemas.microsoft.com/office/drawing/2014/main" id="{CA431619-962C-E746-E636-57193ABA86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AEB56E-47AE-E61F-23D9-16FA9CFEC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Ответник: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97425-671D-4F9A-EA41-9AE204C7A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</a:rPr>
              <a:t>Лечебно заведение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674251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1B03-370C-AC11-8EF8-FB8B7DAC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bg-BG" sz="5400" dirty="0"/>
              <a:t>Лечебно заведение </a:t>
            </a:r>
            <a:endParaRPr lang="en-BG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E9D1A-71C1-E69B-275E-57939212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bg-BG" sz="2200" dirty="0"/>
              <a:t>т. 7 от </a:t>
            </a:r>
            <a:r>
              <a:rPr lang="en-BG" sz="2200" dirty="0"/>
              <a:t>ППВС № 7/30.12.19</a:t>
            </a:r>
            <a:r>
              <a:rPr lang="bg-BG" sz="2200" dirty="0"/>
              <a:t>5</a:t>
            </a:r>
            <a:r>
              <a:rPr lang="en-BG" sz="2200" dirty="0"/>
              <a:t>9 г.</a:t>
            </a:r>
            <a:r>
              <a:rPr lang="bg-BG" sz="2200" dirty="0"/>
              <a:t> </a:t>
            </a:r>
            <a:r>
              <a:rPr lang="en-BG" sz="2200" i="1" dirty="0"/>
              <a:t>Държавните предприятия, учрежденията и организациите отговарят по чл. 49 ЗЗД за вредите, причинени от техни работници и служители при или по повод на възложената им работа и тогава, когато не е установено кой конкретно измежду тях е причинил тези вреди. </a:t>
            </a:r>
            <a:endParaRPr lang="en-BG" sz="2200" dirty="0"/>
          </a:p>
        </p:txBody>
      </p:sp>
    </p:spTree>
    <p:extLst>
      <p:ext uri="{BB962C8B-B14F-4D97-AF65-F5344CB8AC3E}">
        <p14:creationId xmlns:p14="http://schemas.microsoft.com/office/powerpoint/2010/main" val="994648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4BEE5-6DEB-F3B8-6FF2-7FD9A398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bg-BG" sz="4000">
                <a:solidFill>
                  <a:srgbClr val="FFFFFF"/>
                </a:solidFill>
              </a:rPr>
              <a:t>Солидарност или разделност? </a:t>
            </a:r>
            <a:endParaRPr lang="en-BG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F87FC8-40AD-91E7-BA1E-0C0DB0FBC9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48446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0096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C7BCA-78D9-4965-2FC8-33B267091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Правна квалификация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FDABCB-EC75-5511-3FFC-5E2DD6870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080632"/>
            <a:ext cx="7225748" cy="469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51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466DB-4116-63F1-8A0B-7236F1D01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bg-BG" sz="4000">
                <a:solidFill>
                  <a:srgbClr val="FFFFFF"/>
                </a:solidFill>
              </a:rPr>
              <a:t>Правна квалификация</a:t>
            </a:r>
            <a:endParaRPr lang="en-BG" sz="4000">
              <a:solidFill>
                <a:srgbClr val="FFFFFF"/>
              </a:solidFill>
            </a:endParaRPr>
          </a:p>
        </p:txBody>
      </p:sp>
      <p:sp>
        <p:nvSpPr>
          <p:cNvPr id="16" name="Left accent rule"/>
          <p:cNvSpPr/>
          <p:nvPr/>
        </p:nvSpPr>
        <p:spPr>
          <a:xfrm>
            <a:off x="804672" y="2542032"/>
            <a:ext cx="713232" cy="54864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ight accent rule"/>
          <p:cNvSpPr/>
          <p:nvPr/>
        </p:nvSpPr>
        <p:spPr>
          <a:xfrm>
            <a:off x="6419088" y="2542032"/>
            <a:ext cx="713232" cy="54864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entral divider"/>
          <p:cNvSpPr/>
          <p:nvPr/>
        </p:nvSpPr>
        <p:spPr>
          <a:xfrm>
            <a:off x="6053328" y="2761488"/>
            <a:ext cx="16459" cy="3310128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ntrast symbol"/>
          <p:cNvSpPr/>
          <p:nvPr/>
        </p:nvSpPr>
        <p:spPr>
          <a:xfrm>
            <a:off x="5806440" y="3886200"/>
            <a:ext cx="512064" cy="512064"/>
          </a:xfrm>
          <a:prstGeom prst="ellipse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≠</a:t>
            </a:r>
          </a:p>
        </p:txBody>
      </p:sp>
      <p:sp>
        <p:nvSpPr>
          <p:cNvPr id="20" name="Left sequence"/>
          <p:cNvSpPr txBox="1"/>
          <p:nvPr/>
        </p:nvSpPr>
        <p:spPr>
          <a:xfrm>
            <a:off x="804672" y="2724912"/>
            <a:ext cx="731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56082"/>
                </a:solidFill>
              </a:rPr>
              <a:t>01</a:t>
            </a:r>
          </a:p>
        </p:txBody>
      </p:sp>
      <p:sp>
        <p:nvSpPr>
          <p:cNvPr id="21" name="Left kicker"/>
          <p:cNvSpPr txBox="1"/>
          <p:nvPr/>
        </p:nvSpPr>
        <p:spPr>
          <a:xfrm>
            <a:off x="1600200" y="2724912"/>
            <a:ext cx="35661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D6170"/>
                </a:solidFill>
              </a:rPr>
              <a:t>СТРАНАТА</a:t>
            </a:r>
          </a:p>
        </p:txBody>
      </p:sp>
      <p:sp>
        <p:nvSpPr>
          <p:cNvPr id="22" name="Left headline"/>
          <p:cNvSpPr txBox="1"/>
          <p:nvPr/>
        </p:nvSpPr>
        <p:spPr>
          <a:xfrm>
            <a:off x="804672" y="3127248"/>
            <a:ext cx="468172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0E2841"/>
                </a:solidFill>
              </a:rPr>
              <a:t>не е длъжна</a:t>
            </a:r>
          </a:p>
        </p:txBody>
      </p:sp>
      <p:sp>
        <p:nvSpPr>
          <p:cNvPr id="23" name="Left explanation"/>
          <p:cNvSpPr txBox="1"/>
          <p:nvPr/>
        </p:nvSpPr>
        <p:spPr>
          <a:xfrm>
            <a:off x="804672" y="3840480"/>
            <a:ext cx="4681728" cy="1755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0E2841"/>
                </a:solidFill>
              </a:rPr>
              <a:t>да посочва правната квалификация на иска, нито съдът е длъжен да се съобрази с посочената от страната правна квалификация.</a:t>
            </a:r>
          </a:p>
        </p:txBody>
      </p:sp>
      <p:sp>
        <p:nvSpPr>
          <p:cNvPr id="24" name="Right sequence"/>
          <p:cNvSpPr txBox="1"/>
          <p:nvPr/>
        </p:nvSpPr>
        <p:spPr>
          <a:xfrm>
            <a:off x="6419088" y="2724912"/>
            <a:ext cx="731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97132"/>
                </a:solidFill>
              </a:rPr>
              <a:t>02</a:t>
            </a:r>
          </a:p>
        </p:txBody>
      </p:sp>
      <p:sp>
        <p:nvSpPr>
          <p:cNvPr id="25" name="Right kicker"/>
          <p:cNvSpPr txBox="1"/>
          <p:nvPr/>
        </p:nvSpPr>
        <p:spPr>
          <a:xfrm>
            <a:off x="7214616" y="2724912"/>
            <a:ext cx="35661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D6170"/>
                </a:solidFill>
              </a:rPr>
              <a:t>СТРАНАТА</a:t>
            </a:r>
          </a:p>
        </p:txBody>
      </p:sp>
      <p:sp>
        <p:nvSpPr>
          <p:cNvPr id="26" name="Right headline"/>
          <p:cNvSpPr txBox="1"/>
          <p:nvPr/>
        </p:nvSpPr>
        <p:spPr>
          <a:xfrm>
            <a:off x="6419088" y="3127248"/>
            <a:ext cx="4681728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56082"/>
                </a:solidFill>
              </a:rPr>
              <a:t>е длъжна</a:t>
            </a:r>
          </a:p>
        </p:txBody>
      </p:sp>
      <p:sp>
        <p:nvSpPr>
          <p:cNvPr id="27" name="Right explanation"/>
          <p:cNvSpPr txBox="1"/>
          <p:nvPr/>
        </p:nvSpPr>
        <p:spPr>
          <a:xfrm>
            <a:off x="6419088" y="3840480"/>
            <a:ext cx="4681728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dirty="0" err="1">
                <a:solidFill>
                  <a:srgbClr val="0E2841"/>
                </a:solidFill>
              </a:rPr>
              <a:t>да</a:t>
            </a:r>
            <a:r>
              <a:rPr sz="1800" b="0" dirty="0">
                <a:solidFill>
                  <a:srgbClr val="0E2841"/>
                </a:solidFill>
              </a:rPr>
              <a:t> </a:t>
            </a:r>
            <a:r>
              <a:rPr sz="1800" b="0" dirty="0" err="1">
                <a:solidFill>
                  <a:srgbClr val="0E2841"/>
                </a:solidFill>
              </a:rPr>
              <a:t>изложи</a:t>
            </a:r>
            <a:r>
              <a:rPr sz="1800" b="0" dirty="0">
                <a:solidFill>
                  <a:srgbClr val="0E2841"/>
                </a:solidFill>
              </a:rPr>
              <a:t> </a:t>
            </a:r>
            <a:r>
              <a:rPr sz="1800" b="0" dirty="0" err="1">
                <a:solidFill>
                  <a:srgbClr val="0E2841"/>
                </a:solidFill>
              </a:rPr>
              <a:t>обстоятелствата</a:t>
            </a:r>
            <a:r>
              <a:rPr sz="1800" b="0" dirty="0">
                <a:solidFill>
                  <a:srgbClr val="0E2841"/>
                </a:solidFill>
              </a:rPr>
              <a:t>, на които </a:t>
            </a:r>
            <a:r>
              <a:rPr sz="1800" b="0" dirty="0" err="1">
                <a:solidFill>
                  <a:srgbClr val="0E2841"/>
                </a:solidFill>
              </a:rPr>
              <a:t>се</a:t>
            </a:r>
            <a:r>
              <a:rPr sz="1800" b="0" dirty="0">
                <a:solidFill>
                  <a:srgbClr val="0E2841"/>
                </a:solidFill>
              </a:rPr>
              <a:t> </a:t>
            </a:r>
            <a:r>
              <a:rPr sz="1800" b="0" dirty="0" err="1">
                <a:solidFill>
                  <a:srgbClr val="0E2841"/>
                </a:solidFill>
              </a:rPr>
              <a:t>основава</a:t>
            </a:r>
            <a:r>
              <a:rPr sz="1800" b="0" dirty="0">
                <a:solidFill>
                  <a:srgbClr val="0E2841"/>
                </a:solidFill>
              </a:rPr>
              <a:t> </a:t>
            </a:r>
            <a:r>
              <a:rPr sz="1800" b="0" dirty="0" err="1">
                <a:solidFill>
                  <a:srgbClr val="0E2841"/>
                </a:solidFill>
              </a:rPr>
              <a:t>искът</a:t>
            </a:r>
            <a:r>
              <a:rPr sz="1800" b="0" dirty="0">
                <a:solidFill>
                  <a:srgbClr val="0E2841"/>
                </a:solidFill>
              </a:rPr>
              <a:t>.</a:t>
            </a:r>
          </a:p>
        </p:txBody>
      </p:sp>
      <p:sp>
        <p:nvSpPr>
          <p:cNvPr id="28" name="Left baseline"/>
          <p:cNvSpPr/>
          <p:nvPr/>
        </p:nvSpPr>
        <p:spPr>
          <a:xfrm>
            <a:off x="804672" y="5961888"/>
            <a:ext cx="4681728" cy="32004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ight baseline"/>
          <p:cNvSpPr/>
          <p:nvPr/>
        </p:nvSpPr>
        <p:spPr>
          <a:xfrm>
            <a:off x="6419088" y="5961888"/>
            <a:ext cx="4681728" cy="32004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78190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431CD-4E93-E611-FB78-84CDE3BC8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Фактически основания на иска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E11143-39C5-D595-5253-A76D975B78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378670"/>
            <a:ext cx="7188199" cy="409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9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D3543-89B8-9AE1-D436-6023EDE3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713232"/>
            <a:ext cx="10744200" cy="960120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r>
              <a:rPr lang="bg" sz="3800" b="0">
                <a:solidFill>
                  <a:srgbClr val="0E2841"/>
                </a:solidFill>
              </a:rPr>
              <a:t>Свържете всеки факт с конкретно доказателство</a:t>
            </a:r>
          </a:p>
        </p:txBody>
      </p:sp>
      <p:pic>
        <p:nvPicPr>
          <p:cNvPr id="7" name="Claim example with numbered evidence">
            <a:extLst>
              <a:ext uri="{FF2B5EF4-FFF2-40B4-BE49-F238E27FC236}">
                <a16:creationId xmlns:a16="http://schemas.microsoft.com/office/drawing/2014/main" id="{1AB5DC55-5D76-F070-B937-D7B3FB8CD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59552" y="2496312"/>
            <a:ext cx="5833872" cy="3304641"/>
          </a:xfrm>
          <a:prstGeom prst="rect">
            <a:avLst/>
          </a:prstGeom>
        </p:spPr>
      </p:pic>
      <p:sp>
        <p:nvSpPr>
          <p:cNvPr id="13" name="Section eyebrow"/>
          <p:cNvSpPr txBox="1"/>
          <p:nvPr/>
        </p:nvSpPr>
        <p:spPr>
          <a:xfrm>
            <a:off x="749808" y="347472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ПРАКТИЧЕСКИ СЪВЕТИ</a:t>
            </a:r>
          </a:p>
        </p:txBody>
      </p:sp>
      <p:sp>
        <p:nvSpPr>
          <p:cNvPr id="14" name="Left accent rule"/>
          <p:cNvSpPr/>
          <p:nvPr/>
        </p:nvSpPr>
        <p:spPr>
          <a:xfrm>
            <a:off x="749808" y="2011680"/>
            <a:ext cx="676656" cy="50292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ight accent rule"/>
          <p:cNvSpPr/>
          <p:nvPr/>
        </p:nvSpPr>
        <p:spPr>
          <a:xfrm>
            <a:off x="5559552" y="2011680"/>
            <a:ext cx="676656" cy="5029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Pattern label"/>
          <p:cNvSpPr txBox="1"/>
          <p:nvPr/>
        </p:nvSpPr>
        <p:spPr>
          <a:xfrm>
            <a:off x="749808" y="2139696"/>
            <a:ext cx="42976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D6170"/>
                </a:solidFill>
              </a:rPr>
              <a:t>ЛОГИКА НА ИЗЛОЖЕНИЕТО</a:t>
            </a:r>
          </a:p>
        </p:txBody>
      </p:sp>
      <p:sp>
        <p:nvSpPr>
          <p:cNvPr id="17" name="Example label"/>
          <p:cNvSpPr txBox="1"/>
          <p:nvPr/>
        </p:nvSpPr>
        <p:spPr>
          <a:xfrm>
            <a:off x="5559552" y="2139696"/>
            <a:ext cx="43891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D6170"/>
                </a:solidFill>
              </a:rPr>
              <a:t>ПРИМЕР В ИСКОВА МОЛБА</a:t>
            </a:r>
          </a:p>
        </p:txBody>
      </p:sp>
      <p:sp>
        <p:nvSpPr>
          <p:cNvPr id="18" name="Row 01 number"/>
          <p:cNvSpPr txBox="1"/>
          <p:nvPr/>
        </p:nvSpPr>
        <p:spPr>
          <a:xfrm>
            <a:off x="749808" y="2715768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01</a:t>
            </a:r>
          </a:p>
        </p:txBody>
      </p:sp>
      <p:sp>
        <p:nvSpPr>
          <p:cNvPr id="19" name="Row 01 fact"/>
          <p:cNvSpPr txBox="1"/>
          <p:nvPr/>
        </p:nvSpPr>
        <p:spPr>
          <a:xfrm>
            <a:off x="1298448" y="2715768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E2841"/>
                </a:solidFill>
              </a:rPr>
              <a:t>ФАКТ¹</a:t>
            </a:r>
          </a:p>
        </p:txBody>
      </p:sp>
      <p:sp>
        <p:nvSpPr>
          <p:cNvPr id="20" name="Row 01 arrow"/>
          <p:cNvSpPr txBox="1"/>
          <p:nvPr/>
        </p:nvSpPr>
        <p:spPr>
          <a:xfrm>
            <a:off x="2633472" y="2715768"/>
            <a:ext cx="42062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56082"/>
                </a:solidFill>
              </a:rPr>
              <a:t>→</a:t>
            </a:r>
          </a:p>
        </p:txBody>
      </p:sp>
      <p:sp>
        <p:nvSpPr>
          <p:cNvPr id="21" name="Row 01 proof"/>
          <p:cNvSpPr txBox="1"/>
          <p:nvPr/>
        </p:nvSpPr>
        <p:spPr>
          <a:xfrm>
            <a:off x="3163824" y="2715768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ДОКАЗАТЕЛСТВО¹</a:t>
            </a:r>
          </a:p>
        </p:txBody>
      </p:sp>
      <p:sp>
        <p:nvSpPr>
          <p:cNvPr id="22" name="Row 01 divider"/>
          <p:cNvSpPr/>
          <p:nvPr/>
        </p:nvSpPr>
        <p:spPr>
          <a:xfrm>
            <a:off x="749808" y="3236976"/>
            <a:ext cx="4242816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w 02 number"/>
          <p:cNvSpPr txBox="1"/>
          <p:nvPr/>
        </p:nvSpPr>
        <p:spPr>
          <a:xfrm>
            <a:off x="749808" y="3547872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02</a:t>
            </a:r>
          </a:p>
        </p:txBody>
      </p:sp>
      <p:sp>
        <p:nvSpPr>
          <p:cNvPr id="24" name="Row 02 fact"/>
          <p:cNvSpPr txBox="1"/>
          <p:nvPr/>
        </p:nvSpPr>
        <p:spPr>
          <a:xfrm>
            <a:off x="1298448" y="3547872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E2841"/>
                </a:solidFill>
              </a:rPr>
              <a:t>ФАКТ²</a:t>
            </a:r>
          </a:p>
        </p:txBody>
      </p:sp>
      <p:sp>
        <p:nvSpPr>
          <p:cNvPr id="25" name="Row 02 arrow"/>
          <p:cNvSpPr txBox="1"/>
          <p:nvPr/>
        </p:nvSpPr>
        <p:spPr>
          <a:xfrm>
            <a:off x="2633472" y="3547872"/>
            <a:ext cx="42062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56082"/>
                </a:solidFill>
              </a:rPr>
              <a:t>→</a:t>
            </a:r>
          </a:p>
        </p:txBody>
      </p:sp>
      <p:sp>
        <p:nvSpPr>
          <p:cNvPr id="26" name="Row 02 proof"/>
          <p:cNvSpPr txBox="1"/>
          <p:nvPr/>
        </p:nvSpPr>
        <p:spPr>
          <a:xfrm>
            <a:off x="3163824" y="3547872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ДОКАЗАТЕЛСТВО²</a:t>
            </a:r>
          </a:p>
        </p:txBody>
      </p:sp>
      <p:sp>
        <p:nvSpPr>
          <p:cNvPr id="27" name="Row 02 divider"/>
          <p:cNvSpPr/>
          <p:nvPr/>
        </p:nvSpPr>
        <p:spPr>
          <a:xfrm>
            <a:off x="749808" y="4069080"/>
            <a:ext cx="4242816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w 03 number"/>
          <p:cNvSpPr txBox="1"/>
          <p:nvPr/>
        </p:nvSpPr>
        <p:spPr>
          <a:xfrm>
            <a:off x="749808" y="4379976"/>
            <a:ext cx="43891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03</a:t>
            </a:r>
          </a:p>
        </p:txBody>
      </p:sp>
      <p:sp>
        <p:nvSpPr>
          <p:cNvPr id="29" name="Row 03 fact"/>
          <p:cNvSpPr txBox="1"/>
          <p:nvPr/>
        </p:nvSpPr>
        <p:spPr>
          <a:xfrm>
            <a:off x="1298448" y="4379976"/>
            <a:ext cx="13258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E2841"/>
                </a:solidFill>
              </a:rPr>
              <a:t>ФАКТ³</a:t>
            </a:r>
          </a:p>
        </p:txBody>
      </p:sp>
      <p:sp>
        <p:nvSpPr>
          <p:cNvPr id="30" name="Row 03 arrow"/>
          <p:cNvSpPr txBox="1"/>
          <p:nvPr/>
        </p:nvSpPr>
        <p:spPr>
          <a:xfrm>
            <a:off x="2633472" y="4379976"/>
            <a:ext cx="42062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56082"/>
                </a:solidFill>
              </a:rPr>
              <a:t>→</a:t>
            </a:r>
          </a:p>
        </p:txBody>
      </p:sp>
      <p:sp>
        <p:nvSpPr>
          <p:cNvPr id="31" name="Row 03 proof"/>
          <p:cNvSpPr txBox="1"/>
          <p:nvPr/>
        </p:nvSpPr>
        <p:spPr>
          <a:xfrm>
            <a:off x="3163824" y="4379976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ДОКАЗАТЕЛСТВО³</a:t>
            </a:r>
          </a:p>
        </p:txBody>
      </p:sp>
      <p:sp>
        <p:nvSpPr>
          <p:cNvPr id="32" name="Row 03 divider"/>
          <p:cNvSpPr/>
          <p:nvPr/>
        </p:nvSpPr>
        <p:spPr>
          <a:xfrm>
            <a:off x="749808" y="4901184"/>
            <a:ext cx="4242816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Pattern caption"/>
          <p:cNvSpPr txBox="1"/>
          <p:nvPr/>
        </p:nvSpPr>
        <p:spPr>
          <a:xfrm>
            <a:off x="749808" y="5394960"/>
            <a:ext cx="42519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D6170"/>
                </a:solidFill>
              </a:rPr>
              <a:t>Номерацията прави връзката между твърдение и източник видима.</a:t>
            </a:r>
          </a:p>
        </p:txBody>
      </p:sp>
      <p:sp>
        <p:nvSpPr>
          <p:cNvPr id="34" name="Example outline"/>
          <p:cNvSpPr/>
          <p:nvPr/>
        </p:nvSpPr>
        <p:spPr>
          <a:xfrm>
            <a:off x="5559552" y="2496312"/>
            <a:ext cx="5833872" cy="3304641"/>
          </a:xfrm>
          <a:prstGeom prst="rect">
            <a:avLst/>
          </a:prstGeom>
          <a:noFill/>
          <a:ln w="12700">
            <a:solidFill>
              <a:srgbClr val="D7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Example caption"/>
          <p:cNvSpPr txBox="1"/>
          <p:nvPr/>
        </p:nvSpPr>
        <p:spPr>
          <a:xfrm>
            <a:off x="5559552" y="5925312"/>
            <a:ext cx="5833872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56082"/>
                </a:solidFill>
              </a:rPr>
              <a:t>Факти в основния текст  •  доказателства в бележките</a:t>
            </a:r>
          </a:p>
        </p:txBody>
      </p:sp>
    </p:spTree>
    <p:extLst>
      <p:ext uri="{BB962C8B-B14F-4D97-AF65-F5344CB8AC3E}">
        <p14:creationId xmlns:p14="http://schemas.microsoft.com/office/powerpoint/2010/main" val="706702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F10A3-504B-6667-B042-67A0CCF0F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Правни доводи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577852-5581-204B-02BA-A132FD668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116760"/>
            <a:ext cx="7225748" cy="462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96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71B52E-18D4-B476-BD58-826C2E25A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bg-BG" sz="5400"/>
              <a:t>Защо? </a:t>
            </a:r>
            <a:endParaRPr lang="en-BG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97A7F-B61B-C73F-A5B0-587DEC573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bg-BG" sz="2000" dirty="0"/>
              <a:t>Произнасяйки се по иск с правно основание чл. 49 ЗЗД за вреди, настъпили при и по повод оказана медицинска помощ в лечебно заведение, съдът следва да обсъди всички доказателства за наличието на вреди за пострадалия, явяващи се в причинна връзка с допуснати противоправни действия или бездействия от извършителите на работата, изхождайки от постановката, че медицинската помощ е правнорегламентирана дейност – чл. 80 от ЗЗ, чл. 6, ал. 1 от ЗЛЗ. Именно поради това, когато съдът се произнася по въпроса, осъществен ли е деликт при изпълнение на медицинска дейност, той следва да обсъди не само доказателствата за фактите – какви действия са били предприети или не са били извършени от медицинските специалисти, но и доколко те са отговаряли на дължимото съобразно утвърдените медицински изисквания – да посочи в какво се изразява нарушението на утвърдените медицински стандарти и правилата за добрите медицински практики</a:t>
            </a:r>
            <a:r>
              <a:rPr lang="en-BG" sz="2000" dirty="0">
                <a:effectLst/>
              </a:rPr>
              <a:t> (</a:t>
            </a:r>
            <a:r>
              <a:rPr lang="bg-BG" sz="2000" dirty="0">
                <a:effectLst/>
              </a:rPr>
              <a:t>гр. дело № </a:t>
            </a:r>
            <a:r>
              <a:rPr lang="bg-BG" sz="2000" dirty="0"/>
              <a:t>4347/2016 г. на ВКС). </a:t>
            </a:r>
            <a:endParaRPr lang="en-BG" sz="2000" dirty="0"/>
          </a:p>
        </p:txBody>
      </p:sp>
    </p:spTree>
    <p:extLst>
      <p:ext uri="{BB962C8B-B14F-4D97-AF65-F5344CB8AC3E}">
        <p14:creationId xmlns:p14="http://schemas.microsoft.com/office/powerpoint/2010/main" val="24490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3E9A-72D6-39D4-7FE0-52413644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667512"/>
            <a:ext cx="10789920" cy="932688"/>
          </a:xfrm>
        </p:spPr>
        <p:txBody>
          <a:bodyPr wrap="square" anchor="ctr"/>
          <a:lstStyle/>
          <a:p>
            <a:pPr algn="l"/>
            <a:r>
              <a:rPr lang="bg" sz="3800" b="0" dirty="0">
                <a:solidFill>
                  <a:srgbClr val="0E2841"/>
                </a:solidFill>
              </a:rPr>
              <a:t>Източници на правила за поведение</a:t>
            </a:r>
          </a:p>
        </p:txBody>
      </p:sp>
      <p:sp>
        <p:nvSpPr>
          <p:cNvPr id="5" name="Column 01 accent"/>
          <p:cNvSpPr/>
          <p:nvPr/>
        </p:nvSpPr>
        <p:spPr>
          <a:xfrm>
            <a:off x="749808" y="2185416"/>
            <a:ext cx="658368" cy="54864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Column 01 number"/>
          <p:cNvSpPr txBox="1"/>
          <p:nvPr/>
        </p:nvSpPr>
        <p:spPr>
          <a:xfrm>
            <a:off x="749808" y="2359152"/>
            <a:ext cx="41148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01</a:t>
            </a:r>
          </a:p>
        </p:txBody>
      </p:sp>
      <p:sp>
        <p:nvSpPr>
          <p:cNvPr id="7" name="Column 01 heading"/>
          <p:cNvSpPr txBox="1"/>
          <p:nvPr/>
        </p:nvSpPr>
        <p:spPr>
          <a:xfrm>
            <a:off x="749808" y="2724912"/>
            <a:ext cx="233172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841"/>
                </a:solidFill>
              </a:rPr>
              <a:t>Закони</a:t>
            </a:r>
          </a:p>
        </p:txBody>
      </p:sp>
      <p:sp>
        <p:nvSpPr>
          <p:cNvPr id="8" name="Column 01 divider"/>
          <p:cNvSpPr/>
          <p:nvPr/>
        </p:nvSpPr>
        <p:spPr>
          <a:xfrm>
            <a:off x="749808" y="3465576"/>
            <a:ext cx="233172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olumn 01 bullet 1"/>
          <p:cNvSpPr txBox="1"/>
          <p:nvPr/>
        </p:nvSpPr>
        <p:spPr>
          <a:xfrm>
            <a:off x="749808" y="3703320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7132"/>
                </a:solidFill>
              </a:rPr>
              <a:t>•</a:t>
            </a:r>
          </a:p>
        </p:txBody>
      </p:sp>
      <p:sp>
        <p:nvSpPr>
          <p:cNvPr id="10" name="Column 01 item 1"/>
          <p:cNvSpPr txBox="1"/>
          <p:nvPr/>
        </p:nvSpPr>
        <p:spPr>
          <a:xfrm>
            <a:off x="987552" y="3712463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ЗЛЗ</a:t>
            </a:r>
          </a:p>
        </p:txBody>
      </p:sp>
      <p:sp>
        <p:nvSpPr>
          <p:cNvPr id="11" name="Column 01 bullet 2"/>
          <p:cNvSpPr txBox="1"/>
          <p:nvPr/>
        </p:nvSpPr>
        <p:spPr>
          <a:xfrm>
            <a:off x="749808" y="4361688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7132"/>
                </a:solidFill>
              </a:rPr>
              <a:t>•</a:t>
            </a:r>
          </a:p>
        </p:txBody>
      </p:sp>
      <p:sp>
        <p:nvSpPr>
          <p:cNvPr id="12" name="Column 01 item 2"/>
          <p:cNvSpPr txBox="1"/>
          <p:nvPr/>
        </p:nvSpPr>
        <p:spPr>
          <a:xfrm>
            <a:off x="987552" y="4370831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ЗЗ</a:t>
            </a:r>
          </a:p>
        </p:txBody>
      </p:sp>
      <p:sp>
        <p:nvSpPr>
          <p:cNvPr id="13" name="Column 01 bullet 3"/>
          <p:cNvSpPr txBox="1"/>
          <p:nvPr/>
        </p:nvSpPr>
        <p:spPr>
          <a:xfrm>
            <a:off x="749808" y="5020055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7132"/>
                </a:solidFill>
              </a:rPr>
              <a:t>•</a:t>
            </a:r>
          </a:p>
        </p:txBody>
      </p:sp>
      <p:sp>
        <p:nvSpPr>
          <p:cNvPr id="14" name="Column 01 item 3"/>
          <p:cNvSpPr txBox="1"/>
          <p:nvPr/>
        </p:nvSpPr>
        <p:spPr>
          <a:xfrm>
            <a:off x="987552" y="5029199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ЗЛПХМ</a:t>
            </a:r>
          </a:p>
        </p:txBody>
      </p:sp>
      <p:sp>
        <p:nvSpPr>
          <p:cNvPr id="15" name="Column 01 bullet 4"/>
          <p:cNvSpPr txBox="1"/>
          <p:nvPr/>
        </p:nvSpPr>
        <p:spPr>
          <a:xfrm>
            <a:off x="749808" y="5678423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97132"/>
                </a:solidFill>
              </a:rPr>
              <a:t>•</a:t>
            </a:r>
          </a:p>
        </p:txBody>
      </p:sp>
      <p:sp>
        <p:nvSpPr>
          <p:cNvPr id="16" name="Column 01 item 4"/>
          <p:cNvSpPr txBox="1"/>
          <p:nvPr/>
        </p:nvSpPr>
        <p:spPr>
          <a:xfrm>
            <a:off x="987552" y="5687567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ЗККК</a:t>
            </a:r>
          </a:p>
        </p:txBody>
      </p:sp>
      <p:sp>
        <p:nvSpPr>
          <p:cNvPr id="17" name="Column 01 separator"/>
          <p:cNvSpPr/>
          <p:nvPr/>
        </p:nvSpPr>
        <p:spPr>
          <a:xfrm>
            <a:off x="3291839" y="2286000"/>
            <a:ext cx="16459" cy="3767328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Column 02 accent"/>
          <p:cNvSpPr/>
          <p:nvPr/>
        </p:nvSpPr>
        <p:spPr>
          <a:xfrm>
            <a:off x="3529584" y="2185416"/>
            <a:ext cx="658368" cy="54864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olumn 02 number"/>
          <p:cNvSpPr txBox="1"/>
          <p:nvPr/>
        </p:nvSpPr>
        <p:spPr>
          <a:xfrm>
            <a:off x="3529584" y="2359152"/>
            <a:ext cx="41148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02</a:t>
            </a:r>
          </a:p>
        </p:txBody>
      </p:sp>
      <p:sp>
        <p:nvSpPr>
          <p:cNvPr id="20" name="Column 02 heading"/>
          <p:cNvSpPr txBox="1"/>
          <p:nvPr/>
        </p:nvSpPr>
        <p:spPr>
          <a:xfrm>
            <a:off x="3529584" y="2724912"/>
            <a:ext cx="233172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841"/>
                </a:solidFill>
              </a:rPr>
              <a:t>Наредби</a:t>
            </a:r>
          </a:p>
        </p:txBody>
      </p:sp>
      <p:sp>
        <p:nvSpPr>
          <p:cNvPr id="21" name="Column 02 divider"/>
          <p:cNvSpPr/>
          <p:nvPr/>
        </p:nvSpPr>
        <p:spPr>
          <a:xfrm>
            <a:off x="3529584" y="3465576"/>
            <a:ext cx="233172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olumn 02 bullet 1"/>
          <p:cNvSpPr txBox="1"/>
          <p:nvPr/>
        </p:nvSpPr>
        <p:spPr>
          <a:xfrm>
            <a:off x="3529584" y="3703320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23" name="Column 02 item 1"/>
          <p:cNvSpPr txBox="1"/>
          <p:nvPr/>
        </p:nvSpPr>
        <p:spPr>
          <a:xfrm>
            <a:off x="3767328" y="3712463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Медицински стандарти</a:t>
            </a:r>
          </a:p>
        </p:txBody>
      </p:sp>
      <p:sp>
        <p:nvSpPr>
          <p:cNvPr id="24" name="Column 02 bullet 2"/>
          <p:cNvSpPr txBox="1"/>
          <p:nvPr/>
        </p:nvSpPr>
        <p:spPr>
          <a:xfrm>
            <a:off x="3529584" y="4361688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25" name="Column 02 item 2"/>
          <p:cNvSpPr txBox="1"/>
          <p:nvPr/>
        </p:nvSpPr>
        <p:spPr>
          <a:xfrm>
            <a:off x="3767328" y="4370831"/>
            <a:ext cx="2093976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0E2841"/>
                </a:solidFill>
              </a:rPr>
              <a:t>Фармако-терапевтични ръководства</a:t>
            </a:r>
          </a:p>
        </p:txBody>
      </p:sp>
      <p:sp>
        <p:nvSpPr>
          <p:cNvPr id="26" name="Column 02 bullet 3"/>
          <p:cNvSpPr txBox="1"/>
          <p:nvPr/>
        </p:nvSpPr>
        <p:spPr>
          <a:xfrm>
            <a:off x="3529584" y="5202936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27" name="Column 02 item 3"/>
          <p:cNvSpPr txBox="1"/>
          <p:nvPr/>
        </p:nvSpPr>
        <p:spPr>
          <a:xfrm>
            <a:off x="3767328" y="5212079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Специфични наредби</a:t>
            </a:r>
          </a:p>
        </p:txBody>
      </p:sp>
      <p:sp>
        <p:nvSpPr>
          <p:cNvPr id="28" name="Column 02 separator"/>
          <p:cNvSpPr/>
          <p:nvPr/>
        </p:nvSpPr>
        <p:spPr>
          <a:xfrm>
            <a:off x="6071616" y="2286000"/>
            <a:ext cx="16459" cy="3767328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Column 03 accent"/>
          <p:cNvSpPr/>
          <p:nvPr/>
        </p:nvSpPr>
        <p:spPr>
          <a:xfrm>
            <a:off x="6309360" y="2185416"/>
            <a:ext cx="658368" cy="54864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Column 03 number"/>
          <p:cNvSpPr txBox="1"/>
          <p:nvPr/>
        </p:nvSpPr>
        <p:spPr>
          <a:xfrm>
            <a:off x="6309360" y="2359152"/>
            <a:ext cx="41148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03</a:t>
            </a:r>
          </a:p>
        </p:txBody>
      </p:sp>
      <p:sp>
        <p:nvSpPr>
          <p:cNvPr id="31" name="Column 03 heading"/>
          <p:cNvSpPr txBox="1"/>
          <p:nvPr/>
        </p:nvSpPr>
        <p:spPr>
          <a:xfrm>
            <a:off x="6309360" y="2724912"/>
            <a:ext cx="233172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0E2841"/>
                </a:solidFill>
              </a:rPr>
              <a:t>НРД</a:t>
            </a:r>
          </a:p>
        </p:txBody>
      </p:sp>
      <p:sp>
        <p:nvSpPr>
          <p:cNvPr id="32" name="Column 03 divider"/>
          <p:cNvSpPr/>
          <p:nvPr/>
        </p:nvSpPr>
        <p:spPr>
          <a:xfrm>
            <a:off x="6309360" y="3465576"/>
            <a:ext cx="233172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Column 03 bullet 1"/>
          <p:cNvSpPr txBox="1"/>
          <p:nvPr/>
        </p:nvSpPr>
        <p:spPr>
          <a:xfrm>
            <a:off x="6309360" y="3703320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34" name="Column 03 item 1"/>
          <p:cNvSpPr txBox="1"/>
          <p:nvPr/>
        </p:nvSpPr>
        <p:spPr>
          <a:xfrm>
            <a:off x="6547104" y="3712463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Приложения</a:t>
            </a:r>
          </a:p>
        </p:txBody>
      </p:sp>
      <p:sp>
        <p:nvSpPr>
          <p:cNvPr id="35" name="Column 03 bullet 2"/>
          <p:cNvSpPr txBox="1"/>
          <p:nvPr/>
        </p:nvSpPr>
        <p:spPr>
          <a:xfrm>
            <a:off x="6309360" y="4361688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36" name="Column 03 item 2"/>
          <p:cNvSpPr txBox="1"/>
          <p:nvPr/>
        </p:nvSpPr>
        <p:spPr>
          <a:xfrm>
            <a:off x="6547104" y="4370831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Индивидуални договори</a:t>
            </a:r>
          </a:p>
        </p:txBody>
      </p:sp>
      <p:sp>
        <p:nvSpPr>
          <p:cNvPr id="37" name="Column 03 separator"/>
          <p:cNvSpPr/>
          <p:nvPr/>
        </p:nvSpPr>
        <p:spPr>
          <a:xfrm>
            <a:off x="8851392" y="2286000"/>
            <a:ext cx="16459" cy="3767328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Column 04 accent"/>
          <p:cNvSpPr/>
          <p:nvPr/>
        </p:nvSpPr>
        <p:spPr>
          <a:xfrm>
            <a:off x="9089136" y="2185416"/>
            <a:ext cx="658368" cy="54864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Column 04 number"/>
          <p:cNvSpPr txBox="1"/>
          <p:nvPr/>
        </p:nvSpPr>
        <p:spPr>
          <a:xfrm>
            <a:off x="9089136" y="2359152"/>
            <a:ext cx="41148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04</a:t>
            </a:r>
          </a:p>
        </p:txBody>
      </p:sp>
      <p:sp>
        <p:nvSpPr>
          <p:cNvPr id="40" name="Column 04 heading"/>
          <p:cNvSpPr txBox="1"/>
          <p:nvPr/>
        </p:nvSpPr>
        <p:spPr>
          <a:xfrm>
            <a:off x="9089136" y="2724912"/>
            <a:ext cx="233172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2841"/>
                </a:solidFill>
              </a:rPr>
              <a:t>Вътрешни правила</a:t>
            </a:r>
          </a:p>
        </p:txBody>
      </p:sp>
      <p:sp>
        <p:nvSpPr>
          <p:cNvPr id="41" name="Column 04 divider"/>
          <p:cNvSpPr/>
          <p:nvPr/>
        </p:nvSpPr>
        <p:spPr>
          <a:xfrm>
            <a:off x="9089136" y="3465576"/>
            <a:ext cx="233172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Column 04 bullet 1"/>
          <p:cNvSpPr txBox="1"/>
          <p:nvPr/>
        </p:nvSpPr>
        <p:spPr>
          <a:xfrm>
            <a:off x="9089136" y="3703320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43" name="Column 04 item 1"/>
          <p:cNvSpPr txBox="1"/>
          <p:nvPr/>
        </p:nvSpPr>
        <p:spPr>
          <a:xfrm>
            <a:off x="9326880" y="3712463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ПУДВР</a:t>
            </a:r>
          </a:p>
        </p:txBody>
      </p:sp>
      <p:sp>
        <p:nvSpPr>
          <p:cNvPr id="44" name="Column 04 bullet 2"/>
          <p:cNvSpPr txBox="1"/>
          <p:nvPr/>
        </p:nvSpPr>
        <p:spPr>
          <a:xfrm>
            <a:off x="9089136" y="4361688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45" name="Column 04 item 2"/>
          <p:cNvSpPr txBox="1"/>
          <p:nvPr/>
        </p:nvSpPr>
        <p:spPr>
          <a:xfrm>
            <a:off x="9326880" y="4370831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Заповеди</a:t>
            </a:r>
          </a:p>
        </p:txBody>
      </p:sp>
      <p:sp>
        <p:nvSpPr>
          <p:cNvPr id="46" name="Column 04 bullet 3"/>
          <p:cNvSpPr txBox="1"/>
          <p:nvPr/>
        </p:nvSpPr>
        <p:spPr>
          <a:xfrm>
            <a:off x="9089136" y="5020055"/>
            <a:ext cx="16459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56082"/>
                </a:solidFill>
              </a:rPr>
              <a:t>•</a:t>
            </a:r>
          </a:p>
        </p:txBody>
      </p:sp>
      <p:sp>
        <p:nvSpPr>
          <p:cNvPr id="47" name="Column 04 item 3"/>
          <p:cNvSpPr txBox="1"/>
          <p:nvPr/>
        </p:nvSpPr>
        <p:spPr>
          <a:xfrm>
            <a:off x="9326880" y="5029199"/>
            <a:ext cx="2093976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E2841"/>
                </a:solidFill>
              </a:rPr>
              <a:t>Инструкции, правилници</a:t>
            </a:r>
          </a:p>
        </p:txBody>
      </p:sp>
      <p:sp>
        <p:nvSpPr>
          <p:cNvPr id="48" name="Bottom baseline"/>
          <p:cNvSpPr/>
          <p:nvPr/>
        </p:nvSpPr>
        <p:spPr>
          <a:xfrm>
            <a:off x="749808" y="6144768"/>
            <a:ext cx="10671048" cy="25603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116792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2529-11AE-21F9-BF4A-034084321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667512"/>
            <a:ext cx="10744200" cy="950976"/>
          </a:xfrm>
        </p:spPr>
        <p:txBody>
          <a:bodyPr wrap="square" anchor="ctr"/>
          <a:lstStyle/>
          <a:p>
            <a:pPr algn="l"/>
            <a:r>
              <a:rPr lang="bg" sz="3800" b="0">
                <a:solidFill>
                  <a:srgbClr val="0E2841"/>
                </a:solidFill>
              </a:rPr>
              <a:t>Конкретизирайте всяко доказателствено искане</a:t>
            </a:r>
          </a:p>
        </p:txBody>
      </p:sp>
      <p:sp>
        <p:nvSpPr>
          <p:cNvPr id="3" name="Section eyebrow"/>
          <p:cNvSpPr txBox="1"/>
          <p:nvPr/>
        </p:nvSpPr>
        <p:spPr>
          <a:xfrm>
            <a:off x="749808" y="310896"/>
            <a:ext cx="6675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ДОКАЗАТЕЛСТВЕНИ ИСКАНИЯ И ДОКАЗАТЕЛСТВЕНИ СРЕДСТВА</a:t>
            </a:r>
          </a:p>
        </p:txBody>
      </p:sp>
      <p:sp>
        <p:nvSpPr>
          <p:cNvPr id="4" name="Instruction subtitle"/>
          <p:cNvSpPr txBox="1"/>
          <p:nvPr/>
        </p:nvSpPr>
        <p:spPr>
          <a:xfrm>
            <a:off x="749808" y="1609344"/>
            <a:ext cx="10607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D6170"/>
                </a:solidFill>
              </a:rPr>
              <a:t>Ясно посочете какво искате и какво следва да установи.</a:t>
            </a:r>
          </a:p>
        </p:txBody>
      </p:sp>
      <p:sp>
        <p:nvSpPr>
          <p:cNvPr id="5" name="Expert accent"/>
          <p:cNvSpPr/>
          <p:nvPr/>
        </p:nvSpPr>
        <p:spPr>
          <a:xfrm>
            <a:off x="749808" y="2157984"/>
            <a:ext cx="713232" cy="54864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Expert number"/>
          <p:cNvSpPr txBox="1"/>
          <p:nvPr/>
        </p:nvSpPr>
        <p:spPr>
          <a:xfrm>
            <a:off x="749808" y="2350008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01</a:t>
            </a:r>
          </a:p>
        </p:txBody>
      </p:sp>
      <p:sp>
        <p:nvSpPr>
          <p:cNvPr id="7" name="Expert heading"/>
          <p:cNvSpPr txBox="1"/>
          <p:nvPr/>
        </p:nvSpPr>
        <p:spPr>
          <a:xfrm>
            <a:off x="749808" y="2697480"/>
            <a:ext cx="3703320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0E2841"/>
                </a:solidFill>
              </a:rPr>
              <a:t>Експертизи</a:t>
            </a:r>
          </a:p>
        </p:txBody>
      </p:sp>
      <p:sp>
        <p:nvSpPr>
          <p:cNvPr id="8" name="Expert label"/>
          <p:cNvSpPr txBox="1"/>
          <p:nvPr/>
        </p:nvSpPr>
        <p:spPr>
          <a:xfrm>
            <a:off x="749808" y="3182112"/>
            <a:ext cx="3977639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D6170"/>
                </a:solidFill>
              </a:rPr>
              <a:t>ТРИ ЗАДЪЛЖИТЕЛНИ УТОЧНЕНИЯ</a:t>
            </a:r>
          </a:p>
        </p:txBody>
      </p:sp>
      <p:sp>
        <p:nvSpPr>
          <p:cNvPr id="9" name="Expert marker A"/>
          <p:cNvSpPr txBox="1"/>
          <p:nvPr/>
        </p:nvSpPr>
        <p:spPr>
          <a:xfrm>
            <a:off x="749808" y="3730752"/>
            <a:ext cx="34747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A</a:t>
            </a:r>
          </a:p>
        </p:txBody>
      </p:sp>
      <p:sp>
        <p:nvSpPr>
          <p:cNvPr id="10" name="Expert item A"/>
          <p:cNvSpPr txBox="1"/>
          <p:nvPr/>
        </p:nvSpPr>
        <p:spPr>
          <a:xfrm>
            <a:off x="1234440" y="3730752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</a:rPr>
              <a:t>Специалист</a:t>
            </a:r>
          </a:p>
        </p:txBody>
      </p:sp>
      <p:sp>
        <p:nvSpPr>
          <p:cNvPr id="11" name="Expert divider A"/>
          <p:cNvSpPr/>
          <p:nvPr/>
        </p:nvSpPr>
        <p:spPr>
          <a:xfrm>
            <a:off x="749808" y="4178808"/>
            <a:ext cx="3977639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Expert marker B"/>
          <p:cNvSpPr txBox="1"/>
          <p:nvPr/>
        </p:nvSpPr>
        <p:spPr>
          <a:xfrm>
            <a:off x="749808" y="4398264"/>
            <a:ext cx="34747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B</a:t>
            </a:r>
          </a:p>
        </p:txBody>
      </p:sp>
      <p:sp>
        <p:nvSpPr>
          <p:cNvPr id="13" name="Expert item B"/>
          <p:cNvSpPr txBox="1"/>
          <p:nvPr/>
        </p:nvSpPr>
        <p:spPr>
          <a:xfrm>
            <a:off x="1234440" y="4398264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</a:rPr>
              <a:t>Брой</a:t>
            </a:r>
          </a:p>
        </p:txBody>
      </p:sp>
      <p:sp>
        <p:nvSpPr>
          <p:cNvPr id="14" name="Expert divider B"/>
          <p:cNvSpPr/>
          <p:nvPr/>
        </p:nvSpPr>
        <p:spPr>
          <a:xfrm>
            <a:off x="749808" y="4846320"/>
            <a:ext cx="3977639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Expert marker C"/>
          <p:cNvSpPr txBox="1"/>
          <p:nvPr/>
        </p:nvSpPr>
        <p:spPr>
          <a:xfrm>
            <a:off x="749808" y="5065776"/>
            <a:ext cx="34747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97132"/>
                </a:solidFill>
              </a:rPr>
              <a:t>C</a:t>
            </a:r>
          </a:p>
        </p:txBody>
      </p:sp>
      <p:sp>
        <p:nvSpPr>
          <p:cNvPr id="16" name="Expert item C"/>
          <p:cNvSpPr txBox="1"/>
          <p:nvPr/>
        </p:nvSpPr>
        <p:spPr>
          <a:xfrm>
            <a:off x="1234440" y="5065776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</a:rPr>
              <a:t>Въпроси</a:t>
            </a:r>
          </a:p>
        </p:txBody>
      </p:sp>
      <p:sp>
        <p:nvSpPr>
          <p:cNvPr id="17" name="Expert divider C"/>
          <p:cNvSpPr/>
          <p:nvPr/>
        </p:nvSpPr>
        <p:spPr>
          <a:xfrm>
            <a:off x="749808" y="5513832"/>
            <a:ext cx="3977639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Main separator"/>
          <p:cNvSpPr/>
          <p:nvPr/>
        </p:nvSpPr>
        <p:spPr>
          <a:xfrm>
            <a:off x="5102352" y="2267712"/>
            <a:ext cx="16459" cy="3794760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w 02 accent"/>
          <p:cNvSpPr/>
          <p:nvPr/>
        </p:nvSpPr>
        <p:spPr>
          <a:xfrm>
            <a:off x="5504688" y="2267712"/>
            <a:ext cx="658368" cy="5029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w 02 number"/>
          <p:cNvSpPr txBox="1"/>
          <p:nvPr/>
        </p:nvSpPr>
        <p:spPr>
          <a:xfrm>
            <a:off x="5504688" y="2432304"/>
            <a:ext cx="43891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02</a:t>
            </a:r>
          </a:p>
        </p:txBody>
      </p:sp>
      <p:sp>
        <p:nvSpPr>
          <p:cNvPr id="21" name="Row 02 heading"/>
          <p:cNvSpPr txBox="1"/>
          <p:nvPr/>
        </p:nvSpPr>
        <p:spPr>
          <a:xfrm>
            <a:off x="6089904" y="2404872"/>
            <a:ext cx="513892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E2841"/>
                </a:solidFill>
              </a:rPr>
              <a:t>Гласни доказателствени средства</a:t>
            </a:r>
          </a:p>
        </p:txBody>
      </p:sp>
      <p:sp>
        <p:nvSpPr>
          <p:cNvPr id="22" name="Row 02 detail"/>
          <p:cNvSpPr txBox="1"/>
          <p:nvPr/>
        </p:nvSpPr>
        <p:spPr>
          <a:xfrm>
            <a:off x="6089904" y="2898648"/>
            <a:ext cx="5138928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D6170"/>
                </a:solidFill>
              </a:rPr>
              <a:t>колко и за какво</a:t>
            </a:r>
          </a:p>
        </p:txBody>
      </p:sp>
      <p:sp>
        <p:nvSpPr>
          <p:cNvPr id="23" name="Row 02 divider"/>
          <p:cNvSpPr/>
          <p:nvPr/>
        </p:nvSpPr>
        <p:spPr>
          <a:xfrm>
            <a:off x="5504688" y="3337560"/>
            <a:ext cx="562356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w 03 accent"/>
          <p:cNvSpPr/>
          <p:nvPr/>
        </p:nvSpPr>
        <p:spPr>
          <a:xfrm>
            <a:off x="5504688" y="3493008"/>
            <a:ext cx="658368" cy="5029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w 03 number"/>
          <p:cNvSpPr txBox="1"/>
          <p:nvPr/>
        </p:nvSpPr>
        <p:spPr>
          <a:xfrm>
            <a:off x="5504688" y="3657600"/>
            <a:ext cx="43891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03</a:t>
            </a:r>
          </a:p>
        </p:txBody>
      </p:sp>
      <p:sp>
        <p:nvSpPr>
          <p:cNvPr id="26" name="Row 03 heading"/>
          <p:cNvSpPr txBox="1"/>
          <p:nvPr/>
        </p:nvSpPr>
        <p:spPr>
          <a:xfrm>
            <a:off x="6089904" y="3630168"/>
            <a:ext cx="513892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2841"/>
                </a:solidFill>
              </a:rPr>
              <a:t>Искания по ГПК</a:t>
            </a:r>
          </a:p>
        </p:txBody>
      </p:sp>
      <p:sp>
        <p:nvSpPr>
          <p:cNvPr id="27" name="Row 03 detail"/>
          <p:cNvSpPr txBox="1"/>
          <p:nvPr/>
        </p:nvSpPr>
        <p:spPr>
          <a:xfrm>
            <a:off x="6089904" y="4123944"/>
            <a:ext cx="5138928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D6170"/>
                </a:solidFill>
              </a:rPr>
              <a:t>чл. 192  •  чл. 186  •  чл. 190</a:t>
            </a:r>
          </a:p>
        </p:txBody>
      </p:sp>
      <p:sp>
        <p:nvSpPr>
          <p:cNvPr id="28" name="Row 03 divider"/>
          <p:cNvSpPr/>
          <p:nvPr/>
        </p:nvSpPr>
        <p:spPr>
          <a:xfrm>
            <a:off x="5504688" y="4562856"/>
            <a:ext cx="562356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w 04 accent"/>
          <p:cNvSpPr/>
          <p:nvPr/>
        </p:nvSpPr>
        <p:spPr>
          <a:xfrm>
            <a:off x="5504688" y="4718304"/>
            <a:ext cx="658368" cy="5029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w 04 number"/>
          <p:cNvSpPr txBox="1"/>
          <p:nvPr/>
        </p:nvSpPr>
        <p:spPr>
          <a:xfrm>
            <a:off x="5504688" y="4882896"/>
            <a:ext cx="43891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04</a:t>
            </a:r>
          </a:p>
        </p:txBody>
      </p:sp>
      <p:sp>
        <p:nvSpPr>
          <p:cNvPr id="31" name="Row 04 heading"/>
          <p:cNvSpPr txBox="1"/>
          <p:nvPr/>
        </p:nvSpPr>
        <p:spPr>
          <a:xfrm>
            <a:off x="6089904" y="4855464"/>
            <a:ext cx="513892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E2841"/>
                </a:solidFill>
              </a:rPr>
              <a:t>Писмени доказателствени средства</a:t>
            </a:r>
          </a:p>
        </p:txBody>
      </p:sp>
      <p:sp>
        <p:nvSpPr>
          <p:cNvPr id="32" name="Row 04 detail"/>
          <p:cNvSpPr txBox="1"/>
          <p:nvPr/>
        </p:nvSpPr>
        <p:spPr>
          <a:xfrm>
            <a:off x="6089904" y="5349240"/>
            <a:ext cx="5138928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D6170"/>
                </a:solidFill>
              </a:rPr>
              <a:t>подробно описание на представеното</a:t>
            </a:r>
          </a:p>
        </p:txBody>
      </p:sp>
      <p:sp>
        <p:nvSpPr>
          <p:cNvPr id="33" name="Row 04 divider"/>
          <p:cNvSpPr/>
          <p:nvPr/>
        </p:nvSpPr>
        <p:spPr>
          <a:xfrm>
            <a:off x="5504688" y="5788152"/>
            <a:ext cx="5623560" cy="16459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Bottom baseline"/>
          <p:cNvSpPr/>
          <p:nvPr/>
        </p:nvSpPr>
        <p:spPr>
          <a:xfrm>
            <a:off x="749808" y="6135624"/>
            <a:ext cx="10378440" cy="25603"/>
          </a:xfrm>
          <a:prstGeom prst="rect">
            <a:avLst/>
          </a:prstGeom>
          <a:solidFill>
            <a:srgbClr val="D7E6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Bottom takeaway"/>
          <p:cNvSpPr txBox="1"/>
          <p:nvPr/>
        </p:nvSpPr>
        <p:spPr>
          <a:xfrm>
            <a:off x="749808" y="6281928"/>
            <a:ext cx="103784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6082"/>
                </a:solidFill>
              </a:rPr>
              <a:t>Структурата прави исканията проверими и лесни за проследяване.</a:t>
            </a:r>
          </a:p>
        </p:txBody>
      </p:sp>
    </p:spTree>
    <p:extLst>
      <p:ext uri="{BB962C8B-B14F-4D97-AF65-F5344CB8AC3E}">
        <p14:creationId xmlns:p14="http://schemas.microsoft.com/office/powerpoint/2010/main" val="950003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FF3EDF-503C-8B4B-70D9-792B7B547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07" r="2" b="374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33C7F-2512-9B73-2633-D297E0AF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bg-BG" sz="4000"/>
              <a:t>Въпроси? </a:t>
            </a:r>
            <a:endParaRPr lang="en-BG" sz="40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38235E-A4B3-9778-A991-D23BDCE46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anchor="t">
            <a:normAutofit/>
          </a:bodyPr>
          <a:lstStyle/>
          <a:p>
            <a:r>
              <a:rPr lang="en-US" sz="2000"/>
              <a:t>mariasharkova.com</a:t>
            </a:r>
          </a:p>
          <a:p>
            <a:r>
              <a:rPr lang="en-US" sz="2000">
                <a:hlinkClick r:id="rId3"/>
              </a:rPr>
              <a:t>office@sharkovapartners.com</a:t>
            </a:r>
            <a:endParaRPr lang="en-US" sz="2000"/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0008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790</Words>
  <Application>Microsoft Macintosh PowerPoint</Application>
  <PresentationFormat>Widescreen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Медицински деликти: Исковата молба</vt:lpstr>
      <vt:lpstr>Местна подсъдност</vt:lpstr>
      <vt:lpstr>Местна подсъдност</vt:lpstr>
      <vt:lpstr>Приложима ли е подсъдността по чл. 113 от ГПК? </vt:lpstr>
      <vt:lpstr>Ответник: КОЙ? </vt:lpstr>
      <vt:lpstr>Ответник: </vt:lpstr>
      <vt:lpstr>Лечебно заведение </vt:lpstr>
      <vt:lpstr>Солидарност или разделност? </vt:lpstr>
      <vt:lpstr>Правна квалификация</vt:lpstr>
      <vt:lpstr>Правна квалификация</vt:lpstr>
      <vt:lpstr>Фактически основания на иска</vt:lpstr>
      <vt:lpstr>Свържете всеки факт с конкретно доказателство</vt:lpstr>
      <vt:lpstr>Правни доводи</vt:lpstr>
      <vt:lpstr>Защо? </vt:lpstr>
      <vt:lpstr>Източници на правила за поведение</vt:lpstr>
      <vt:lpstr>Конкретизирайте всяко доказателствено искане</vt:lpstr>
      <vt:lpstr>Въпроси?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Mariya Sharkova</dc:creator>
  <cp:lastModifiedBy>Mariya Sharkova</cp:lastModifiedBy>
  <cp:revision>1</cp:revision>
  <dcterms:created xsi:type="dcterms:W3CDTF">2026-09-23T10:22:09Z</dcterms:created>
  <dcterms:modified xsi:type="dcterms:W3CDTF">2026-09-25T10:08:25Z</dcterms:modified>
</cp:coreProperties>
</file>