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8" r:id="rId2"/>
    <p:sldId id="419" r:id="rId3"/>
    <p:sldId id="420" r:id="rId4"/>
    <p:sldId id="421" r:id="rId5"/>
    <p:sldId id="431" r:id="rId6"/>
    <p:sldId id="426" r:id="rId7"/>
    <p:sldId id="430" r:id="rId8"/>
    <p:sldId id="427" r:id="rId9"/>
    <p:sldId id="428" r:id="rId10"/>
    <p:sldId id="429" r:id="rId11"/>
    <p:sldId id="422" r:id="rId12"/>
    <p:sldId id="423" r:id="rId13"/>
    <p:sldId id="432" r:id="rId14"/>
    <p:sldId id="433" r:id="rId15"/>
    <p:sldId id="275" r:id="rId16"/>
    <p:sldId id="276" r:id="rId17"/>
    <p:sldId id="277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14" r:id="rId3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4629" autoAdjust="0"/>
  </p:normalViewPr>
  <p:slideViewPr>
    <p:cSldViewPr>
      <p:cViewPr varScale="1">
        <p:scale>
          <a:sx n="157" d="100"/>
          <a:sy n="157" d="100"/>
        </p:scale>
        <p:origin x="-222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185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172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41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491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991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211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421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335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065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928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215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7F3FD-4FD3-486D-8C6F-17FC07479700}" type="datetimeFigureOut">
              <a:rPr lang="bg-BG" smtClean="0"/>
              <a:pPr/>
              <a:t>3.12.2025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15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bg-BG" sz="6000" dirty="0" smtClean="0"/>
              <a:t>Същински транспортни престъпления- нарушения на ЗДвП</a:t>
            </a:r>
            <a:endParaRPr lang="bg-BG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  <a:p>
            <a:r>
              <a:rPr lang="bg-BG" dirty="0" smtClean="0"/>
              <a:t>Красимир </a:t>
            </a:r>
            <a:r>
              <a:rPr lang="bg-BG" dirty="0" err="1"/>
              <a:t>Шекерджиев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833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Превишена скорост- чл.21 ЗДвП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408/2011 г. 2 НО</a:t>
            </a:r>
          </a:p>
          <a:p>
            <a:pPr marL="0" indent="0" algn="just">
              <a:buNone/>
            </a:pPr>
            <a:r>
              <a:rPr lang="bg-BG" dirty="0" smtClean="0"/>
              <a:t>Недопустимо е едновременното приложение на чл.20, ал.2 и чл. 21 ЗДвП</a:t>
            </a:r>
          </a:p>
          <a:p>
            <a:pPr marL="0" indent="0" algn="just">
              <a:buNone/>
            </a:pPr>
            <a:r>
              <a:rPr lang="bg-BG" b="1" dirty="0" smtClean="0"/>
              <a:t>Р 546/2014 г. 2 НО</a:t>
            </a:r>
          </a:p>
          <a:p>
            <a:pPr marL="0" indent="0" algn="just">
              <a:buNone/>
            </a:pPr>
            <a:r>
              <a:rPr lang="bg-BG" dirty="0" smtClean="0"/>
              <a:t>Нормите на чл.20, ал.2 и чл.21 ЗДвП се намират в конкуренция помежду си и съответното нарушение на правилата за движение може да бъде квалифицирано само по едно от тях</a:t>
            </a:r>
          </a:p>
          <a:p>
            <a:pPr marL="0" indent="0" algn="just">
              <a:buNone/>
            </a:pPr>
            <a:r>
              <a:rPr lang="bg-BG" b="1" dirty="0" smtClean="0"/>
              <a:t>Р 501/2001 г. 1 НО</a:t>
            </a:r>
          </a:p>
          <a:p>
            <a:pPr marL="0" indent="0" algn="just">
              <a:buNone/>
            </a:pPr>
            <a:r>
              <a:rPr lang="bg-BG" dirty="0" smtClean="0"/>
              <a:t>Разрешената скорост е тази, която законът допуска за съответния пътен участък и която е обозначена със знаци</a:t>
            </a:r>
          </a:p>
          <a:p>
            <a:pPr marL="0" indent="0" algn="just">
              <a:buNone/>
            </a:pPr>
            <a:r>
              <a:rPr lang="bg-BG" dirty="0" smtClean="0"/>
              <a:t>Съобразената скорост е винаги по- ниска и е тази, която следва да бъде избрана с оглед недопускане на ПТП в зависимост от конкретната пътна обстановка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3171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Превишена скорост- чл.21 ЗДвП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28/2009 г. 1 НО, Р 533/2001 г. 1 НО</a:t>
            </a:r>
          </a:p>
          <a:p>
            <a:pPr marL="0" indent="0" algn="just">
              <a:buNone/>
            </a:pPr>
            <a:r>
              <a:rPr lang="bg-BG" dirty="0" smtClean="0"/>
              <a:t>Ако водачът се е движил със скорост над максимално разрешената, но произшествието би настъпило при скорост в рамките на разрешената може да се носи отговорност за извършено нарушение по чл.20, ал.2 ЗДвП, но не и за такова по чл.21 ЗДвП</a:t>
            </a:r>
          </a:p>
          <a:p>
            <a:pPr marL="0" indent="0" algn="just">
              <a:buNone/>
            </a:pPr>
            <a:r>
              <a:rPr lang="bg-BG" dirty="0" smtClean="0"/>
              <a:t>Принципно е възможно да се премине от чл.21 ЗДвП в чл.20, ал.2 ЗДвП.</a:t>
            </a:r>
          </a:p>
          <a:p>
            <a:pPr marL="0" indent="0" algn="just">
              <a:buNone/>
            </a:pPr>
            <a:r>
              <a:rPr lang="bg-BG" b="1" dirty="0" smtClean="0"/>
              <a:t>Р 331/2013 г. 1 НО</a:t>
            </a:r>
          </a:p>
          <a:p>
            <a:pPr marL="0" indent="0" algn="just">
              <a:buNone/>
            </a:pPr>
            <a:r>
              <a:rPr lang="bg-BG" dirty="0" smtClean="0"/>
              <a:t>Всякога неразрешената скорост е и несъобразена.</a:t>
            </a:r>
          </a:p>
          <a:p>
            <a:pPr marL="0" indent="0" algn="just">
              <a:buNone/>
            </a:pPr>
            <a:r>
              <a:rPr lang="bg-BG" b="1" dirty="0" smtClean="0"/>
              <a:t>Р 130/2010 г. 3 НО, Р 536/2010 г.</a:t>
            </a:r>
          </a:p>
          <a:p>
            <a:pPr marL="0" indent="0" algn="just">
              <a:buNone/>
            </a:pPr>
            <a:r>
              <a:rPr lang="bg-BG" dirty="0" smtClean="0"/>
              <a:t>Няма пречка да се премине </a:t>
            </a:r>
            <a:r>
              <a:rPr lang="bg-BG" dirty="0"/>
              <a:t>от чл.21 ЗДвП в чл.20, ал.2 </a:t>
            </a:r>
            <a:r>
              <a:rPr lang="bg-BG" dirty="0" smtClean="0"/>
              <a:t>ЗДвП, тъй като и двете нарушения на правилата за движение са еднородни.</a:t>
            </a:r>
          </a:p>
          <a:p>
            <a:pPr marL="0" indent="0">
              <a:buNone/>
            </a:pPr>
            <a:endParaRPr lang="bg-BG" dirty="0" smtClean="0"/>
          </a:p>
        </p:txBody>
      </p:sp>
    </p:spTree>
    <p:extLst>
      <p:ext uri="{BB962C8B-B14F-4D97-AF65-F5344CB8AC3E}">
        <p14:creationId xmlns:p14="http://schemas.microsoft.com/office/powerpoint/2010/main" val="330804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Превишена скорост- чл.21 ЗДвП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60238/2022 г. по НД 894/2021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Величината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скоростта</a:t>
            </a:r>
            <a:r>
              <a:rPr lang="ru-RU" dirty="0"/>
              <a:t> е от </a:t>
            </a:r>
            <a:r>
              <a:rPr lang="ru-RU" dirty="0" err="1"/>
              <a:t>съществено</a:t>
            </a:r>
            <a:r>
              <a:rPr lang="ru-RU" dirty="0"/>
              <a:t> значение за </a:t>
            </a:r>
            <a:r>
              <a:rPr lang="ru-RU" dirty="0" err="1"/>
              <a:t>силата</a:t>
            </a:r>
            <a:r>
              <a:rPr lang="ru-RU" dirty="0"/>
              <a:t> на </a:t>
            </a:r>
            <a:r>
              <a:rPr lang="ru-RU" dirty="0" err="1"/>
              <a:t>кинетичната</a:t>
            </a:r>
            <a:r>
              <a:rPr lang="ru-RU" dirty="0"/>
              <a:t> </a:t>
            </a:r>
            <a:r>
              <a:rPr lang="ru-RU" dirty="0" err="1"/>
              <a:t>енергия</a:t>
            </a:r>
            <a:r>
              <a:rPr lang="ru-RU" dirty="0"/>
              <a:t>, с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причиняват</a:t>
            </a:r>
            <a:r>
              <a:rPr lang="ru-RU" dirty="0"/>
              <a:t> </a:t>
            </a:r>
            <a:r>
              <a:rPr lang="ru-RU" dirty="0" err="1"/>
              <a:t>животозастрашаващите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при </a:t>
            </a:r>
            <a:r>
              <a:rPr lang="ru-RU" dirty="0" err="1"/>
              <a:t>пътно-транспортните</a:t>
            </a:r>
            <a:r>
              <a:rPr lang="ru-RU" dirty="0"/>
              <a:t> </a:t>
            </a:r>
            <a:r>
              <a:rPr lang="ru-RU" dirty="0" err="1"/>
              <a:t>произшествия</a:t>
            </a:r>
            <a:r>
              <a:rPr lang="ru-RU" dirty="0"/>
              <a:t>. </a:t>
            </a:r>
            <a:r>
              <a:rPr lang="ru-RU" dirty="0" err="1"/>
              <a:t>Ноторно</a:t>
            </a:r>
            <a:r>
              <a:rPr lang="ru-RU" dirty="0"/>
              <a:t> е, че </a:t>
            </a:r>
            <a:r>
              <a:rPr lang="ru-RU" dirty="0" err="1"/>
              <a:t>колкото</a:t>
            </a:r>
            <a:r>
              <a:rPr lang="ru-RU" dirty="0"/>
              <a:t> е </a:t>
            </a:r>
            <a:r>
              <a:rPr lang="ru-RU" dirty="0" smtClean="0"/>
              <a:t>по- </a:t>
            </a:r>
            <a:r>
              <a:rPr lang="ru-RU" dirty="0" err="1" smtClean="0"/>
              <a:t>висока</a:t>
            </a:r>
            <a:r>
              <a:rPr lang="ru-RU" dirty="0" smtClean="0"/>
              <a:t>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толкова </a:t>
            </a:r>
            <a:r>
              <a:rPr lang="ru-RU" dirty="0" smtClean="0"/>
              <a:t>по- </a:t>
            </a:r>
            <a:r>
              <a:rPr lang="ru-RU" dirty="0" err="1" smtClean="0"/>
              <a:t>застрашени</a:t>
            </a:r>
            <a:r>
              <a:rPr lang="ru-RU" dirty="0" smtClean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здравето</a:t>
            </a:r>
            <a:r>
              <a:rPr lang="ru-RU" dirty="0"/>
              <a:t> и живота на </a:t>
            </a:r>
            <a:r>
              <a:rPr lang="ru-RU" dirty="0" err="1"/>
              <a:t>участниците</a:t>
            </a:r>
            <a:r>
              <a:rPr lang="ru-RU" dirty="0"/>
              <a:t> в </a:t>
            </a:r>
            <a:r>
              <a:rPr lang="ru-RU" dirty="0" err="1"/>
              <a:t>движението</a:t>
            </a:r>
            <a:r>
              <a:rPr lang="ru-RU" dirty="0"/>
              <a:t> и </a:t>
            </a:r>
            <a:r>
              <a:rPr lang="ru-RU" dirty="0" err="1"/>
              <a:t>конкретните</a:t>
            </a:r>
            <a:r>
              <a:rPr lang="ru-RU" dirty="0"/>
              <a:t> </a:t>
            </a:r>
            <a:r>
              <a:rPr lang="ru-RU" dirty="0" err="1"/>
              <a:t>произшествия</a:t>
            </a:r>
            <a:r>
              <a:rPr lang="ru-RU" dirty="0"/>
              <a:t>, с </a:t>
            </a:r>
            <a:r>
              <a:rPr lang="ru-RU" dirty="0" err="1"/>
              <a:t>нейното</a:t>
            </a:r>
            <a:r>
              <a:rPr lang="ru-RU" dirty="0"/>
              <a:t> </a:t>
            </a:r>
            <a:r>
              <a:rPr lang="ru-RU" dirty="0" err="1"/>
              <a:t>увеличаване</a:t>
            </a:r>
            <a:r>
              <a:rPr lang="ru-RU" dirty="0"/>
              <a:t> (на </a:t>
            </a:r>
            <a:r>
              <a:rPr lang="ru-RU" dirty="0" err="1"/>
              <a:t>скоростта</a:t>
            </a:r>
            <a:r>
              <a:rPr lang="ru-RU" dirty="0"/>
              <a:t>) </a:t>
            </a:r>
            <a:r>
              <a:rPr lang="ru-RU" dirty="0" err="1"/>
              <a:t>значително</a:t>
            </a:r>
            <a:r>
              <a:rPr lang="ru-RU" dirty="0"/>
              <a:t> се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шансът</a:t>
            </a:r>
            <a:r>
              <a:rPr lang="ru-RU" dirty="0"/>
              <a:t> за </a:t>
            </a:r>
            <a:r>
              <a:rPr lang="ru-RU" dirty="0" err="1"/>
              <a:t>преживяемост</a:t>
            </a:r>
            <a:r>
              <a:rPr lang="ru-RU" dirty="0"/>
              <a:t>. </a:t>
            </a:r>
            <a:r>
              <a:rPr lang="ru-RU" dirty="0" err="1"/>
              <a:t>Затова</a:t>
            </a:r>
            <a:r>
              <a:rPr lang="ru-RU" dirty="0"/>
              <a:t> </a:t>
            </a:r>
            <a:r>
              <a:rPr lang="ru-RU" dirty="0" err="1"/>
              <a:t>законодателят</a:t>
            </a:r>
            <a:r>
              <a:rPr lang="ru-RU" dirty="0"/>
              <a:t> </a:t>
            </a:r>
            <a:r>
              <a:rPr lang="ru-RU" dirty="0" err="1"/>
              <a:t>освен</a:t>
            </a:r>
            <a:r>
              <a:rPr lang="ru-RU" dirty="0"/>
              <a:t> </a:t>
            </a:r>
            <a:r>
              <a:rPr lang="ru-RU" dirty="0" err="1"/>
              <a:t>правилото</a:t>
            </a:r>
            <a:r>
              <a:rPr lang="ru-RU" dirty="0"/>
              <a:t> по  чл. 20, ал. 2 от </a:t>
            </a:r>
            <a:r>
              <a:rPr lang="ru-RU" dirty="0" err="1"/>
              <a:t>ЗДвП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общо</a:t>
            </a:r>
            <a:r>
              <a:rPr lang="ru-RU" dirty="0"/>
              <a:t> и валидно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всеки</a:t>
            </a:r>
            <a:r>
              <a:rPr lang="ru-RU" dirty="0"/>
              <a:t> един конкретен случай, е </a:t>
            </a:r>
            <a:r>
              <a:rPr lang="ru-RU" dirty="0" err="1"/>
              <a:t>въвел</a:t>
            </a:r>
            <a:r>
              <a:rPr lang="ru-RU" dirty="0"/>
              <a:t> </a:t>
            </a:r>
            <a:r>
              <a:rPr lang="ru-RU" dirty="0" err="1"/>
              <a:t>специално</a:t>
            </a:r>
            <a:r>
              <a:rPr lang="ru-RU" dirty="0"/>
              <a:t> правило за движение по </a:t>
            </a:r>
            <a:r>
              <a:rPr lang="ru-RU" dirty="0" err="1"/>
              <a:t>различните</a:t>
            </a:r>
            <a:r>
              <a:rPr lang="ru-RU" dirty="0"/>
              <a:t> категории </a:t>
            </a:r>
            <a:r>
              <a:rPr lang="ru-RU" dirty="0" err="1"/>
              <a:t>пътища</a:t>
            </a:r>
            <a:r>
              <a:rPr lang="ru-RU" dirty="0"/>
              <a:t>, </a:t>
            </a:r>
            <a:r>
              <a:rPr lang="ru-RU" dirty="0" err="1"/>
              <a:t>пътни</a:t>
            </a:r>
            <a:r>
              <a:rPr lang="ru-RU" dirty="0"/>
              <a:t> </a:t>
            </a:r>
            <a:r>
              <a:rPr lang="ru-RU" dirty="0" err="1"/>
              <a:t>участъци</a:t>
            </a:r>
            <a:r>
              <a:rPr lang="ru-RU" dirty="0"/>
              <a:t> и </a:t>
            </a:r>
            <a:r>
              <a:rPr lang="ru-RU" dirty="0" err="1"/>
              <a:t>съответни</a:t>
            </a:r>
            <a:r>
              <a:rPr lang="ru-RU" dirty="0"/>
              <a:t> </a:t>
            </a:r>
            <a:r>
              <a:rPr lang="ru-RU" dirty="0" err="1"/>
              <a:t>населени</a:t>
            </a:r>
            <a:r>
              <a:rPr lang="ru-RU" dirty="0"/>
              <a:t> места, че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максимално</a:t>
            </a:r>
            <a:r>
              <a:rPr lang="ru-RU" dirty="0"/>
              <a:t> допустима </a:t>
            </a:r>
            <a:r>
              <a:rPr lang="ru-RU" dirty="0" err="1"/>
              <a:t>скорост</a:t>
            </a:r>
            <a:r>
              <a:rPr lang="ru-RU" dirty="0"/>
              <a:t>, </a:t>
            </a:r>
            <a:r>
              <a:rPr lang="ru-RU" dirty="0" err="1"/>
              <a:t>чието</a:t>
            </a:r>
            <a:r>
              <a:rPr lang="ru-RU" dirty="0"/>
              <a:t> </a:t>
            </a:r>
            <a:r>
              <a:rPr lang="ru-RU" dirty="0" err="1"/>
              <a:t>надвишаване</a:t>
            </a:r>
            <a:r>
              <a:rPr lang="ru-RU" dirty="0"/>
              <a:t> императивно се </a:t>
            </a:r>
            <a:r>
              <a:rPr lang="ru-RU" dirty="0" err="1"/>
              <a:t>забранява</a:t>
            </a:r>
            <a:r>
              <a:rPr lang="ru-RU" dirty="0"/>
              <a:t> - чл. 21, ал. 1 и ал. 2 от </a:t>
            </a:r>
            <a:r>
              <a:rPr lang="ru-RU" dirty="0" err="1"/>
              <a:t>ЗДвП</a:t>
            </a:r>
            <a:r>
              <a:rPr lang="ru-RU" dirty="0"/>
              <a:t>. Всяко такова </a:t>
            </a:r>
            <a:r>
              <a:rPr lang="ru-RU" dirty="0" err="1"/>
              <a:t>превишаване</a:t>
            </a:r>
            <a:r>
              <a:rPr lang="ru-RU" dirty="0"/>
              <a:t> </a:t>
            </a:r>
            <a:r>
              <a:rPr lang="ru-RU" dirty="0" err="1"/>
              <a:t>съставлява</a:t>
            </a:r>
            <a:r>
              <a:rPr lang="ru-RU" dirty="0"/>
              <a:t> </a:t>
            </a:r>
            <a:r>
              <a:rPr lang="ru-RU" dirty="0" err="1"/>
              <a:t>нарушаване</a:t>
            </a:r>
            <a:r>
              <a:rPr lang="ru-RU" dirty="0"/>
              <a:t> на императивна забрана</a:t>
            </a:r>
            <a:r>
              <a:rPr lang="ru-RU" dirty="0" smtClean="0"/>
              <a:t>“.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95687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/>
              <a:t>Несъобразена скорост- чл.20, ал.2 ЗДвП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216/2019 г.  по НД 668/2018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Нарушението</a:t>
            </a:r>
            <a:r>
              <a:rPr lang="ru-RU" dirty="0" smtClean="0"/>
              <a:t> </a:t>
            </a:r>
            <a:r>
              <a:rPr lang="ru-RU" dirty="0"/>
              <a:t>по чл. 21, ал. 1 от </a:t>
            </a:r>
            <a:r>
              <a:rPr lang="ru-RU" dirty="0" err="1"/>
              <a:t>ЗДвП</a:t>
            </a:r>
            <a:r>
              <a:rPr lang="ru-RU" dirty="0"/>
              <a:t>, т.е. </a:t>
            </a:r>
            <a:r>
              <a:rPr lang="ru-RU" dirty="0" err="1"/>
              <a:t>превишената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е </a:t>
            </a:r>
            <a:r>
              <a:rPr lang="ru-RU" dirty="0" err="1"/>
              <a:t>частен</a:t>
            </a:r>
            <a:r>
              <a:rPr lang="ru-RU" dirty="0"/>
              <a:t> случай на </a:t>
            </a:r>
            <a:r>
              <a:rPr lang="ru-RU" dirty="0" err="1"/>
              <a:t>несъобразена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по  чл. 20, ал. 2, </a:t>
            </a:r>
            <a:r>
              <a:rPr lang="ru-RU" dirty="0" err="1"/>
              <a:t>изр</a:t>
            </a:r>
            <a:r>
              <a:rPr lang="ru-RU" dirty="0"/>
              <a:t>. 1 от </a:t>
            </a:r>
            <a:r>
              <a:rPr lang="ru-RU" dirty="0" err="1"/>
              <a:t>ЗДвП</a:t>
            </a:r>
            <a:r>
              <a:rPr lang="ru-RU" dirty="0"/>
              <a:t> и се </a:t>
            </a:r>
            <a:r>
              <a:rPr lang="ru-RU" dirty="0" err="1"/>
              <a:t>изразява</a:t>
            </a:r>
            <a:r>
              <a:rPr lang="ru-RU" dirty="0"/>
              <a:t> в </a:t>
            </a:r>
            <a:r>
              <a:rPr lang="ru-RU" dirty="0" err="1"/>
              <a:t>несъобразяване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с </a:t>
            </a:r>
            <a:r>
              <a:rPr lang="ru-RU" dirty="0" err="1"/>
              <a:t>пътна</a:t>
            </a:r>
            <a:r>
              <a:rPr lang="ru-RU" dirty="0"/>
              <a:t> сигнализация за </a:t>
            </a:r>
            <a:r>
              <a:rPr lang="ru-RU" dirty="0" err="1"/>
              <a:t>ограничаване</a:t>
            </a:r>
            <a:r>
              <a:rPr lang="ru-RU" dirty="0"/>
              <a:t> на </a:t>
            </a:r>
            <a:r>
              <a:rPr lang="ru-RU" dirty="0" err="1"/>
              <a:t>скоростта</a:t>
            </a:r>
            <a:r>
              <a:rPr lang="ru-RU" dirty="0"/>
              <a:t> до конкретна величина, </a:t>
            </a:r>
            <a:r>
              <a:rPr lang="ru-RU" dirty="0" err="1"/>
              <a:t>което</a:t>
            </a:r>
            <a:r>
              <a:rPr lang="ru-RU" dirty="0"/>
              <a:t> логически е </a:t>
            </a:r>
            <a:r>
              <a:rPr lang="ru-RU" dirty="0" err="1"/>
              <a:t>обвързано</a:t>
            </a:r>
            <a:r>
              <a:rPr lang="ru-RU" dirty="0"/>
              <a:t> с </a:t>
            </a:r>
            <a:r>
              <a:rPr lang="ru-RU" dirty="0" err="1"/>
              <a:t>избягване</a:t>
            </a:r>
            <a:r>
              <a:rPr lang="ru-RU" dirty="0"/>
              <a:t> на </a:t>
            </a:r>
            <a:r>
              <a:rPr lang="ru-RU" dirty="0" err="1"/>
              <a:t>предвидими</a:t>
            </a:r>
            <a:r>
              <a:rPr lang="ru-RU" dirty="0"/>
              <a:t> опасности на </a:t>
            </a:r>
            <a:r>
              <a:rPr lang="ru-RU" dirty="0" err="1"/>
              <a:t>пътя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приближаване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кръстовище</a:t>
            </a:r>
            <a:r>
              <a:rPr lang="ru-RU" dirty="0"/>
              <a:t>, </a:t>
            </a:r>
            <a:r>
              <a:rPr lang="ru-RU" dirty="0" err="1"/>
              <a:t>предстоящ</a:t>
            </a:r>
            <a:r>
              <a:rPr lang="ru-RU" dirty="0"/>
              <a:t> опасен </a:t>
            </a:r>
            <a:r>
              <a:rPr lang="ru-RU" dirty="0" err="1"/>
              <a:t>участък</a:t>
            </a:r>
            <a:r>
              <a:rPr lang="ru-RU" dirty="0"/>
              <a:t> от </a:t>
            </a:r>
            <a:r>
              <a:rPr lang="ru-RU" dirty="0" err="1"/>
              <a:t>пътя</a:t>
            </a:r>
            <a:r>
              <a:rPr lang="ru-RU" dirty="0"/>
              <a:t> и </a:t>
            </a:r>
            <a:r>
              <a:rPr lang="ru-RU" dirty="0" smtClean="0"/>
              <a:t>др.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/>
              <a:t>тези</a:t>
            </a:r>
            <a:r>
              <a:rPr lang="ru-RU" dirty="0"/>
              <a:t> случаи </a:t>
            </a:r>
            <a:r>
              <a:rPr lang="ru-RU" dirty="0" err="1"/>
              <a:t>опасността</a:t>
            </a:r>
            <a:r>
              <a:rPr lang="ru-RU" dirty="0"/>
              <a:t> е </a:t>
            </a:r>
            <a:r>
              <a:rPr lang="ru-RU" dirty="0" err="1"/>
              <a:t>сигнализирана</a:t>
            </a:r>
            <a:r>
              <a:rPr lang="ru-RU" dirty="0"/>
              <a:t> и </a:t>
            </a:r>
            <a:r>
              <a:rPr lang="ru-RU" dirty="0" err="1"/>
              <a:t>очаквана</a:t>
            </a:r>
            <a:r>
              <a:rPr lang="ru-RU" dirty="0"/>
              <a:t>, и </a:t>
            </a:r>
            <a:r>
              <a:rPr lang="ru-RU" dirty="0" err="1"/>
              <a:t>ако</a:t>
            </a:r>
            <a:r>
              <a:rPr lang="ru-RU" dirty="0"/>
              <a:t> се установи, че </a:t>
            </a:r>
            <a:r>
              <a:rPr lang="ru-RU" dirty="0" err="1"/>
              <a:t>величината</a:t>
            </a:r>
            <a:r>
              <a:rPr lang="ru-RU" dirty="0"/>
              <a:t> на </a:t>
            </a:r>
            <a:r>
              <a:rPr lang="ru-RU" dirty="0" err="1"/>
              <a:t>скоростта</a:t>
            </a:r>
            <a:r>
              <a:rPr lang="ru-RU" dirty="0"/>
              <a:t> е в </a:t>
            </a:r>
            <a:r>
              <a:rPr lang="ru-RU" dirty="0" err="1"/>
              <a:t>причинна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резултата</a:t>
            </a:r>
            <a:r>
              <a:rPr lang="ru-RU" dirty="0"/>
              <a:t>, то </a:t>
            </a:r>
            <a:r>
              <a:rPr lang="ru-RU" dirty="0" err="1"/>
              <a:t>отговорността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е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нарушение по чл. 21, ал. 1 от </a:t>
            </a:r>
            <a:r>
              <a:rPr lang="ru-RU" dirty="0" err="1" smtClean="0"/>
              <a:t>ЗДвП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За </a:t>
            </a:r>
            <a:r>
              <a:rPr lang="ru-RU" dirty="0" err="1"/>
              <a:t>разлика</a:t>
            </a:r>
            <a:r>
              <a:rPr lang="ru-RU" dirty="0"/>
              <a:t> от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хипотеза</a:t>
            </a:r>
            <a:r>
              <a:rPr lang="ru-RU" dirty="0"/>
              <a:t>, в текста на  чл. 20, ал. 2, </a:t>
            </a:r>
            <a:r>
              <a:rPr lang="ru-RU" dirty="0" err="1"/>
              <a:t>изр</a:t>
            </a:r>
            <a:r>
              <a:rPr lang="ru-RU" dirty="0"/>
              <a:t>. 1 от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опасността</a:t>
            </a:r>
            <a:r>
              <a:rPr lang="ru-RU" dirty="0"/>
              <a:t> не е </a:t>
            </a:r>
            <a:r>
              <a:rPr lang="ru-RU" dirty="0" err="1"/>
              <a:t>сигнализирана</a:t>
            </a:r>
            <a:r>
              <a:rPr lang="ru-RU" dirty="0"/>
              <a:t>, но се </a:t>
            </a:r>
            <a:r>
              <a:rPr lang="ru-RU" dirty="0" err="1"/>
              <a:t>явява</a:t>
            </a:r>
            <a:r>
              <a:rPr lang="ru-RU" dirty="0"/>
              <a:t> предвидима на база </a:t>
            </a:r>
            <a:r>
              <a:rPr lang="ru-RU" dirty="0" err="1"/>
              <a:t>проявлението</a:t>
            </a:r>
            <a:r>
              <a:rPr lang="ru-RU" dirty="0"/>
              <a:t> на </a:t>
            </a:r>
            <a:r>
              <a:rPr lang="ru-RU" dirty="0" err="1"/>
              <a:t>негативни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усложняват</a:t>
            </a:r>
            <a:r>
              <a:rPr lang="ru-RU" dirty="0"/>
              <a:t> </a:t>
            </a:r>
            <a:r>
              <a:rPr lang="ru-RU" dirty="0" err="1"/>
              <a:t>пътната</a:t>
            </a:r>
            <a:r>
              <a:rPr lang="ru-RU" dirty="0"/>
              <a:t> обстановка и </a:t>
            </a:r>
            <a:r>
              <a:rPr lang="ru-RU" dirty="0" err="1"/>
              <a:t>изискват</a:t>
            </a:r>
            <a:r>
              <a:rPr lang="ru-RU" dirty="0"/>
              <a:t>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скоростта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изрично</a:t>
            </a:r>
            <a:r>
              <a:rPr lang="ru-RU" dirty="0"/>
              <a:t> </a:t>
            </a:r>
            <a:r>
              <a:rPr lang="ru-RU" dirty="0" err="1"/>
              <a:t>посочени</a:t>
            </a:r>
            <a:r>
              <a:rPr lang="ru-RU" dirty="0"/>
              <a:t> или </a:t>
            </a:r>
            <a:r>
              <a:rPr lang="ru-RU" dirty="0" err="1"/>
              <a:t>изводими</a:t>
            </a:r>
            <a:r>
              <a:rPr lang="ru-RU" dirty="0"/>
              <a:t> от </a:t>
            </a:r>
            <a:r>
              <a:rPr lang="ru-RU" dirty="0" err="1"/>
              <a:t>обстоятелствената</a:t>
            </a:r>
            <a:r>
              <a:rPr lang="ru-RU" dirty="0"/>
              <a:t> част на </a:t>
            </a:r>
            <a:r>
              <a:rPr lang="ru-RU" dirty="0" err="1"/>
              <a:t>обвинението</a:t>
            </a:r>
            <a:r>
              <a:rPr lang="ru-RU" dirty="0"/>
              <a:t>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837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Несъобразена скорост- чл.20, ал.2 ЗДвП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493/2000 г. 1 НО</a:t>
            </a:r>
          </a:p>
          <a:p>
            <a:pPr marL="0" indent="0" algn="just">
              <a:buNone/>
            </a:pPr>
            <a:r>
              <a:rPr lang="bg-BG" dirty="0" smtClean="0"/>
              <a:t>Несъобразена скорост е налице когато:</a:t>
            </a:r>
          </a:p>
          <a:p>
            <a:pPr algn="just">
              <a:buFontTx/>
              <a:buChar char="-"/>
            </a:pPr>
            <a:r>
              <a:rPr lang="bg-BG" dirty="0" smtClean="0"/>
              <a:t>движение със скорост в рамките на максимално допустимите граници, но несъобразена с пътната обстановка</a:t>
            </a:r>
          </a:p>
          <a:p>
            <a:pPr algn="just">
              <a:buFontTx/>
              <a:buChar char="-"/>
            </a:pPr>
            <a:r>
              <a:rPr lang="bg-BG" dirty="0" smtClean="0"/>
              <a:t>съобразяването с пътната обстановка е отчитане на известни, видими и съществуващи отпреди </a:t>
            </a:r>
            <a:r>
              <a:rPr lang="bg-BG" dirty="0"/>
              <a:t>ф</a:t>
            </a:r>
            <a:r>
              <a:rPr lang="bg-BG" dirty="0" smtClean="0"/>
              <a:t>актори, които представляват опасност за движението</a:t>
            </a:r>
          </a:p>
          <a:p>
            <a:pPr algn="just">
              <a:buFontTx/>
              <a:buChar char="-"/>
            </a:pPr>
            <a:r>
              <a:rPr lang="bg-BG" dirty="0"/>
              <a:t>т</a:t>
            </a:r>
            <a:r>
              <a:rPr lang="bg-BG" dirty="0" smtClean="0"/>
              <a:t>акива могат да бъдат студено време, мокър асфалт, заледяване и т.н.</a:t>
            </a:r>
          </a:p>
          <a:p>
            <a:pPr algn="just">
              <a:buFontTx/>
              <a:buChar char="-"/>
            </a:pPr>
            <a:r>
              <a:rPr lang="bg-BG" dirty="0"/>
              <a:t>з</a:t>
            </a:r>
            <a:r>
              <a:rPr lang="bg-BG" dirty="0" smtClean="0"/>
              <a:t>адължително тези обстоятелства трябва да бъдат отразени в обстоятелствената част на обвинителния акт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 </a:t>
            </a:r>
            <a:r>
              <a:rPr lang="bg-BG" b="1" dirty="0"/>
              <a:t>154/2000 2 НО</a:t>
            </a:r>
          </a:p>
          <a:p>
            <a:pPr algn="just">
              <a:buFontTx/>
              <a:buChar char="-"/>
            </a:pPr>
            <a:r>
              <a:rPr lang="bg-BG" dirty="0"/>
              <a:t>в</a:t>
            </a:r>
            <a:r>
              <a:rPr lang="bg-BG" dirty="0" smtClean="0"/>
              <a:t>одачът не </a:t>
            </a:r>
            <a:r>
              <a:rPr lang="bg-BG" dirty="0"/>
              <a:t>може да се позове на това, че се е движил с разрешена за пътния участък скорост</a:t>
            </a:r>
          </a:p>
          <a:p>
            <a:pPr algn="just">
              <a:buFontTx/>
              <a:buChar char="-"/>
            </a:pPr>
            <a:r>
              <a:rPr lang="bg-BG" dirty="0"/>
              <a:t>н</a:t>
            </a:r>
            <a:r>
              <a:rPr lang="bg-BG" dirty="0" smtClean="0"/>
              <a:t>арушението </a:t>
            </a:r>
            <a:r>
              <a:rPr lang="bg-BG" dirty="0"/>
              <a:t>е </a:t>
            </a:r>
            <a:r>
              <a:rPr lang="bg-BG" dirty="0" smtClean="0"/>
              <a:t>свързано </a:t>
            </a:r>
            <a:r>
              <a:rPr lang="bg-BG" dirty="0"/>
              <a:t>с неотчитането на конкретни фактори, които налагат движение с друга скорост</a:t>
            </a:r>
          </a:p>
          <a:p>
            <a:pPr algn="just">
              <a:buFontTx/>
              <a:buChar char="-"/>
            </a:pPr>
            <a:endParaRPr lang="bg-BG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3843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Несъобразена</a:t>
            </a:r>
            <a:r>
              <a:rPr lang="ru-RU" sz="3600" dirty="0"/>
              <a:t> </a:t>
            </a:r>
            <a:r>
              <a:rPr lang="ru-RU" sz="3600" dirty="0" err="1"/>
              <a:t>скорост</a:t>
            </a:r>
            <a:r>
              <a:rPr lang="ru-RU" sz="3600" dirty="0"/>
              <a:t>- чл.20, ал.2 </a:t>
            </a:r>
            <a:r>
              <a:rPr lang="ru-RU" sz="3600" dirty="0" err="1"/>
              <a:t>ЗДвП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96/2019 г. по НД 218/2019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Разпоредбата</a:t>
            </a:r>
            <a:r>
              <a:rPr lang="ru-RU" dirty="0" smtClean="0"/>
              <a:t> </a:t>
            </a:r>
            <a:r>
              <a:rPr lang="ru-RU" dirty="0"/>
              <a:t>на  чл. 20, ал. 2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задължава</a:t>
            </a:r>
            <a:r>
              <a:rPr lang="ru-RU" dirty="0"/>
              <a:t> </a:t>
            </a:r>
            <a:r>
              <a:rPr lang="ru-RU" dirty="0" err="1"/>
              <a:t>водача</a:t>
            </a:r>
            <a:r>
              <a:rPr lang="ru-RU" dirty="0"/>
              <a:t> на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да </a:t>
            </a:r>
            <a:r>
              <a:rPr lang="ru-RU" dirty="0" err="1"/>
              <a:t>избере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</a:t>
            </a:r>
            <a:r>
              <a:rPr lang="ru-RU" dirty="0" err="1"/>
              <a:t>съобразена</a:t>
            </a:r>
            <a:r>
              <a:rPr lang="ru-RU" dirty="0"/>
              <a:t> с </a:t>
            </a:r>
            <a:r>
              <a:rPr lang="ru-RU" dirty="0" err="1"/>
              <a:t>отрицателното</a:t>
            </a:r>
            <a:r>
              <a:rPr lang="ru-RU" dirty="0"/>
              <a:t> влияние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онези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усложняват</a:t>
            </a:r>
            <a:r>
              <a:rPr lang="ru-RU" dirty="0"/>
              <a:t> конкретна </a:t>
            </a:r>
            <a:r>
              <a:rPr lang="ru-RU" dirty="0" err="1"/>
              <a:t>пътна</a:t>
            </a:r>
            <a:r>
              <a:rPr lang="ru-RU" dirty="0"/>
              <a:t> обстановка, за да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спре</a:t>
            </a:r>
            <a:r>
              <a:rPr lang="ru-RU" dirty="0"/>
              <a:t> пред всяка предвидима </a:t>
            </a:r>
            <a:r>
              <a:rPr lang="ru-RU" dirty="0" err="1"/>
              <a:t>опасност</a:t>
            </a:r>
            <a:r>
              <a:rPr lang="ru-RU" dirty="0"/>
              <a:t> на </a:t>
            </a:r>
            <a:r>
              <a:rPr lang="ru-RU" dirty="0" err="1"/>
              <a:t>пътя</a:t>
            </a:r>
            <a:r>
              <a:rPr lang="ru-RU" dirty="0"/>
              <a:t> и предотврати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пътно-транспортно</a:t>
            </a:r>
            <a:r>
              <a:rPr lang="ru-RU" dirty="0"/>
              <a:t> </a:t>
            </a:r>
            <a:r>
              <a:rPr lang="ru-RU" dirty="0" err="1" smtClean="0"/>
              <a:t>произшествие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209/2010 г. по НД 117/2010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Задължението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водача</a:t>
            </a:r>
            <a:r>
              <a:rPr lang="ru-RU" dirty="0"/>
              <a:t> е да </a:t>
            </a:r>
            <a:r>
              <a:rPr lang="ru-RU" dirty="0" err="1"/>
              <a:t>избира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конкретните</a:t>
            </a:r>
            <a:r>
              <a:rPr lang="ru-RU" dirty="0"/>
              <a:t> условия,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, </a:t>
            </a:r>
            <a:r>
              <a:rPr lang="ru-RU" dirty="0" err="1"/>
              <a:t>макар</a:t>
            </a:r>
            <a:r>
              <a:rPr lang="ru-RU" dirty="0"/>
              <a:t> и в </a:t>
            </a:r>
            <a:r>
              <a:rPr lang="ru-RU" dirty="0" err="1"/>
              <a:t>пределите</a:t>
            </a:r>
            <a:r>
              <a:rPr lang="ru-RU" dirty="0"/>
              <a:t> на </a:t>
            </a:r>
            <a:r>
              <a:rPr lang="ru-RU" dirty="0" err="1"/>
              <a:t>разрешената</a:t>
            </a:r>
            <a:r>
              <a:rPr lang="ru-RU" dirty="0"/>
              <a:t>, </a:t>
            </a:r>
            <a:r>
              <a:rPr lang="ru-RU" dirty="0" err="1"/>
              <a:t>тя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различна в </a:t>
            </a:r>
            <a:r>
              <a:rPr lang="ru-RU" dirty="0" err="1"/>
              <a:t>зависимост</a:t>
            </a:r>
            <a:r>
              <a:rPr lang="ru-RU" dirty="0"/>
              <a:t> от </a:t>
            </a:r>
            <a:r>
              <a:rPr lang="ru-RU" dirty="0" err="1"/>
              <a:t>конкретната</a:t>
            </a:r>
            <a:r>
              <a:rPr lang="ru-RU" dirty="0"/>
              <a:t> </a:t>
            </a:r>
            <a:r>
              <a:rPr lang="ru-RU" dirty="0" err="1"/>
              <a:t>пътна</a:t>
            </a:r>
            <a:r>
              <a:rPr lang="ru-RU" dirty="0"/>
              <a:t> обстановка и от </a:t>
            </a:r>
            <a:r>
              <a:rPr lang="ru-RU" dirty="0" err="1"/>
              <a:t>възможностите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водач</a:t>
            </a:r>
            <a:r>
              <a:rPr lang="ru-RU" dirty="0"/>
              <a:t>. </a:t>
            </a:r>
            <a:r>
              <a:rPr lang="ru-RU" dirty="0" err="1"/>
              <a:t>Тогава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определена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съобразена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не само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източник</a:t>
            </a:r>
            <a:r>
              <a:rPr lang="ru-RU" dirty="0"/>
              <a:t> на </a:t>
            </a:r>
            <a:r>
              <a:rPr lang="ru-RU" dirty="0" err="1"/>
              <a:t>опасност</a:t>
            </a:r>
            <a:r>
              <a:rPr lang="ru-RU" dirty="0"/>
              <a:t> за </a:t>
            </a:r>
            <a:r>
              <a:rPr lang="ru-RU" dirty="0" err="1"/>
              <a:t>движението</a:t>
            </a:r>
            <a:r>
              <a:rPr lang="ru-RU" dirty="0"/>
              <a:t>, но и не </a:t>
            </a:r>
            <a:r>
              <a:rPr lang="ru-RU" dirty="0" err="1"/>
              <a:t>застрашава</a:t>
            </a:r>
            <a:r>
              <a:rPr lang="ru-RU" dirty="0"/>
              <a:t> </a:t>
            </a:r>
            <a:r>
              <a:rPr lang="ru-RU" dirty="0" smtClean="0"/>
              <a:t>никого.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49311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>
            <a:noAutofit/>
          </a:bodyPr>
          <a:lstStyle/>
          <a:p>
            <a:r>
              <a:rPr lang="bg-BG" sz="3600" dirty="0"/>
              <a:t>Несъобразена скорост- чл.20, ал.2 ЗДвП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176/2011 2 НО</a:t>
            </a:r>
          </a:p>
          <a:p>
            <a:pPr marL="0" indent="0" algn="just">
              <a:buNone/>
            </a:pPr>
            <a:r>
              <a:rPr lang="bg-BG" dirty="0" smtClean="0"/>
              <a:t>Задължения на водача:</a:t>
            </a:r>
          </a:p>
          <a:p>
            <a:pPr algn="just">
              <a:buFontTx/>
              <a:buChar char="-"/>
            </a:pPr>
            <a:r>
              <a:rPr lang="bg-BG" dirty="0" smtClean="0"/>
              <a:t>ако опасността е извън опасната зона той следва да се намали скоростта плавно</a:t>
            </a:r>
          </a:p>
          <a:p>
            <a:pPr algn="just">
              <a:buFontTx/>
              <a:buChar char="-"/>
            </a:pPr>
            <a:r>
              <a:rPr lang="bg-BG" dirty="0" smtClean="0"/>
              <a:t>ако опасността е в опасната зона следва да се предприеме аварийно спиране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 508/1981 г. 3 НО</a:t>
            </a:r>
          </a:p>
          <a:p>
            <a:pPr marL="0" indent="0" algn="just">
              <a:buNone/>
            </a:pPr>
            <a:r>
              <a:rPr lang="bg-BG" dirty="0" smtClean="0"/>
              <a:t>- при избирането на скоростта за движение трябва да се отчитат и субективни </a:t>
            </a:r>
            <a:r>
              <a:rPr lang="bg-BG" dirty="0" err="1" smtClean="0"/>
              <a:t>психофизични</a:t>
            </a:r>
            <a:r>
              <a:rPr lang="bg-BG" dirty="0" smtClean="0"/>
              <a:t> фактори- душевно състояние (не е свързано с вменяемост), преумора, опитност, възраст и т.н.</a:t>
            </a:r>
          </a:p>
          <a:p>
            <a:pPr algn="just">
              <a:buFontTx/>
              <a:buChar char="-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51737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600" dirty="0"/>
              <a:t>Несъобразена скорост- чл.20, ал.2 </a:t>
            </a:r>
            <a:r>
              <a:rPr lang="bg-BG" sz="3600" dirty="0" smtClean="0"/>
              <a:t>ЗДвП</a:t>
            </a:r>
            <a:br>
              <a:rPr lang="bg-BG" sz="3600" dirty="0" smtClean="0"/>
            </a:br>
            <a:r>
              <a:rPr lang="bg-BG" sz="3600" dirty="0" smtClean="0"/>
              <a:t>(нощно време)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520/2008 г. по НД 500/2008 г., 2 НО</a:t>
            </a:r>
          </a:p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dirty="0" err="1"/>
              <a:t>условията</a:t>
            </a:r>
            <a:r>
              <a:rPr lang="ru-RU" dirty="0"/>
              <a:t> на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нощна</a:t>
            </a:r>
            <a:r>
              <a:rPr lang="ru-RU" dirty="0"/>
              <a:t> </a:t>
            </a:r>
            <a:r>
              <a:rPr lang="ru-RU" dirty="0" err="1"/>
              <a:t>видимост</a:t>
            </a:r>
            <a:r>
              <a:rPr lang="ru-RU" dirty="0"/>
              <a:t>, </a:t>
            </a:r>
            <a:r>
              <a:rPr lang="ru-RU" dirty="0" err="1"/>
              <a:t>съобразена</a:t>
            </a:r>
            <a:r>
              <a:rPr lang="ru-RU" dirty="0"/>
              <a:t> с </a:t>
            </a:r>
            <a:r>
              <a:rPr lang="ru-RU" dirty="0" err="1"/>
              <a:t>конкретните</a:t>
            </a:r>
            <a:r>
              <a:rPr lang="ru-RU" dirty="0"/>
              <a:t> </a:t>
            </a:r>
            <a:r>
              <a:rPr lang="ru-RU" dirty="0" err="1"/>
              <a:t>пътни</a:t>
            </a:r>
            <a:r>
              <a:rPr lang="ru-RU" dirty="0"/>
              <a:t> условия </a:t>
            </a:r>
            <a:r>
              <a:rPr lang="ru-RU" dirty="0" err="1"/>
              <a:t>скорост</a:t>
            </a:r>
            <a:r>
              <a:rPr lang="ru-RU" dirty="0"/>
              <a:t> е </a:t>
            </a:r>
            <a:r>
              <a:rPr lang="ru-RU" dirty="0" err="1"/>
              <a:t>тази</a:t>
            </a:r>
            <a:r>
              <a:rPr lang="ru-RU" dirty="0"/>
              <a:t>, </a:t>
            </a:r>
            <a:r>
              <a:rPr lang="ru-RU" dirty="0" err="1"/>
              <a:t>даваща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се </a:t>
            </a:r>
            <a:r>
              <a:rPr lang="ru-RU" dirty="0" err="1"/>
              <a:t>реагира</a:t>
            </a:r>
            <a:r>
              <a:rPr lang="ru-RU" dirty="0"/>
              <a:t> на </a:t>
            </a:r>
            <a:r>
              <a:rPr lang="ru-RU" dirty="0" err="1"/>
              <a:t>възникналата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</a:t>
            </a:r>
            <a:r>
              <a:rPr lang="ru-RU" dirty="0" err="1"/>
              <a:t>осветения</a:t>
            </a:r>
            <a:r>
              <a:rPr lang="ru-RU" dirty="0"/>
              <a:t> от </a:t>
            </a:r>
            <a:r>
              <a:rPr lang="ru-RU" dirty="0" err="1"/>
              <a:t>фаровете</a:t>
            </a:r>
            <a:r>
              <a:rPr lang="ru-RU" dirty="0"/>
              <a:t> на </a:t>
            </a:r>
            <a:r>
              <a:rPr lang="ru-RU" dirty="0" err="1"/>
              <a:t>автомобила</a:t>
            </a:r>
            <a:r>
              <a:rPr lang="ru-RU" dirty="0"/>
              <a:t> </a:t>
            </a:r>
            <a:r>
              <a:rPr lang="ru-RU" dirty="0" err="1"/>
              <a:t>участък</a:t>
            </a:r>
            <a:r>
              <a:rPr lang="ru-RU" dirty="0"/>
              <a:t> от </a:t>
            </a:r>
            <a:r>
              <a:rPr lang="ru-RU" dirty="0" err="1"/>
              <a:t>пътя</a:t>
            </a:r>
            <a:r>
              <a:rPr lang="ru-RU" dirty="0" smtClean="0"/>
              <a:t>.</a:t>
            </a:r>
            <a:endParaRPr lang="bg-BG" dirty="0" smtClean="0"/>
          </a:p>
          <a:p>
            <a:pPr marL="0" indent="0" algn="just">
              <a:buNone/>
            </a:pPr>
            <a:r>
              <a:rPr lang="bg-BG" b="1" dirty="0" smtClean="0"/>
              <a:t>Р 13/1984 г. 3 НО</a:t>
            </a:r>
          </a:p>
          <a:p>
            <a:pPr marL="0" indent="0" algn="just">
              <a:buNone/>
            </a:pPr>
            <a:r>
              <a:rPr lang="bg-BG" dirty="0" smtClean="0"/>
              <a:t>Опасната зона е тази част пред превозното средство, която е осветена от късите светлини (когато се е движил на такива).</a:t>
            </a:r>
          </a:p>
          <a:p>
            <a:pPr marL="0" indent="0" algn="just">
              <a:buNone/>
            </a:pPr>
            <a:r>
              <a:rPr lang="bg-BG" b="1" dirty="0" smtClean="0"/>
              <a:t>Р 231/1988 г. 3 НО</a:t>
            </a:r>
          </a:p>
          <a:p>
            <a:pPr marL="0" indent="0" algn="just">
              <a:buNone/>
            </a:pPr>
            <a:r>
              <a:rPr lang="bg-BG" dirty="0" smtClean="0"/>
              <a:t>Опасната зона е съответна на разстоянието на видимост на фаровете в съответните пътни условия (намалена видимост).</a:t>
            </a:r>
          </a:p>
          <a:p>
            <a:pPr marL="0" indent="0" algn="just">
              <a:buNone/>
            </a:pPr>
            <a:r>
              <a:rPr lang="bg-BG" dirty="0" smtClean="0"/>
              <a:t>В случаите когато скоростта не позволява да се спре в рамките на осветения участък водачът носи отговорност, тъй като сам се е поставя в аварийна ситуация.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6493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dirty="0"/>
              <a:t>Несъобразена скорост- чл.20, ал.2 ЗДвП</a:t>
            </a:r>
            <a:br>
              <a:rPr lang="bg-BG" sz="3200" dirty="0"/>
            </a:br>
            <a:r>
              <a:rPr lang="bg-BG" sz="3200" dirty="0"/>
              <a:t>(нощно време)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bg-BG" b="1" dirty="0"/>
              <a:t>Р 510/2008 г. 2 НО</a:t>
            </a:r>
          </a:p>
          <a:p>
            <a:pPr marL="0" indent="0" algn="just">
              <a:buNone/>
            </a:pPr>
            <a:r>
              <a:rPr lang="bg-BG" dirty="0"/>
              <a:t>Водачът не носи отговорност когато скоростта не му е позволявала да спре в осветената зона, но ударът е бил непредотвратим  при движение със скорост, която му е позволявала </a:t>
            </a:r>
            <a:r>
              <a:rPr lang="bg-BG" dirty="0" smtClean="0"/>
              <a:t>спирането.</a:t>
            </a:r>
            <a:endParaRPr lang="bg-BG" dirty="0"/>
          </a:p>
          <a:p>
            <a:pPr marL="0" indent="0" algn="just">
              <a:buNone/>
            </a:pPr>
            <a:r>
              <a:rPr lang="bg-BG" dirty="0"/>
              <a:t>Това намира приложение само ако опасността е възникнала внезапно в рамките на осветената зона</a:t>
            </a:r>
          </a:p>
          <a:p>
            <a:pPr marL="0" indent="0" algn="just">
              <a:buNone/>
            </a:pPr>
            <a:r>
              <a:rPr lang="bg-BG" b="1" dirty="0" smtClean="0"/>
              <a:t>Р </a:t>
            </a:r>
            <a:r>
              <a:rPr lang="bg-BG" b="1" dirty="0"/>
              <a:t>13/1984 г. 3 НО</a:t>
            </a:r>
          </a:p>
          <a:p>
            <a:pPr marL="0" indent="0" algn="just">
              <a:buNone/>
            </a:pPr>
            <a:r>
              <a:rPr lang="bg-BG" dirty="0"/>
              <a:t>При намалена или силно намалена видимост водачът следва да се движи със скорост, която да му позволи да спре в рамките на разстоянието на видимостта</a:t>
            </a:r>
          </a:p>
          <a:p>
            <a:pPr marL="0" indent="0" algn="just">
              <a:buNone/>
            </a:pPr>
            <a:r>
              <a:rPr lang="bg-BG" b="1" dirty="0"/>
              <a:t>Р 684/1984 г. 3 НО, Р 380/1985 г. 3 НО</a:t>
            </a:r>
          </a:p>
          <a:p>
            <a:pPr marL="0" indent="0" algn="just">
              <a:buNone/>
            </a:pPr>
            <a:r>
              <a:rPr lang="bg-BG" dirty="0"/>
              <a:t>При движение нощно време пресичащият пешеходец се възприема като опасност (когато пресича от ляво на дясно) не към момента на навлизане на пътното платно, а към момента на навлизане на асиметрично осветената от фаровете зона пред автомобила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55124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Несъобразена скорост- чл.20, ал.2 ЗДвП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256/2013 г. по НД 746/2013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Скоростта</a:t>
            </a:r>
            <a:r>
              <a:rPr lang="ru-RU" dirty="0" smtClean="0"/>
              <a:t> </a:t>
            </a:r>
            <a:r>
              <a:rPr lang="ru-RU" dirty="0"/>
              <a:t>за движение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намалява</a:t>
            </a:r>
            <a:r>
              <a:rPr lang="ru-RU" dirty="0"/>
              <a:t> </a:t>
            </a:r>
            <a:r>
              <a:rPr lang="ru-RU" dirty="0" err="1"/>
              <a:t>всякога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предстои</a:t>
            </a:r>
            <a:r>
              <a:rPr lang="ru-RU" dirty="0"/>
              <a:t> да се </a:t>
            </a:r>
            <a:r>
              <a:rPr lang="ru-RU" dirty="0" err="1"/>
              <a:t>премине</a:t>
            </a:r>
            <a:r>
              <a:rPr lang="ru-RU" dirty="0"/>
              <a:t> </a:t>
            </a:r>
            <a:r>
              <a:rPr lang="ru-RU" dirty="0" err="1"/>
              <a:t>покрай</a:t>
            </a:r>
            <a:r>
              <a:rPr lang="ru-RU" dirty="0"/>
              <a:t> </a:t>
            </a:r>
            <a:r>
              <a:rPr lang="ru-RU" dirty="0" err="1"/>
              <a:t>впрегнати</a:t>
            </a:r>
            <a:r>
              <a:rPr lang="ru-RU" dirty="0"/>
              <a:t>, </a:t>
            </a:r>
            <a:r>
              <a:rPr lang="ru-RU" dirty="0" err="1"/>
              <a:t>водени</a:t>
            </a:r>
            <a:r>
              <a:rPr lang="ru-RU" dirty="0"/>
              <a:t> или свободно </a:t>
            </a:r>
            <a:r>
              <a:rPr lang="ru-RU" dirty="0" err="1"/>
              <a:t>движещи</a:t>
            </a:r>
            <a:r>
              <a:rPr lang="ru-RU" dirty="0"/>
              <a:t> се </a:t>
            </a:r>
            <a:r>
              <a:rPr lang="ru-RU" dirty="0" err="1"/>
              <a:t>животни</a:t>
            </a:r>
            <a:r>
              <a:rPr lang="ru-RU" dirty="0"/>
              <a:t> на </a:t>
            </a:r>
            <a:r>
              <a:rPr lang="ru-RU" dirty="0" err="1"/>
              <a:t>пътя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се </a:t>
            </a:r>
            <a:r>
              <a:rPr lang="ru-RU" dirty="0" err="1"/>
              <a:t>подплашат</a:t>
            </a:r>
            <a:r>
              <a:rPr lang="ru-RU" dirty="0"/>
              <a:t> от </a:t>
            </a:r>
            <a:r>
              <a:rPr lang="ru-RU" dirty="0" err="1"/>
              <a:t>приближаващото</a:t>
            </a:r>
            <a:r>
              <a:rPr lang="ru-RU" dirty="0"/>
              <a:t> се МПС и да се отклонят.) и </a:t>
            </a:r>
            <a:r>
              <a:rPr lang="ru-RU" dirty="0" smtClean="0"/>
              <a:t>т.н.</a:t>
            </a:r>
          </a:p>
          <a:p>
            <a:pPr marL="0" indent="0" algn="just">
              <a:buNone/>
            </a:pPr>
            <a:r>
              <a:rPr lang="ru-RU" dirty="0" err="1" smtClean="0"/>
              <a:t>Разпоредбата</a:t>
            </a:r>
            <a:r>
              <a:rPr lang="ru-RU" dirty="0" smtClean="0"/>
              <a:t> </a:t>
            </a:r>
            <a:r>
              <a:rPr lang="ru-RU" dirty="0"/>
              <a:t>на чл.20, ал.2, </a:t>
            </a:r>
            <a:r>
              <a:rPr lang="ru-RU" dirty="0" err="1"/>
              <a:t>изр</a:t>
            </a:r>
            <a:r>
              <a:rPr lang="ru-RU" dirty="0"/>
              <a:t>. 1- во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задължава</a:t>
            </a:r>
            <a:r>
              <a:rPr lang="ru-RU" dirty="0"/>
              <a:t> </a:t>
            </a:r>
            <a:r>
              <a:rPr lang="ru-RU" dirty="0" err="1"/>
              <a:t>водача</a:t>
            </a:r>
            <a:r>
              <a:rPr lang="ru-RU" dirty="0"/>
              <a:t> да </a:t>
            </a:r>
            <a:r>
              <a:rPr lang="ru-RU" dirty="0" err="1"/>
              <a:t>възприеме</a:t>
            </a:r>
            <a:r>
              <a:rPr lang="ru-RU" dirty="0"/>
              <a:t> и оцени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и </a:t>
            </a:r>
            <a:r>
              <a:rPr lang="ru-RU" dirty="0" err="1"/>
              <a:t>прецени</a:t>
            </a:r>
            <a:r>
              <a:rPr lang="ru-RU" dirty="0"/>
              <a:t> </a:t>
            </a:r>
            <a:r>
              <a:rPr lang="ru-RU" dirty="0" err="1"/>
              <a:t>каква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да </a:t>
            </a:r>
            <a:r>
              <a:rPr lang="ru-RU" dirty="0" err="1"/>
              <a:t>избере</a:t>
            </a:r>
            <a:r>
              <a:rPr lang="ru-RU" dirty="0"/>
              <a:t> при </a:t>
            </a:r>
            <a:r>
              <a:rPr lang="ru-RU" dirty="0" err="1"/>
              <a:t>преминаване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пътен</a:t>
            </a:r>
            <a:r>
              <a:rPr lang="ru-RU" dirty="0"/>
              <a:t> </a:t>
            </a:r>
            <a:r>
              <a:rPr lang="ru-RU" dirty="0" err="1"/>
              <a:t>участък</a:t>
            </a:r>
            <a:r>
              <a:rPr lang="ru-RU" dirty="0"/>
              <a:t>.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е </a:t>
            </a:r>
            <a:r>
              <a:rPr lang="ru-RU" dirty="0" err="1"/>
              <a:t>такава</a:t>
            </a:r>
            <a:r>
              <a:rPr lang="ru-RU" dirty="0"/>
              <a:t>, че при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опасност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посочените</a:t>
            </a:r>
            <a:r>
              <a:rPr lang="ru-RU" dirty="0"/>
              <a:t> по- горе </a:t>
            </a:r>
            <a:r>
              <a:rPr lang="ru-RU" dirty="0" err="1"/>
              <a:t>фактори</a:t>
            </a:r>
            <a:r>
              <a:rPr lang="ru-RU" dirty="0"/>
              <a:t> той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техническа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</a:t>
            </a:r>
            <a:r>
              <a:rPr lang="ru-RU" dirty="0" err="1"/>
              <a:t>спре</a:t>
            </a:r>
            <a:r>
              <a:rPr lang="ru-RU" dirty="0"/>
              <a:t> и предотврати </a:t>
            </a:r>
            <a:r>
              <a:rPr lang="ru-RU" dirty="0" err="1" smtClean="0"/>
              <a:t>произшествието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6162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Несъобразена</a:t>
            </a:r>
            <a:r>
              <a:rPr lang="ru-RU" sz="3600" dirty="0"/>
              <a:t> </a:t>
            </a:r>
            <a:r>
              <a:rPr lang="ru-RU" sz="3600" dirty="0" err="1"/>
              <a:t>скорост</a:t>
            </a:r>
            <a:r>
              <a:rPr lang="ru-RU" sz="3600" dirty="0"/>
              <a:t>- чл.20, ал.2 </a:t>
            </a:r>
            <a:r>
              <a:rPr lang="ru-RU" sz="3600" dirty="0" err="1"/>
              <a:t>ЗДвП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128/2021 г. по НД 416/2020 г.,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Всеки</a:t>
            </a:r>
            <a:r>
              <a:rPr lang="ru-RU" dirty="0" smtClean="0"/>
              <a:t> </a:t>
            </a:r>
            <a:r>
              <a:rPr lang="ru-RU" dirty="0" err="1"/>
              <a:t>водач</a:t>
            </a:r>
            <a:r>
              <a:rPr lang="ru-RU" dirty="0"/>
              <a:t> на МПС, правомерно </a:t>
            </a:r>
            <a:r>
              <a:rPr lang="ru-RU" dirty="0" err="1"/>
              <a:t>пътуващ</a:t>
            </a:r>
            <a:r>
              <a:rPr lang="ru-RU" dirty="0"/>
              <a:t> в </a:t>
            </a:r>
            <a:r>
              <a:rPr lang="ru-RU" dirty="0" err="1"/>
              <a:t>предназначената</a:t>
            </a:r>
            <a:r>
              <a:rPr lang="ru-RU" dirty="0"/>
              <a:t> за движение в </a:t>
            </a:r>
            <a:r>
              <a:rPr lang="ru-RU" dirty="0" err="1"/>
              <a:t>избраната</a:t>
            </a:r>
            <a:r>
              <a:rPr lang="ru-RU" dirty="0"/>
              <a:t> от него </a:t>
            </a:r>
            <a:r>
              <a:rPr lang="ru-RU" dirty="0" err="1"/>
              <a:t>посока</a:t>
            </a:r>
            <a:r>
              <a:rPr lang="ru-RU" dirty="0"/>
              <a:t> </a:t>
            </a:r>
            <a:r>
              <a:rPr lang="ru-RU" dirty="0" err="1"/>
              <a:t>пътна</a:t>
            </a:r>
            <a:r>
              <a:rPr lang="ru-RU" dirty="0"/>
              <a:t> лента,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задължение</a:t>
            </a:r>
            <a:r>
              <a:rPr lang="ru-RU" dirty="0"/>
              <a:t> за своевременна реакция при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опасност</a:t>
            </a:r>
            <a:r>
              <a:rPr lang="ru-RU" dirty="0"/>
              <a:t> на </a:t>
            </a:r>
            <a:r>
              <a:rPr lang="ru-RU" dirty="0" err="1"/>
              <a:t>пътя</a:t>
            </a:r>
            <a:r>
              <a:rPr lang="ru-RU" dirty="0"/>
              <a:t>. </a:t>
            </a:r>
            <a:r>
              <a:rPr lang="ru-RU" dirty="0" err="1"/>
              <a:t>Тази</a:t>
            </a:r>
            <a:r>
              <a:rPr lang="ru-RU" dirty="0"/>
              <a:t> реакция </a:t>
            </a:r>
            <a:r>
              <a:rPr lang="ru-RU" dirty="0" err="1"/>
              <a:t>следва</a:t>
            </a:r>
            <a:r>
              <a:rPr lang="ru-RU" dirty="0"/>
              <a:t> да е в </a:t>
            </a:r>
            <a:r>
              <a:rPr lang="ru-RU" dirty="0" err="1"/>
              <a:t>рамките</a:t>
            </a:r>
            <a:r>
              <a:rPr lang="ru-RU" dirty="0"/>
              <a:t> на </a:t>
            </a:r>
            <a:r>
              <a:rPr lang="ru-RU" dirty="0" err="1"/>
              <a:t>предписаното</a:t>
            </a:r>
            <a:r>
              <a:rPr lang="ru-RU" dirty="0"/>
              <a:t> от  чл. 20, ал. 2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намаляване</a:t>
            </a:r>
            <a:r>
              <a:rPr lang="ru-RU" dirty="0"/>
              <a:t> на </a:t>
            </a:r>
            <a:r>
              <a:rPr lang="ru-RU" dirty="0" err="1"/>
              <a:t>скоростта</a:t>
            </a:r>
            <a:r>
              <a:rPr lang="ru-RU" dirty="0"/>
              <a:t> или </a:t>
            </a:r>
            <a:r>
              <a:rPr lang="ru-RU" dirty="0" err="1"/>
              <a:t>спиране</a:t>
            </a:r>
            <a:r>
              <a:rPr lang="ru-RU" dirty="0"/>
              <a:t>, </a:t>
            </a:r>
            <a:r>
              <a:rPr lang="ru-RU" dirty="0" err="1"/>
              <a:t>стига</a:t>
            </a:r>
            <a:r>
              <a:rPr lang="ru-RU" dirty="0"/>
              <a:t> </a:t>
            </a:r>
            <a:r>
              <a:rPr lang="ru-RU" dirty="0" err="1"/>
              <a:t>препятствието</a:t>
            </a:r>
            <a:r>
              <a:rPr lang="ru-RU" dirty="0"/>
              <a:t> на </a:t>
            </a:r>
            <a:r>
              <a:rPr lang="ru-RU" dirty="0" err="1"/>
              <a:t>пътя</a:t>
            </a:r>
            <a:r>
              <a:rPr lang="ru-RU" dirty="0"/>
              <a:t> да се е </a:t>
            </a:r>
            <a:r>
              <a:rPr lang="ru-RU" dirty="0" err="1"/>
              <a:t>появило</a:t>
            </a:r>
            <a:r>
              <a:rPr lang="ru-RU" dirty="0"/>
              <a:t> на </a:t>
            </a:r>
            <a:r>
              <a:rPr lang="ru-RU" dirty="0" err="1"/>
              <a:t>разстояние</a:t>
            </a:r>
            <a:r>
              <a:rPr lang="ru-RU" dirty="0"/>
              <a:t>, </a:t>
            </a:r>
            <a:r>
              <a:rPr lang="ru-RU" dirty="0" err="1"/>
              <a:t>осигуряващо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</a:t>
            </a:r>
            <a:r>
              <a:rPr lang="ru-RU" dirty="0" err="1"/>
              <a:t>обективна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за </a:t>
            </a:r>
            <a:r>
              <a:rPr lang="ru-RU" dirty="0" err="1"/>
              <a:t>навременното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 smtClean="0"/>
              <a:t>възприемане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557/2014 г. по НД 1745/2013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Задължението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водача</a:t>
            </a:r>
            <a:r>
              <a:rPr lang="ru-RU" dirty="0"/>
              <a:t> на МПС да </a:t>
            </a:r>
            <a:r>
              <a:rPr lang="ru-RU" dirty="0" err="1"/>
              <a:t>съобрази</a:t>
            </a:r>
            <a:r>
              <a:rPr lang="ru-RU" dirty="0"/>
              <a:t> </a:t>
            </a:r>
            <a:r>
              <a:rPr lang="ru-RU" dirty="0" err="1"/>
              <a:t>релефа</a:t>
            </a:r>
            <a:r>
              <a:rPr lang="ru-RU" dirty="0"/>
              <a:t> на </a:t>
            </a:r>
            <a:r>
              <a:rPr lang="ru-RU" dirty="0" err="1"/>
              <a:t>местността</a:t>
            </a:r>
            <a:r>
              <a:rPr lang="ru-RU" dirty="0"/>
              <a:t> при </a:t>
            </a:r>
            <a:r>
              <a:rPr lang="ru-RU" dirty="0" err="1"/>
              <a:t>избор</a:t>
            </a:r>
            <a:r>
              <a:rPr lang="ru-RU" dirty="0"/>
              <a:t> на </a:t>
            </a:r>
            <a:r>
              <a:rPr lang="ru-RU" dirty="0" err="1"/>
              <a:t>скорост</a:t>
            </a:r>
            <a:r>
              <a:rPr lang="ru-RU" dirty="0"/>
              <a:t> се </a:t>
            </a:r>
            <a:r>
              <a:rPr lang="ru-RU" dirty="0" err="1"/>
              <a:t>отнася</a:t>
            </a:r>
            <a:r>
              <a:rPr lang="ru-RU" dirty="0"/>
              <a:t> до </a:t>
            </a:r>
            <a:r>
              <a:rPr lang="ru-RU" dirty="0" err="1"/>
              <a:t>платното</a:t>
            </a:r>
            <a:r>
              <a:rPr lang="ru-RU" dirty="0"/>
              <a:t> за движение,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избраната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е </a:t>
            </a:r>
            <a:r>
              <a:rPr lang="ru-RU" dirty="0" err="1"/>
              <a:t>такава</a:t>
            </a:r>
            <a:r>
              <a:rPr lang="ru-RU" dirty="0"/>
              <a:t>, че да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позволи</a:t>
            </a:r>
            <a:r>
              <a:rPr lang="ru-RU" dirty="0"/>
              <a:t> да </a:t>
            </a:r>
            <a:r>
              <a:rPr lang="ru-RU" dirty="0" err="1"/>
              <a:t>спре</a:t>
            </a:r>
            <a:r>
              <a:rPr lang="ru-RU" dirty="0"/>
              <a:t> пред всяко предвидимо препятствие“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45045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/>
              <a:t>Несъобразена</a:t>
            </a:r>
            <a:r>
              <a:rPr lang="ru-RU" sz="3600" dirty="0"/>
              <a:t> </a:t>
            </a:r>
            <a:r>
              <a:rPr lang="ru-RU" sz="3600" dirty="0" err="1"/>
              <a:t>скорост</a:t>
            </a:r>
            <a:r>
              <a:rPr lang="ru-RU" sz="3600" dirty="0"/>
              <a:t>- чл.20, ал.2 </a:t>
            </a:r>
            <a:r>
              <a:rPr lang="ru-RU" sz="3600" dirty="0" err="1"/>
              <a:t>ЗДвП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36/2013 г. по НД 2328/2012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Факторите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пътната</a:t>
            </a:r>
            <a:r>
              <a:rPr lang="ru-RU" dirty="0"/>
              <a:t> обстановка </a:t>
            </a:r>
            <a:r>
              <a:rPr lang="ru-RU" dirty="0" err="1"/>
              <a:t>имат</a:t>
            </a:r>
            <a:r>
              <a:rPr lang="ru-RU" dirty="0"/>
              <a:t> значение за </a:t>
            </a:r>
            <a:r>
              <a:rPr lang="ru-RU" dirty="0" err="1"/>
              <a:t>избиране</a:t>
            </a:r>
            <a:r>
              <a:rPr lang="ru-RU" dirty="0"/>
              <a:t> на </a:t>
            </a:r>
            <a:r>
              <a:rPr lang="ru-RU" dirty="0" err="1"/>
              <a:t>съобразената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на движение и </a:t>
            </a:r>
            <a:r>
              <a:rPr lang="ru-RU" dirty="0" err="1"/>
              <a:t>колкото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и </a:t>
            </a:r>
            <a:r>
              <a:rPr lang="ru-RU" dirty="0" smtClean="0"/>
              <a:t>по- </a:t>
            </a:r>
            <a:r>
              <a:rPr lang="ru-RU" dirty="0" err="1" smtClean="0"/>
              <a:t>неблагоприятни</a:t>
            </a:r>
            <a:r>
              <a:rPr lang="ru-RU" dirty="0" smtClean="0"/>
              <a:t> </a:t>
            </a:r>
            <a:r>
              <a:rPr lang="ru-RU" dirty="0" err="1"/>
              <a:t>са</a:t>
            </a:r>
            <a:r>
              <a:rPr lang="ru-RU" dirty="0"/>
              <a:t> те, толкова </a:t>
            </a:r>
            <a:r>
              <a:rPr lang="ru-RU" dirty="0" smtClean="0"/>
              <a:t>по- малка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скоростта</a:t>
            </a:r>
            <a:r>
              <a:rPr lang="ru-RU" dirty="0"/>
              <a:t> на движение в сравнение с </a:t>
            </a:r>
            <a:r>
              <a:rPr lang="ru-RU" dirty="0" err="1"/>
              <a:t>максимално</a:t>
            </a:r>
            <a:r>
              <a:rPr lang="ru-RU" dirty="0"/>
              <a:t> </a:t>
            </a:r>
            <a:r>
              <a:rPr lang="ru-RU" dirty="0" err="1"/>
              <a:t>допустимата</a:t>
            </a:r>
            <a:r>
              <a:rPr lang="ru-RU" dirty="0"/>
              <a:t> по чл. 21 от </a:t>
            </a:r>
            <a:r>
              <a:rPr lang="ru-RU" dirty="0" err="1" smtClean="0"/>
              <a:t>ЗДвП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28/2009 г. по НД 733/2008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 err="1"/>
              <a:t>движението</a:t>
            </a:r>
            <a:r>
              <a:rPr lang="ru-RU" dirty="0"/>
              <a:t> с </a:t>
            </a:r>
            <a:r>
              <a:rPr lang="ru-RU" dirty="0" err="1"/>
              <a:t>превишена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не е в </a:t>
            </a:r>
            <a:r>
              <a:rPr lang="ru-RU" dirty="0" err="1"/>
              <a:t>пряка</a:t>
            </a:r>
            <a:r>
              <a:rPr lang="ru-RU" dirty="0"/>
              <a:t> </a:t>
            </a:r>
            <a:r>
              <a:rPr lang="ru-RU" dirty="0" err="1"/>
              <a:t>причинна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настъпилите</a:t>
            </a:r>
            <a:r>
              <a:rPr lang="ru-RU" dirty="0"/>
              <a:t>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вредни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но </a:t>
            </a:r>
            <a:r>
              <a:rPr lang="ru-RU" dirty="0" err="1"/>
              <a:t>заедно</a:t>
            </a:r>
            <a:r>
              <a:rPr lang="ru-RU" dirty="0"/>
              <a:t> с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установено</a:t>
            </a:r>
            <a:r>
              <a:rPr lang="ru-RU" dirty="0"/>
              <a:t>, че те не </a:t>
            </a:r>
            <a:r>
              <a:rPr lang="ru-RU" dirty="0" err="1"/>
              <a:t>биха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при движение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съобразена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</a:t>
            </a:r>
            <a:r>
              <a:rPr lang="ru-RU" dirty="0" err="1"/>
              <a:t>отговорността</a:t>
            </a:r>
            <a:r>
              <a:rPr lang="ru-RU" dirty="0"/>
              <a:t> е именно за </a:t>
            </a:r>
            <a:r>
              <a:rPr lang="ru-RU" dirty="0" err="1"/>
              <a:t>нарушаване</a:t>
            </a:r>
            <a:r>
              <a:rPr lang="ru-RU" dirty="0"/>
              <a:t> на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съобразена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“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3846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Съотношение между превишена и несъобразена скорост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ТР №2/2016 г., ОСНК,  Р 60155/2021 г. по НД 669/2021 г., 2 НО</a:t>
            </a:r>
            <a:r>
              <a:rPr lang="ru-RU" dirty="0"/>
              <a:t> (</a:t>
            </a:r>
            <a:r>
              <a:rPr lang="ru-RU" dirty="0" err="1"/>
              <a:t>обвинението</a:t>
            </a:r>
            <a:r>
              <a:rPr lang="ru-RU" dirty="0"/>
              <a:t> е било за </a:t>
            </a:r>
            <a:r>
              <a:rPr lang="ru-RU" dirty="0" err="1"/>
              <a:t>извършено</a:t>
            </a:r>
            <a:r>
              <a:rPr lang="ru-RU" dirty="0"/>
              <a:t> нарушение на чл.21 </a:t>
            </a:r>
            <a:r>
              <a:rPr lang="ru-RU" dirty="0" err="1"/>
              <a:t>ЗДвП</a:t>
            </a:r>
            <a:r>
              <a:rPr lang="ru-RU" dirty="0"/>
              <a:t>, а </a:t>
            </a:r>
            <a:r>
              <a:rPr lang="ru-RU" dirty="0" err="1"/>
              <a:t>подсъдимият</a:t>
            </a:r>
            <a:r>
              <a:rPr lang="ru-RU" dirty="0"/>
              <a:t> е </a:t>
            </a:r>
            <a:r>
              <a:rPr lang="ru-RU" dirty="0" err="1"/>
              <a:t>осъден</a:t>
            </a:r>
            <a:r>
              <a:rPr lang="ru-RU" dirty="0"/>
              <a:t> за </a:t>
            </a:r>
            <a:r>
              <a:rPr lang="ru-RU" dirty="0" err="1"/>
              <a:t>извършено</a:t>
            </a:r>
            <a:r>
              <a:rPr lang="ru-RU" dirty="0"/>
              <a:t> нарушение на чл.20, ал.2, изр.1-во </a:t>
            </a:r>
            <a:r>
              <a:rPr lang="ru-RU" dirty="0" err="1" smtClean="0"/>
              <a:t>ЗДвП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r>
              <a:rPr lang="ru-RU" dirty="0" err="1" smtClean="0"/>
              <a:t>Съдът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приел</a:t>
            </a:r>
            <a:r>
              <a:rPr lang="ru-RU" dirty="0"/>
              <a:t>, че в случая </a:t>
            </a:r>
            <a:r>
              <a:rPr lang="ru-RU" dirty="0" err="1"/>
              <a:t>подсъдимият</a:t>
            </a:r>
            <a:r>
              <a:rPr lang="ru-RU" dirty="0"/>
              <a:t> е нарушил </a:t>
            </a:r>
            <a:r>
              <a:rPr lang="ru-RU" dirty="0" err="1"/>
              <a:t>разпоредбата</a:t>
            </a:r>
            <a:r>
              <a:rPr lang="ru-RU" dirty="0"/>
              <a:t> на чл.20, ал.2, </a:t>
            </a:r>
            <a:r>
              <a:rPr lang="ru-RU" dirty="0" err="1"/>
              <a:t>изр</a:t>
            </a:r>
            <a:r>
              <a:rPr lang="ru-RU" dirty="0"/>
              <a:t>. 1-во </a:t>
            </a:r>
            <a:r>
              <a:rPr lang="ru-RU" dirty="0" err="1"/>
              <a:t>ЗДвП</a:t>
            </a:r>
            <a:r>
              <a:rPr lang="ru-RU" dirty="0"/>
              <a:t> и е </a:t>
            </a:r>
            <a:r>
              <a:rPr lang="ru-RU" dirty="0" err="1"/>
              <a:t>преценил</a:t>
            </a:r>
            <a:r>
              <a:rPr lang="ru-RU" dirty="0"/>
              <a:t>, че той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признат</a:t>
            </a:r>
            <a:r>
              <a:rPr lang="ru-RU" dirty="0"/>
              <a:t> за виновен по </a:t>
            </a:r>
            <a:r>
              <a:rPr lang="ru-RU" dirty="0" err="1"/>
              <a:t>това</a:t>
            </a:r>
            <a:r>
              <a:rPr lang="ru-RU" dirty="0"/>
              <a:t> нарушение,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препраща</a:t>
            </a:r>
            <a:r>
              <a:rPr lang="ru-RU" dirty="0"/>
              <a:t> </a:t>
            </a:r>
            <a:r>
              <a:rPr lang="ru-RU" dirty="0" err="1"/>
              <a:t>бланкетната</a:t>
            </a:r>
            <a:r>
              <a:rPr lang="ru-RU" dirty="0"/>
              <a:t> норма на чл.343 НК. </a:t>
            </a:r>
            <a:r>
              <a:rPr lang="ru-RU" dirty="0" err="1"/>
              <a:t>Посочил</a:t>
            </a:r>
            <a:r>
              <a:rPr lang="ru-RU" dirty="0"/>
              <a:t> е, че </a:t>
            </a:r>
            <a:r>
              <a:rPr lang="ru-RU" dirty="0" err="1"/>
              <a:t>съобразно</a:t>
            </a:r>
            <a:r>
              <a:rPr lang="ru-RU" dirty="0"/>
              <a:t> ТР№2/2016 г., ОСНК </a:t>
            </a:r>
            <a:r>
              <a:rPr lang="ru-RU" dirty="0" err="1"/>
              <a:t>съдът</a:t>
            </a:r>
            <a:r>
              <a:rPr lang="ru-RU" dirty="0"/>
              <a:t> е компетентен да </a:t>
            </a:r>
            <a:r>
              <a:rPr lang="ru-RU" dirty="0" err="1"/>
              <a:t>даде</a:t>
            </a:r>
            <a:r>
              <a:rPr lang="ru-RU" dirty="0"/>
              <a:t>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нарушението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обвинителният</a:t>
            </a:r>
            <a:r>
              <a:rPr lang="ru-RU" dirty="0"/>
              <a:t> акт </a:t>
            </a:r>
            <a:r>
              <a:rPr lang="ru-RU" dirty="0" err="1"/>
              <a:t>съдържа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необходими</a:t>
            </a:r>
            <a:r>
              <a:rPr lang="ru-RU" dirty="0"/>
              <a:t> </a:t>
            </a:r>
            <a:r>
              <a:rPr lang="ru-RU" dirty="0" err="1"/>
              <a:t>факти</a:t>
            </a:r>
            <a:r>
              <a:rPr lang="ru-RU" dirty="0"/>
              <a:t> и </a:t>
            </a:r>
            <a:r>
              <a:rPr lang="ru-RU" dirty="0" err="1"/>
              <a:t>обстоятелства</a:t>
            </a:r>
            <a:r>
              <a:rPr lang="ru-RU" dirty="0"/>
              <a:t>, относими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нарушението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осъществено</a:t>
            </a:r>
            <a:r>
              <a:rPr lang="ru-RU" dirty="0"/>
              <a:t> и е в причинно- </a:t>
            </a:r>
            <a:r>
              <a:rPr lang="ru-RU" dirty="0" err="1"/>
              <a:t>следствена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резултата</a:t>
            </a:r>
            <a:r>
              <a:rPr lang="ru-RU" dirty="0"/>
              <a:t>“ В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смисъл</a:t>
            </a:r>
            <a:r>
              <a:rPr lang="ru-RU" dirty="0"/>
              <a:t> и </a:t>
            </a:r>
            <a:r>
              <a:rPr lang="ru-RU" b="1" dirty="0"/>
              <a:t>Р 60182/2022 г. по НД 553/2021 г., 1 НО Р 135/2021 г. по НД 501/2020 г., 3 НО, Р 50166/2023 г. по НД 615/2022 г., 1 НО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35592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Недостатъчен контрол върху превозното средство- чл.20, ал.1 ЗДвП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№ 842/1975 3 НО, Р№ 1234/1976 г. 3 НО, Р№ 945/1978 г. 3 НО, Р№ 960/1080 г. 3 НО, Р№ 164/1988 г. 3 НО</a:t>
            </a:r>
          </a:p>
          <a:p>
            <a:pPr marL="0" indent="0" algn="just">
              <a:buNone/>
            </a:pPr>
            <a:r>
              <a:rPr lang="bg-BG" dirty="0"/>
              <a:t>К</a:t>
            </a:r>
            <a:r>
              <a:rPr lang="bg-BG" dirty="0" smtClean="0"/>
              <a:t>онтролът</a:t>
            </a:r>
            <a:r>
              <a:rPr lang="bg-BG" dirty="0"/>
              <a:t>, който има предвид чл. 20, ал. 1 от ЗДвП, представлява владеене на управляваното превозно средство, във всяко отношение, и той обхваща всички действия на водача, които засягат не само техническото състояние на пътното превозно средство и показанията на съответните негови уреди, както и възможността пътното превозно средство да се задвижи само или да бъде задвижено или ползвано от трети лица, но и положението му спрямо останалите участници в движението, спрямо пътя или терена, включително ако се намира в покой.</a:t>
            </a:r>
            <a:r>
              <a:rPr lang="bg-BG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81185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/>
              <a:t>Недостатъчен контрол върху превозното средство- чл.20, ал.1 ЗДвП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Р№ 222/2014 г. 2 НО</a:t>
            </a:r>
          </a:p>
          <a:p>
            <a:pPr algn="just">
              <a:buFontTx/>
              <a:buChar char="-"/>
            </a:pPr>
            <a:r>
              <a:rPr lang="bg-BG" dirty="0" smtClean="0"/>
              <a:t>водачът е длъжен да следи непрекъснато пътната обстановка</a:t>
            </a:r>
          </a:p>
          <a:p>
            <a:pPr algn="just">
              <a:buFontTx/>
              <a:buChar char="-"/>
            </a:pPr>
            <a:r>
              <a:rPr lang="bg-BG" dirty="0"/>
              <a:t>а</a:t>
            </a:r>
            <a:r>
              <a:rPr lang="bg-BG" dirty="0" smtClean="0"/>
              <a:t>ко не възприеме опасност, като причина за това е отклонение на вниманието е налице нарушение на чл.20, ал.1 ЗДвП</a:t>
            </a:r>
          </a:p>
          <a:p>
            <a:pPr algn="just">
              <a:buFontTx/>
              <a:buChar char="-"/>
            </a:pPr>
            <a:r>
              <a:rPr lang="bg-BG" dirty="0"/>
              <a:t>а</a:t>
            </a:r>
            <a:r>
              <a:rPr lang="bg-BG" dirty="0" smtClean="0"/>
              <a:t>ко загубата на контрол се дължи на висока скорост- нарушението е по чл.20, ал.2 ЗДвП, а не по чл.20, ал.1 ЗДвП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 № 353/1991 г. ВК</a:t>
            </a:r>
          </a:p>
          <a:p>
            <a:pPr algn="just">
              <a:buFontTx/>
              <a:buChar char="-"/>
            </a:pPr>
            <a:r>
              <a:rPr lang="bg-BG" dirty="0" smtClean="0"/>
              <a:t>ако водачът заспи- </a:t>
            </a:r>
            <a:r>
              <a:rPr lang="bg-BG" dirty="0"/>
              <a:t>20, ал.1 </a:t>
            </a:r>
            <a:r>
              <a:rPr lang="bg-BG" dirty="0" smtClean="0"/>
              <a:t>ЗДвП</a:t>
            </a:r>
          </a:p>
          <a:p>
            <a:pPr algn="just">
              <a:buFontTx/>
              <a:buChar char="-"/>
            </a:pPr>
            <a:r>
              <a:rPr lang="bg-BG" dirty="0"/>
              <a:t>а</a:t>
            </a:r>
            <a:r>
              <a:rPr lang="bg-BG" dirty="0" smtClean="0"/>
              <a:t>ко водачът навлезе с висока скорост в завой и не го вземе включително и заради „</a:t>
            </a:r>
            <a:r>
              <a:rPr lang="bg-BG" dirty="0" err="1" smtClean="0"/>
              <a:t>аквапланинг</a:t>
            </a:r>
            <a:r>
              <a:rPr lang="bg-BG" dirty="0" smtClean="0"/>
              <a:t>“- чл.20, ал.2 ЗДвП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 45/2009 г. 3 НО</a:t>
            </a:r>
          </a:p>
          <a:p>
            <a:pPr marL="0" indent="0" algn="just">
              <a:buNone/>
            </a:pPr>
            <a:r>
              <a:rPr lang="bg-BG" dirty="0" smtClean="0"/>
              <a:t>- закъснялата реакция на опасността е нарушение на </a:t>
            </a:r>
            <a:r>
              <a:rPr lang="bg-BG" dirty="0"/>
              <a:t>чл.20, ал.1 ЗДвП</a:t>
            </a:r>
          </a:p>
        </p:txBody>
      </p:sp>
    </p:spTree>
    <p:extLst>
      <p:ext uri="{BB962C8B-B14F-4D97-AF65-F5344CB8AC3E}">
        <p14:creationId xmlns:p14="http://schemas.microsoft.com/office/powerpoint/2010/main" val="366355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/>
              <a:t>Недостатъчен контрол върху превозното средство- чл.20, ал.1 ЗДвП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Р№ 155/2009 г. 3 НО</a:t>
            </a:r>
          </a:p>
          <a:p>
            <a:pPr marL="0" indent="0" algn="just">
              <a:buNone/>
            </a:pPr>
            <a:r>
              <a:rPr lang="bg-BG" dirty="0" smtClean="0"/>
              <a:t>(подсъдимата е загубила контрол върху управлението на автомобила, тъй като е навлязла в завой с висока скорост, а е имала възможност преди това да я намали)</a:t>
            </a:r>
          </a:p>
          <a:p>
            <a:pPr algn="just">
              <a:buFontTx/>
              <a:buChar char="-"/>
            </a:pPr>
            <a:r>
              <a:rPr lang="bg-BG" dirty="0" smtClean="0"/>
              <a:t>съдът е приел едновременно нарушаване на чл.20, ал.1 и ал.2 ЗДвП (изолирана практика)</a:t>
            </a:r>
          </a:p>
          <a:p>
            <a:pPr marL="0" indent="0" algn="just">
              <a:buNone/>
            </a:pPr>
            <a:r>
              <a:rPr lang="bg-BG" b="1" dirty="0" smtClean="0"/>
              <a:t>Р№ 59/2011 г. 1 НО</a:t>
            </a:r>
          </a:p>
          <a:p>
            <a:pPr marL="0" indent="0" algn="just">
              <a:buNone/>
            </a:pPr>
            <a:r>
              <a:rPr lang="bg-BG" dirty="0" smtClean="0"/>
              <a:t>(подсъдимият не видял пешеходец)</a:t>
            </a:r>
          </a:p>
          <a:p>
            <a:pPr algn="just">
              <a:buFontTx/>
              <a:buChar char="-"/>
            </a:pPr>
            <a:r>
              <a:rPr lang="bg-BG" dirty="0" smtClean="0"/>
              <a:t>съдът е приел, че е осъществено и нарушение по чл.20, ал.1 ЗДвП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Р№616/2012 г. 3 НО, Р№ 2792/2011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когато след загуба на контрол се навлезе в насрещна пътна лента е налице едновременно нарушение на чл.20, ал.1 ЗДвП и специалните правила забраняващи това навлизане.</a:t>
            </a:r>
          </a:p>
          <a:p>
            <a:pPr marL="0" indent="0" algn="just">
              <a:buNone/>
            </a:pPr>
            <a:r>
              <a:rPr lang="bg-BG" b="1" dirty="0" smtClean="0"/>
              <a:t>Присъда 3/2024 г. по НД 1110/2023 г. 1 НО, Р 16/2012 г. по НД 2888/2011 г., 2 НО, Р 300/2012 г. по НД 947/2012 г., 2 НО, Р 50152/2023 г. по НД 704/2022 г., 3 НО, Р 3/2023 г. по НД 918/2022 г., 2 НО</a:t>
            </a:r>
          </a:p>
          <a:p>
            <a:pPr marL="0" indent="0" algn="just">
              <a:buNone/>
            </a:pPr>
            <a:r>
              <a:rPr lang="bg-BG" dirty="0" smtClean="0"/>
              <a:t>Невъзможно е да се нарушат едновременно и двете хипотези на чл.20, ал.2 ЗДвП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24672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Неправомерни маневри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144/1997 г. 3 НО</a:t>
            </a:r>
          </a:p>
          <a:p>
            <a:pPr marL="0" indent="0" algn="just">
              <a:buNone/>
            </a:pPr>
            <a:r>
              <a:rPr lang="bg-BG" dirty="0" smtClean="0"/>
              <a:t>Маневрата е резултат на съзнавана дейност, реализирана посредством конкретно изменение на движението на МПС по отношение на останалите участници в движението</a:t>
            </a:r>
          </a:p>
          <a:p>
            <a:pPr marL="0" indent="0" algn="just">
              <a:buNone/>
            </a:pPr>
            <a:r>
              <a:rPr lang="bg-BG" dirty="0" smtClean="0"/>
              <a:t>Ако изменението е резултат на отклонено внимание, довело до навлизане в платното за насрещно движение е налице нарушение на чл.20, ал.1</a:t>
            </a:r>
            <a:r>
              <a:rPr lang="en-US" dirty="0" smtClean="0"/>
              <a:t> </a:t>
            </a:r>
            <a:r>
              <a:rPr lang="bg-BG" dirty="0" smtClean="0"/>
              <a:t>ЗДвП</a:t>
            </a:r>
          </a:p>
          <a:p>
            <a:pPr marL="0" indent="0" algn="just">
              <a:buNone/>
            </a:pPr>
            <a:r>
              <a:rPr lang="bg-BG" b="1" dirty="0" smtClean="0"/>
              <a:t>Р 486/2009 г. 3 НО</a:t>
            </a:r>
          </a:p>
          <a:p>
            <a:pPr marL="0" indent="0" algn="just">
              <a:buNone/>
            </a:pPr>
            <a:r>
              <a:rPr lang="bg-BG" dirty="0" smtClean="0"/>
              <a:t>Управлението на МПС е дейност, представляваща източник на повишена опасност</a:t>
            </a:r>
          </a:p>
          <a:p>
            <a:pPr marL="0" indent="0" algn="just">
              <a:buNone/>
            </a:pPr>
            <a:r>
              <a:rPr lang="bg-BG" dirty="0" smtClean="0"/>
              <a:t>При предприемане на маневра е необходимо водачът да се увери в съществуването или отсъствието на определени фактори, които имат непосредствено значение за безопасността на движението</a:t>
            </a:r>
          </a:p>
          <a:p>
            <a:pPr marL="0" indent="0" algn="just">
              <a:buNone/>
            </a:pPr>
            <a:r>
              <a:rPr lang="bg-BG" dirty="0" smtClean="0"/>
              <a:t>Ако водачът направи необосновано преценка на налично безопасно движение е налице непредпазливост, а не извинителна грешка.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74567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Неправомерни маневри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549/2011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предприемане на маневра водачът е длъжен да не пречи или застрашава останалите участници в движението</a:t>
            </a:r>
          </a:p>
          <a:p>
            <a:pPr algn="just">
              <a:buFontTx/>
              <a:buChar char="-"/>
            </a:pPr>
            <a:r>
              <a:rPr lang="bg-BG" dirty="0" smtClean="0"/>
              <a:t>Водачът е длъжен да се съобразява и с неправомерни действия на останалите участници в движението</a:t>
            </a:r>
          </a:p>
          <a:p>
            <a:pPr marL="0" indent="0" algn="just">
              <a:buNone/>
            </a:pPr>
            <a:r>
              <a:rPr lang="bg-BG" b="1" dirty="0" smtClean="0"/>
              <a:t>Р 473/2011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Водачът следва да извърши задължителна преценка за безопасността на маневрата</a:t>
            </a:r>
          </a:p>
          <a:p>
            <a:pPr algn="just">
              <a:buFontTx/>
              <a:buChar char="-"/>
            </a:pPr>
            <a:r>
              <a:rPr lang="bg-BG" dirty="0" smtClean="0"/>
              <a:t>Преценката следва да бъде на базата на правомерни и неправомерни действия на останалите участници в движението</a:t>
            </a:r>
          </a:p>
          <a:p>
            <a:pPr marL="0" indent="0" algn="just">
              <a:buNone/>
            </a:pPr>
            <a:r>
              <a:rPr lang="bg-BG" b="1" dirty="0" smtClean="0"/>
              <a:t>Р 512/2012 г. 3 НО</a:t>
            </a:r>
          </a:p>
          <a:p>
            <a:pPr marL="0" indent="0" algn="just">
              <a:buNone/>
            </a:pPr>
            <a:r>
              <a:rPr lang="bg-BG" dirty="0" smtClean="0"/>
              <a:t>- Вниманието на водача следва да бъде ангажирано не само при започване, но и до завършване на маневрата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88177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Неправомерни маневри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105/1984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Забранено е извършването на повече от една маневра, когато от това може да настъпи произшествие</a:t>
            </a:r>
          </a:p>
          <a:p>
            <a:pPr algn="just">
              <a:buFontTx/>
              <a:buChar char="-"/>
            </a:pPr>
            <a:r>
              <a:rPr lang="bg-BG" dirty="0" smtClean="0"/>
              <a:t>Когато видимостта е незначително намалена- това не е пречка за извършване на маневрата</a:t>
            </a:r>
          </a:p>
          <a:p>
            <a:pPr marL="0" indent="0" algn="just">
              <a:buNone/>
            </a:pPr>
            <a:r>
              <a:rPr lang="bg-BG" b="1" dirty="0" smtClean="0"/>
              <a:t>Р 1099/1981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Подаването на светлинен сигнал е необходимо предварително условие за водачите за начало на извършване на маневрата</a:t>
            </a:r>
          </a:p>
          <a:p>
            <a:pPr algn="just">
              <a:buFontTx/>
              <a:buChar char="-"/>
            </a:pPr>
            <a:r>
              <a:rPr lang="bg-BG" dirty="0" smtClean="0"/>
              <a:t>Подаването на звуков сигнал не се изисква от закона</a:t>
            </a:r>
          </a:p>
          <a:p>
            <a:pPr marL="0" indent="0" algn="just">
              <a:buNone/>
            </a:pPr>
            <a:r>
              <a:rPr lang="bg-BG" b="1" dirty="0" smtClean="0"/>
              <a:t>Р 1463/1974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Подаването на сигнал е необходимо с оглед на това, че останалите участници в движението следва да имат възможност да бъдат информирани и да се подготвят за предстоящото изменение в пътната обстановка и да вземат правилни решения</a:t>
            </a:r>
          </a:p>
        </p:txBody>
      </p:sp>
    </p:spTree>
    <p:extLst>
      <p:ext uri="{BB962C8B-B14F-4D97-AF65-F5344CB8AC3E}">
        <p14:creationId xmlns:p14="http://schemas.microsoft.com/office/powerpoint/2010/main" val="2929470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Неправомерни маневри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b="1" dirty="0"/>
              <a:t>Р 441/1984 г. 3 НО</a:t>
            </a:r>
          </a:p>
          <a:p>
            <a:pPr marL="0" indent="0" algn="just">
              <a:buNone/>
            </a:pPr>
            <a:r>
              <a:rPr lang="bg-BG" dirty="0"/>
              <a:t>Подаването на своевременна сигнализация е налице, когато е осъществена на такова разстояние, което позволява останалите участници в </a:t>
            </a:r>
            <a:r>
              <a:rPr lang="bg-BG" dirty="0" smtClean="0"/>
              <a:t>движението </a:t>
            </a:r>
            <a:r>
              <a:rPr lang="bg-BG" dirty="0"/>
              <a:t>нормално да я възприемат и реагират.</a:t>
            </a:r>
          </a:p>
          <a:p>
            <a:pPr marL="0" indent="0" algn="just">
              <a:buNone/>
            </a:pPr>
            <a:r>
              <a:rPr lang="bg-BG" b="1" dirty="0"/>
              <a:t>Р 139/1989 г. 3 НО</a:t>
            </a:r>
          </a:p>
          <a:p>
            <a:pPr marL="0" indent="0" algn="just">
              <a:buNone/>
            </a:pPr>
            <a:r>
              <a:rPr lang="bg-BG" dirty="0"/>
              <a:t>Подаването на светлинен сигнал не освобождава водачът от отговорност да се увери, че извършването на маневрата няма да застраши останалите участници в движението</a:t>
            </a:r>
          </a:p>
          <a:p>
            <a:pPr marL="0" indent="0" algn="just">
              <a:buNone/>
            </a:pPr>
            <a:r>
              <a:rPr lang="bg-BG" b="1" dirty="0"/>
              <a:t>Р 199/1977 г. 3 НО, Р 297/1987 г. 3 НО</a:t>
            </a:r>
          </a:p>
          <a:p>
            <a:pPr marL="0" indent="0" algn="just">
              <a:buNone/>
            </a:pPr>
            <a:r>
              <a:rPr lang="bg-BG" dirty="0"/>
              <a:t>Ако водачът на автомобила не успява да вижда част от пространството пред автомобила в резултат на конструкцията му (наличие на „мъртва зона“) това не го освобождава от задължение да се убеди, че ще извърши маневра при т.нар. „свободен път“</a:t>
            </a:r>
          </a:p>
          <a:p>
            <a:pPr marL="0" indent="0" algn="just">
              <a:buNone/>
            </a:pPr>
            <a:r>
              <a:rPr lang="bg-BG" dirty="0"/>
              <a:t>Ако в резултата на маневрата бъде засегнало </a:t>
            </a:r>
            <a:r>
              <a:rPr lang="bg-BG" dirty="0" smtClean="0"/>
              <a:t>лице, </a:t>
            </a:r>
            <a:r>
              <a:rPr lang="bg-BG" dirty="0"/>
              <a:t>намиращо се в „мъртвата зона“ това не го оневинява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90675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200" dirty="0" smtClean="0"/>
              <a:t>Навлизане в насрещната лента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bg-BG" b="1" dirty="0" smtClean="0"/>
              <a:t>Р 165/1984 г. 3 НО</a:t>
            </a:r>
          </a:p>
          <a:p>
            <a:pPr algn="just">
              <a:buNone/>
            </a:pPr>
            <a:r>
              <a:rPr lang="bg-BG" dirty="0" smtClean="0"/>
              <a:t>Разполагането на превозно средство в насрещната лента е нарушение, само когато пречи или застрашава движещи се превозни средства в нея</a:t>
            </a:r>
          </a:p>
          <a:p>
            <a:pPr algn="just">
              <a:buNone/>
            </a:pPr>
            <a:r>
              <a:rPr lang="bg-BG" b="1" dirty="0" smtClean="0"/>
              <a:t>Р 337/2013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Независимо, че в насрещната лента няма движещи се автомобили невлизането в нея представлява нарушение на чл.25 ЗДвП</a:t>
            </a:r>
          </a:p>
          <a:p>
            <a:pPr algn="just">
              <a:buFontTx/>
              <a:buChar char="-"/>
            </a:pPr>
            <a:r>
              <a:rPr lang="bg-BG" dirty="0" smtClean="0"/>
              <a:t>това действие води до поява на опасност на пътя, която се отнася не само до намиращите се в насрещната лента автомобили, но и за всички останали</a:t>
            </a:r>
          </a:p>
          <a:p>
            <a:pPr algn="just">
              <a:buNone/>
            </a:pPr>
            <a:r>
              <a:rPr lang="bg-BG" b="1" dirty="0" smtClean="0"/>
              <a:t>Р 46/1983 г. 3 НО</a:t>
            </a:r>
          </a:p>
          <a:p>
            <a:pPr algn="just">
              <a:buNone/>
            </a:pPr>
            <a:r>
              <a:rPr lang="bg-BG" dirty="0" smtClean="0"/>
              <a:t>- причините за навлизането в насрещната лента нямат значение, стига да не са свързани с обстоятелства, които изключват вината</a:t>
            </a:r>
            <a:endParaRPr lang="bg-BG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Навлизане в насрещната лента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bg-BG" b="1" dirty="0" smtClean="0"/>
              <a:t>Р 134/1990 г. 3 НО</a:t>
            </a:r>
          </a:p>
          <a:p>
            <a:pPr marL="0" indent="0" algn="just">
              <a:buNone/>
            </a:pPr>
            <a:r>
              <a:rPr lang="bg-BG" dirty="0" smtClean="0"/>
              <a:t>При движение на насрещно движещи се автомобили следва да бъдат отчитани посоката и скоростта им на движение, както и възможността водачите да се възприемат един друг</a:t>
            </a:r>
          </a:p>
          <a:p>
            <a:pPr marL="0" indent="0" algn="just">
              <a:buNone/>
            </a:pPr>
            <a:r>
              <a:rPr lang="bg-BG" dirty="0" smtClean="0"/>
              <a:t>Отговорността при произшествие води този, който извършва движение в насрещна лента</a:t>
            </a:r>
          </a:p>
          <a:p>
            <a:pPr marL="0" indent="0" algn="just">
              <a:buNone/>
            </a:pPr>
            <a:r>
              <a:rPr lang="bg-BG" dirty="0" smtClean="0"/>
              <a:t>Отговорност може да носи и този, който не напуска лентата си ако не е взел мерки за намаляване или спиране, въпреки че е имал възможност за това</a:t>
            </a:r>
          </a:p>
          <a:p>
            <a:pPr algn="just">
              <a:buNone/>
            </a:pPr>
            <a:r>
              <a:rPr lang="bg-BG" b="1" dirty="0" smtClean="0"/>
              <a:t>Р 567/2013 г. 3 НО</a:t>
            </a:r>
          </a:p>
          <a:p>
            <a:pPr marL="0" indent="0" algn="just">
              <a:buNone/>
            </a:pPr>
            <a:r>
              <a:rPr lang="bg-BG" dirty="0" smtClean="0"/>
              <a:t>Нормите на чл.8, ал.1, чл.15, ал.1 и чл.16, ал.1, т.1 ЗДвП са сходни, като всички регламентират задължение да се извършва движение в лявата половина на пътното платно.</a:t>
            </a:r>
          </a:p>
          <a:p>
            <a:pPr marL="0" indent="0" algn="just">
              <a:buNone/>
            </a:pPr>
            <a:r>
              <a:rPr lang="bg-BG" dirty="0" smtClean="0"/>
              <a:t>При конкуренция помежду им когато става дума за навлизане в насрещна лента следва да се прилага само тази по чл.16, ал.1, т.1 ЗДвП</a:t>
            </a:r>
          </a:p>
          <a:p>
            <a:pPr algn="just">
              <a:buFontTx/>
              <a:buChar char="-"/>
            </a:pPr>
            <a:endParaRPr lang="bg-BG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 smtClean="0"/>
              <a:t>Навлизане в насрещната лента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bg-BG" b="1" dirty="0" smtClean="0"/>
              <a:t>Р 250/2013 г. 2 НО, Р 567/2013 г. 3 НО, Р 574/2009 г. 1 НО, Р 616/2012 г. 2 НО</a:t>
            </a:r>
            <a:r>
              <a:rPr lang="ru-RU" b="1" dirty="0"/>
              <a:t>241/2012 г. по НД  736/2012 г., Р 289/2017 г. по н. д. № 1237/2016 г., 1 НО, Р № 238/18 </a:t>
            </a:r>
            <a:r>
              <a:rPr lang="ru-RU" b="1" dirty="0" smtClean="0"/>
              <a:t>г,  </a:t>
            </a:r>
            <a:r>
              <a:rPr lang="ru-RU" b="1" dirty="0"/>
              <a:t>по НД № 909/2018 г., 2 НО, Р 133/2020 г. по НД 658/2020 г. 2 </a:t>
            </a:r>
            <a:r>
              <a:rPr lang="ru-RU" b="1" dirty="0" smtClean="0"/>
              <a:t>НО</a:t>
            </a:r>
            <a:endParaRPr lang="bg-BG" b="1" dirty="0" smtClean="0"/>
          </a:p>
          <a:p>
            <a:pPr marL="0" indent="0" algn="just">
              <a:buNone/>
            </a:pPr>
            <a:r>
              <a:rPr lang="bg-BG" dirty="0" smtClean="0"/>
              <a:t>Може да има едновременно нарушение на разпоредбите на чл.20, ал.2 ЗДвП и чл.16, ал.1 ЗДвП</a:t>
            </a:r>
          </a:p>
          <a:p>
            <a:pPr algn="just">
              <a:buNone/>
            </a:pPr>
            <a:r>
              <a:rPr lang="bg-BG" b="1" dirty="0" smtClean="0"/>
              <a:t>Р 241/2012 г. 3 НО, Р 531/2014 г. 2 НО, </a:t>
            </a:r>
            <a:r>
              <a:rPr lang="ru-RU" b="1" dirty="0"/>
              <a:t>Р </a:t>
            </a:r>
            <a:r>
              <a:rPr lang="ru-RU" b="1" dirty="0" smtClean="0"/>
              <a:t>7/2021 </a:t>
            </a:r>
            <a:r>
              <a:rPr lang="ru-RU" b="1" dirty="0"/>
              <a:t>г. по НД </a:t>
            </a:r>
            <a:r>
              <a:rPr lang="ru-RU" b="1" dirty="0" smtClean="0"/>
              <a:t>872/2020 г., </a:t>
            </a:r>
            <a:r>
              <a:rPr lang="ru-RU" b="1" dirty="0"/>
              <a:t>Р 60225/2022 г. по НД 935/2021 г</a:t>
            </a:r>
            <a:r>
              <a:rPr lang="ru-RU" b="1" dirty="0" smtClean="0"/>
              <a:t>.</a:t>
            </a:r>
            <a:endParaRPr lang="bg-BG" b="1" dirty="0" smtClean="0"/>
          </a:p>
          <a:p>
            <a:pPr algn="just">
              <a:buNone/>
            </a:pPr>
            <a:r>
              <a:rPr lang="bg-BG" dirty="0" smtClean="0"/>
              <a:t>Не може да се ангажира отговорността едновременно нарушаване на чл.20, ал.2 ЗДвП и чл.16, ал.1 ЗДвП, когато високата скорост е била причина и за загубата на контрол и за навлизането в насрещната лента за движение</a:t>
            </a:r>
            <a:endParaRPr lang="bg-BG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 smtClean="0"/>
              <a:t>Нарушения, свързани с преминаване покрай спирка на градския транспорт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bg-BG" dirty="0" smtClean="0"/>
              <a:t>Спирката включва:</a:t>
            </a:r>
          </a:p>
          <a:p>
            <a:pPr algn="just">
              <a:buFontTx/>
              <a:buChar char="-"/>
            </a:pPr>
            <a:r>
              <a:rPr lang="bg-BG" dirty="0"/>
              <a:t>ч</a:t>
            </a:r>
            <a:r>
              <a:rPr lang="bg-BG" dirty="0" smtClean="0"/>
              <a:t>аст от платното за движение</a:t>
            </a:r>
          </a:p>
          <a:p>
            <a:pPr algn="just">
              <a:buFontTx/>
              <a:buChar char="-"/>
            </a:pPr>
            <a:r>
              <a:rPr lang="bg-BG" dirty="0"/>
              <a:t>ч</a:t>
            </a:r>
            <a:r>
              <a:rPr lang="bg-BG" dirty="0" smtClean="0"/>
              <a:t>аст от тротоара или банкета</a:t>
            </a:r>
          </a:p>
          <a:p>
            <a:pPr algn="just">
              <a:buFontTx/>
              <a:buChar char="-"/>
            </a:pPr>
            <a:r>
              <a:rPr lang="bg-BG" dirty="0"/>
              <a:t>м</a:t>
            </a:r>
            <a:r>
              <a:rPr lang="bg-BG" dirty="0" smtClean="0"/>
              <a:t>ясто където спират средства за градски транспорт и слизат или се качват пътници</a:t>
            </a:r>
          </a:p>
          <a:p>
            <a:pPr algn="just">
              <a:buFontTx/>
              <a:buChar char="-"/>
            </a:pPr>
            <a:r>
              <a:rPr lang="bg-BG" dirty="0"/>
              <a:t>о</a:t>
            </a:r>
            <a:r>
              <a:rPr lang="bg-BG" dirty="0" smtClean="0"/>
              <a:t>значена е с пътни знаци Д22, Д23, Д24</a:t>
            </a:r>
          </a:p>
          <a:p>
            <a:pPr algn="just">
              <a:buNone/>
            </a:pPr>
            <a:r>
              <a:rPr lang="bg-BG" b="1" dirty="0" smtClean="0"/>
              <a:t>Р 942/1977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преминаване покрай спирка за водача съществува задължение идентично с това по ч.20, ал.2 ЗДвП, тъй като за този пътен участък се приема че е възможно да е налице опасност или да възникне такава</a:t>
            </a:r>
          </a:p>
          <a:p>
            <a:pPr algn="just">
              <a:buFontTx/>
              <a:buChar char="-"/>
            </a:pPr>
            <a:r>
              <a:rPr lang="bg-BG" dirty="0" smtClean="0"/>
              <a:t>В зависимост от интензитета й водачът има задължение да намали скоростта си или да спре</a:t>
            </a:r>
          </a:p>
          <a:p>
            <a:pPr algn="just">
              <a:buNone/>
            </a:pPr>
            <a:r>
              <a:rPr lang="bg-BG" b="1" dirty="0" smtClean="0"/>
              <a:t>Р 1113/1975 г. 3 НО</a:t>
            </a:r>
          </a:p>
          <a:p>
            <a:pPr algn="just">
              <a:buNone/>
            </a:pPr>
            <a:r>
              <a:rPr lang="bg-BG" dirty="0" smtClean="0"/>
              <a:t>- Правилото по чл.65 ЗДвП е специално по отношение на това по чл.20, ал.2 ЗДвП</a:t>
            </a:r>
          </a:p>
          <a:p>
            <a:pPr algn="just">
              <a:buNone/>
            </a:pPr>
            <a:r>
              <a:rPr lang="bg-BG" dirty="0" smtClean="0"/>
              <a:t>- Невъзможно е едновременно нарушаване на двете законови норми</a:t>
            </a:r>
            <a:endParaRPr lang="bg-BG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 smtClean="0"/>
              <a:t>Нарушения, свързани с преминаване покрай спирка на градския транспорт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bg-BG" b="1" dirty="0" smtClean="0"/>
              <a:t>ТР 28/1984 г. ОСНК</a:t>
            </a:r>
          </a:p>
          <a:p>
            <a:pPr algn="just">
              <a:buFontTx/>
              <a:buChar char="-"/>
            </a:pPr>
            <a:r>
              <a:rPr lang="bg-BG" dirty="0" smtClean="0"/>
              <a:t>Под “преминаване покрай” се разбира движението и в двете пътни посоки</a:t>
            </a:r>
          </a:p>
          <a:p>
            <a:pPr algn="just">
              <a:buFontTx/>
              <a:buChar char="-"/>
            </a:pPr>
            <a:r>
              <a:rPr lang="bg-BG" dirty="0" smtClean="0"/>
              <a:t>Потенциалната опасност може да бъде превърната в реална, когато пешеходец навлезе пред или зад спряно МПС</a:t>
            </a:r>
          </a:p>
          <a:p>
            <a:pPr algn="just">
              <a:buFontTx/>
              <a:buChar char="-"/>
            </a:pPr>
            <a:r>
              <a:rPr lang="bg-BG" dirty="0" smtClean="0"/>
              <a:t>Опасността възниква за движещите се в попътна посока когато пешеходецът навлезе пред автобуса или тролейбуса, а за насрещната когато навлезе зад него</a:t>
            </a:r>
          </a:p>
          <a:p>
            <a:pPr algn="just">
              <a:buNone/>
            </a:pPr>
            <a:r>
              <a:rPr lang="bg-BG" b="1" dirty="0" smtClean="0"/>
              <a:t>Р 1020/1974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Изискването да се намали или да се спре е абсолютно задължително и не зависи от това дали на спирката има слизащи пътници или дали преминават пешеходци</a:t>
            </a:r>
          </a:p>
          <a:p>
            <a:pPr algn="just">
              <a:buNone/>
            </a:pPr>
            <a:r>
              <a:rPr lang="bg-BG" b="1" dirty="0" smtClean="0"/>
              <a:t>Р 581/1975 г. 3 НО</a:t>
            </a:r>
          </a:p>
          <a:p>
            <a:pPr algn="just">
              <a:buNone/>
            </a:pPr>
            <a:r>
              <a:rPr lang="bg-BG" dirty="0" smtClean="0"/>
              <a:t>- Неправомерното пресичане на </a:t>
            </a:r>
            <a:r>
              <a:rPr lang="bg-BG" dirty="0" err="1" smtClean="0"/>
              <a:t>пешепходец</a:t>
            </a:r>
            <a:r>
              <a:rPr lang="bg-BG" dirty="0" smtClean="0"/>
              <a:t> зад спрял автобус не е случайно събитие, защото водачите са нормативно предупредени за възникване на </a:t>
            </a:r>
            <a:r>
              <a:rPr lang="bg-BG" dirty="0" err="1" smtClean="0"/>
              <a:t>еветнуална</a:t>
            </a:r>
            <a:r>
              <a:rPr lang="bg-BG" dirty="0" smtClean="0"/>
              <a:t> опасност за движението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 smtClean="0"/>
              <a:t>Нарушения, свързани с преминаване покрай спирка на градския транспорт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bg-BG" b="1" dirty="0" smtClean="0"/>
              <a:t>Р 762/1975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Когато на платното за движение няма пресичащи пешеходци водачът на нерелсово МПС не е длъжен да спре</a:t>
            </a:r>
          </a:p>
          <a:p>
            <a:pPr algn="just">
              <a:buFontTx/>
              <a:buChar char="-"/>
            </a:pPr>
            <a:r>
              <a:rPr lang="bg-BG" dirty="0" smtClean="0"/>
              <a:t>Спирането е задължително когато превозното средство, намиращо се на спирката превозва деца</a:t>
            </a:r>
          </a:p>
          <a:p>
            <a:pPr algn="just">
              <a:buNone/>
            </a:pPr>
            <a:r>
              <a:rPr lang="bg-BG" b="1" dirty="0" smtClean="0"/>
              <a:t>Р 19/2009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Спирката е участък с усложнена пътна обстановка</a:t>
            </a:r>
          </a:p>
          <a:p>
            <a:pPr algn="just">
              <a:buFontTx/>
              <a:buChar char="-"/>
            </a:pPr>
            <a:r>
              <a:rPr lang="bg-BG" dirty="0" smtClean="0"/>
              <a:t>Там се концентрират хора, които са ползвали или ще ползват градски транспорт, което е и основанието да се прецени, че в този пътен участък има потенциална опасност</a:t>
            </a:r>
          </a:p>
          <a:p>
            <a:pPr algn="just">
              <a:buFontTx/>
              <a:buChar char="-"/>
            </a:pPr>
            <a:r>
              <a:rPr lang="bg-BG" dirty="0" smtClean="0"/>
              <a:t>Тази опасност винаги е основание за повишено внимание</a:t>
            </a:r>
          </a:p>
          <a:p>
            <a:pPr algn="just">
              <a:buFontTx/>
              <a:buChar char="-"/>
            </a:pPr>
            <a:r>
              <a:rPr lang="bg-BG" dirty="0" smtClean="0"/>
              <a:t>Реалната опасност възниква в зависимост от вида на </a:t>
            </a:r>
            <a:r>
              <a:rPr lang="bg-BG" dirty="0" err="1" smtClean="0"/>
              <a:t>трансопртинет</a:t>
            </a:r>
            <a:r>
              <a:rPr lang="bg-BG" dirty="0" smtClean="0"/>
              <a:t> средства, дистанцията, на която преминава автомобила и съществуващите ограничения във видимостта</a:t>
            </a:r>
          </a:p>
          <a:p>
            <a:pPr algn="just">
              <a:buFontTx/>
              <a:buChar char="-"/>
            </a:pPr>
            <a:r>
              <a:rPr lang="bg-BG" dirty="0" smtClean="0"/>
              <a:t>В зависимост от горните фактори се определя и интензивността на опасността, респективно дължимото поведение на водачите на МПС</a:t>
            </a:r>
          </a:p>
          <a:p>
            <a:pPr algn="just">
              <a:buNone/>
            </a:pPr>
            <a:endParaRPr lang="bg-BG" dirty="0" smtClean="0"/>
          </a:p>
          <a:p>
            <a:pPr algn="just">
              <a:buNone/>
            </a:pPr>
            <a:endParaRPr lang="bg-BG" dirty="0" smtClean="0"/>
          </a:p>
          <a:p>
            <a:pPr algn="just">
              <a:buNone/>
            </a:pPr>
            <a:endParaRPr lang="bg-BG" dirty="0" smtClean="0"/>
          </a:p>
          <a:p>
            <a:pPr algn="just">
              <a:buNone/>
            </a:pPr>
            <a:endParaRPr lang="bg-BG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3600" dirty="0" smtClean="0"/>
              <a:t>Нарушения, свързани с преминаване покрай спирка на градския транспорт</a:t>
            </a:r>
            <a:endParaRPr lang="bg-BG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bg-BG" b="1" dirty="0" smtClean="0"/>
              <a:t>Р 469/1980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Изискването за намаляване или спиране при преминаване покрай спряло превозно средство- автобус или тролейбус възниква само когато то е спряло на спирка, а не всякога, когато е спряло на пътното платно</a:t>
            </a:r>
          </a:p>
          <a:p>
            <a:pPr algn="just">
              <a:buFontTx/>
              <a:buChar char="-"/>
            </a:pPr>
            <a:r>
              <a:rPr lang="bg-BG" dirty="0" smtClean="0"/>
              <a:t>В този случай опасността се преценява на плоскостта на нарушение на чл.20, ал.2 ЗДвП</a:t>
            </a:r>
          </a:p>
          <a:p>
            <a:pPr algn="just">
              <a:buNone/>
            </a:pPr>
            <a:r>
              <a:rPr lang="bg-BG" b="1" dirty="0" smtClean="0"/>
              <a:t>Р 1034/1981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Няма значение дали пешеходецът е допринесъл за настъпване на произшествието като е нарушил правилата</a:t>
            </a:r>
          </a:p>
          <a:p>
            <a:pPr algn="just">
              <a:buFontTx/>
              <a:buChar char="-"/>
            </a:pPr>
            <a:r>
              <a:rPr lang="bg-BG" dirty="0" smtClean="0"/>
              <a:t>При преценка за </a:t>
            </a:r>
            <a:r>
              <a:rPr lang="bg-BG" dirty="0" err="1" smtClean="0"/>
              <a:t>съставомерността</a:t>
            </a:r>
            <a:r>
              <a:rPr lang="bg-BG" dirty="0" smtClean="0"/>
              <a:t> на деянието трябва да се отчете конкретното поведение на водача в конкретната пътна ситуация и да се посочи (при осъдителен съдебен акт) каква е била скоростта, с която той е следвало да се движи и въз основа на какви обстоятелства</a:t>
            </a:r>
            <a:endParaRPr lang="bg-BG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Нарушения, свързани с преминаване на кръстовища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bg-BG" b="1" dirty="0" smtClean="0"/>
              <a:t>Р 245/2011 г. 2 НО</a:t>
            </a:r>
          </a:p>
          <a:p>
            <a:pPr algn="just">
              <a:buFontTx/>
              <a:buChar char="-"/>
            </a:pPr>
            <a:r>
              <a:rPr lang="bg-BG" dirty="0" smtClean="0"/>
              <a:t>Законодателната уредба при преминаване на кръстовища се регламентира в ЗДвП, посредством сигнализацията им, а не зависи от други фактори, в това число и характеристиката им в ЗУТ</a:t>
            </a:r>
          </a:p>
          <a:p>
            <a:pPr algn="just">
              <a:buFontTx/>
              <a:buChar char="-"/>
            </a:pPr>
            <a:r>
              <a:rPr lang="bg-BG" dirty="0" smtClean="0"/>
              <a:t>Специалният закон е приложим по отношение на всички пътища без значение дали са част от републиканска, общинска или второстепенна пътна мрежа на сготвено населено място</a:t>
            </a:r>
          </a:p>
          <a:p>
            <a:pPr algn="just">
              <a:buFontTx/>
              <a:buChar char="-"/>
            </a:pPr>
            <a:r>
              <a:rPr lang="bg-BG" dirty="0" smtClean="0"/>
              <a:t>Преценката коя от улиците е главна (когато липсва означение) е </a:t>
            </a:r>
            <a:r>
              <a:rPr lang="bg-BG" dirty="0" err="1" smtClean="0"/>
              <a:t>недупостимо</a:t>
            </a:r>
            <a:r>
              <a:rPr lang="bg-BG" dirty="0" smtClean="0"/>
              <a:t>  да бъде правено въз основа на това, че това обстоятелство е известно на жителите на съответното населено място</a:t>
            </a:r>
          </a:p>
          <a:p>
            <a:pPr algn="just">
              <a:buNone/>
            </a:pPr>
            <a:r>
              <a:rPr lang="bg-BG" b="1" dirty="0" smtClean="0"/>
              <a:t>Р 963/1982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конкуренцията на нормите на чл.20, ал.2 ЗДвП и чл.23, ал.1 ЗДвП следва да се преценява кога опасността е станала видима и в зависимост от това да се приеме коя от двете разпоредби е нарушена</a:t>
            </a:r>
          </a:p>
          <a:p>
            <a:pPr algn="just">
              <a:buFontTx/>
              <a:buChar char="-"/>
            </a:pPr>
            <a:r>
              <a:rPr lang="bg-BG" dirty="0" smtClean="0"/>
              <a:t>Ако опасността е била видима при навлизането в кръстовището нарушението би било по чл.23, ал.1 ЗДвП </a:t>
            </a:r>
          </a:p>
          <a:p>
            <a:pPr algn="just">
              <a:buFontTx/>
              <a:buChar char="-"/>
            </a:pPr>
            <a:r>
              <a:rPr lang="bg-BG" dirty="0" smtClean="0"/>
              <a:t>Невъзможно е да се носи отговорност за нарушаване и на двете разпоредби</a:t>
            </a:r>
            <a:endParaRPr lang="bg-BG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Нарушения, свързани с преминаване на кръстовища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bg-BG" b="1" dirty="0" smtClean="0"/>
              <a:t>Р 55/2010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движение по път без предимство кратковременното спиране преди навлизане в кръстовището не позволява да се огледа пътя с необходимото внимание, поради което при навлизането в кръстовището следва да се избере скорост, която дава възможност да са възприемат периметрите на приближаващото по пътя с предимство преводно средство</a:t>
            </a:r>
          </a:p>
          <a:p>
            <a:pPr algn="just">
              <a:buFontTx/>
              <a:buChar char="-"/>
            </a:pPr>
            <a:r>
              <a:rPr lang="bg-BG" dirty="0" smtClean="0"/>
              <a:t>Предимството може да бъде отнето не само когато се направи погрешна преценка за приближаващото превозно средство, но и когато същата е по отношение на възможността да се премине безопасно или да се премине направо или да се завие в двете посоки</a:t>
            </a:r>
          </a:p>
          <a:p>
            <a:pPr algn="just">
              <a:buNone/>
            </a:pPr>
            <a:r>
              <a:rPr lang="bg-BG" b="1" dirty="0" smtClean="0"/>
              <a:t>Р 396/2011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За специализираните автомобили не важи изискването да се премине само на разрешителен сигнал при кръстовище, регулирано по този начин</a:t>
            </a:r>
          </a:p>
          <a:p>
            <a:pPr algn="just">
              <a:buFontTx/>
              <a:buChar char="-"/>
            </a:pPr>
            <a:r>
              <a:rPr lang="bg-BG" dirty="0" smtClean="0"/>
              <a:t>При предприемане на такова преминаване за останалите участници в движението възниква задължения да им осигурят предимство</a:t>
            </a:r>
          </a:p>
          <a:p>
            <a:pPr algn="just">
              <a:buFontTx/>
              <a:buChar char="-"/>
            </a:pPr>
            <a:r>
              <a:rPr lang="bg-BG" dirty="0" smtClean="0"/>
              <a:t>Ако възникне произшествие и двамата участници в него (ако са с МПС) ще отговарят- този на специализираното за нарушение на чл.47 ЗДвП и чл.104 ЗДвП, а другият за нарушение на чл.92 ЗДвП</a:t>
            </a:r>
          </a:p>
          <a:p>
            <a:pPr algn="just">
              <a:buFontTx/>
              <a:buChar char="-"/>
            </a:pPr>
            <a:r>
              <a:rPr lang="bg-BG" dirty="0" smtClean="0"/>
              <a:t>Отговорността на двамата водачи е за независимо </a:t>
            </a:r>
            <a:r>
              <a:rPr lang="bg-BG" dirty="0" err="1" smtClean="0"/>
              <a:t>съпричиняване</a:t>
            </a:r>
            <a:endParaRPr lang="bg-BG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Нарушения, свързани с преминаване на кръстовища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bg-BG" b="1" dirty="0" smtClean="0"/>
              <a:t>Р 487/1984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Всеки водач при приближаване на кръстовище е длъжен да се движи със скорост, която му позволява при възникване на опасност да намали или да спре</a:t>
            </a:r>
          </a:p>
          <a:p>
            <a:pPr algn="just">
              <a:buFontTx/>
              <a:buChar char="-"/>
            </a:pPr>
            <a:r>
              <a:rPr lang="bg-BG" dirty="0" smtClean="0"/>
              <a:t>Това задължение не зависи от това дали пътят, по който се движи е с предимство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възникване на произшествие в тази хипотеза отговорността би била по чл.20, ал.1 ЗДвП</a:t>
            </a:r>
          </a:p>
          <a:p>
            <a:pPr algn="just">
              <a:buNone/>
            </a:pPr>
            <a:r>
              <a:rPr lang="bg-BG" b="1" dirty="0" smtClean="0"/>
              <a:t>Р 509/1989 г. 3 НО</a:t>
            </a:r>
          </a:p>
          <a:p>
            <a:pPr algn="just">
              <a:buFontTx/>
              <a:buChar char="-"/>
            </a:pPr>
            <a:r>
              <a:rPr lang="bg-BG" dirty="0" smtClean="0"/>
              <a:t>При настъпване на произшествие отговорността следва да носи този водач, който е отнел предимството</a:t>
            </a:r>
          </a:p>
          <a:p>
            <a:pPr algn="just">
              <a:buFontTx/>
              <a:buChar char="-"/>
            </a:pPr>
            <a:r>
              <a:rPr lang="bg-BG" dirty="0" smtClean="0"/>
              <a:t>Възможно е отговорност да има и за другия (движещ се по път с предимство) ако той е осъществил нарушения на правилата за движение по пътищата и те са в причинна връзка с настъпилото произшествие</a:t>
            </a:r>
            <a:endParaRPr lang="bg-BG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Нарушения, свързани с преминаване на кръстовища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bg-BG" b="1" dirty="0" smtClean="0"/>
              <a:t>Р 1341/1976 г. 3 НО</a:t>
            </a:r>
          </a:p>
          <a:p>
            <a:pPr marL="0" indent="0" algn="just">
              <a:buNone/>
            </a:pPr>
            <a:r>
              <a:rPr lang="bg-BG" dirty="0" smtClean="0"/>
              <a:t>Предимството е относително по своя ефект, а не абсолютно, тъй като когато водачът с предимство констатира, че е възникнала опасност при осъществяване на правото му да премине първи, той следва да отстъпи и по този начин да предотврати пътното произшествие.</a:t>
            </a:r>
          </a:p>
          <a:p>
            <a:pPr algn="just">
              <a:buNone/>
            </a:pPr>
            <a:r>
              <a:rPr lang="bg-BG" b="1" dirty="0" smtClean="0"/>
              <a:t>Р 1063/1976 г. 3 НО</a:t>
            </a:r>
          </a:p>
          <a:p>
            <a:pPr marL="0" indent="0" algn="just">
              <a:buNone/>
            </a:pPr>
            <a:r>
              <a:rPr lang="bg-BG" dirty="0" smtClean="0"/>
              <a:t>Приближаването с висока скорост към кръстовище по път с предимство не води до отпадането на правото му, но не може да бъде основание да се приеме, че единствено той е причинил произшествието.</a:t>
            </a:r>
          </a:p>
          <a:p>
            <a:pPr marL="0" indent="0" algn="just">
              <a:buNone/>
            </a:pPr>
            <a:r>
              <a:rPr lang="bg-BG" dirty="0" smtClean="0"/>
              <a:t>В тази хипотеза следва да се отчита нарушението, изразило се в отнемане на предимството от </a:t>
            </a:r>
            <a:r>
              <a:rPr lang="bg-BG" smtClean="0"/>
              <a:t>другия участник.</a:t>
            </a:r>
            <a:endParaRPr lang="bg-BG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800" dirty="0" smtClean="0"/>
              <a:t>Благодаря за </a:t>
            </a:r>
            <a:r>
              <a:rPr lang="bg-BG" sz="4800" dirty="0" smtClean="0"/>
              <a:t>вниманието</a:t>
            </a:r>
            <a:r>
              <a:rPr lang="bg-BG" sz="4800" dirty="0" smtClean="0"/>
              <a:t>!</a:t>
            </a:r>
            <a:endParaRPr lang="en-US" sz="4800" dirty="0" smtClean="0"/>
          </a:p>
          <a:p>
            <a:pPr marL="0" indent="0" algn="ctr">
              <a:buNone/>
            </a:pPr>
            <a:endParaRPr lang="bg-BG" sz="4800" dirty="0" smtClean="0"/>
          </a:p>
          <a:p>
            <a:pPr marL="0" indent="0" algn="ctr">
              <a:buNone/>
            </a:pPr>
            <a:endParaRPr lang="bg-BG" sz="4800" dirty="0"/>
          </a:p>
          <a:p>
            <a:pPr marL="0" indent="0" algn="ctr">
              <a:buNone/>
            </a:pPr>
            <a:r>
              <a:rPr lang="en-US" sz="4800" dirty="0" smtClean="0"/>
              <a:t>shekerdjiev@gmail.com</a:t>
            </a:r>
            <a:endParaRPr lang="bg-BG" sz="4800" dirty="0"/>
          </a:p>
        </p:txBody>
      </p:sp>
    </p:spTree>
    <p:extLst>
      <p:ext uri="{BB962C8B-B14F-4D97-AF65-F5344CB8AC3E}">
        <p14:creationId xmlns:p14="http://schemas.microsoft.com/office/powerpoint/2010/main" val="920019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6373</TotalTime>
  <Words>4193</Words>
  <Application>Microsoft Office PowerPoint</Application>
  <PresentationFormat>On-screen Show (4:3)</PresentationFormat>
  <Paragraphs>237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тема</vt:lpstr>
      <vt:lpstr>Същински транспортни престъпления- нарушения на ЗДвП</vt:lpstr>
      <vt:lpstr>Превишена скорост- чл.21 ЗДвП</vt:lpstr>
      <vt:lpstr>Превишена скорост- чл.21 ЗДвП</vt:lpstr>
      <vt:lpstr>Превишена скорост- чл.21 ЗДвП</vt:lpstr>
      <vt:lpstr>Несъобразена скорост- чл.20, ал.2 ЗДвП</vt:lpstr>
      <vt:lpstr>Несъобразена скорост- чл.20, ал.2 ЗДвП</vt:lpstr>
      <vt:lpstr>Несъобразена скорост- чл.20, ал.2 ЗДвП</vt:lpstr>
      <vt:lpstr>Несъобразена скорост- чл.20, ал.2 ЗДвП</vt:lpstr>
      <vt:lpstr>Несъобразена скорост- чл.20, ал.2 ЗДвП (нощно време)</vt:lpstr>
      <vt:lpstr>Несъобразена скорост- чл.20, ал.2 ЗДвП (нощно време)</vt:lpstr>
      <vt:lpstr>Несъобразена скорост- чл.20, ал.2 ЗДвП</vt:lpstr>
      <vt:lpstr>Несъобразена скорост- чл.20, ал.2 ЗДвП</vt:lpstr>
      <vt:lpstr>Несъобразена скорост- чл.20, ал.2 ЗДвП</vt:lpstr>
      <vt:lpstr>Съотношение между превишена и несъобразена скорост</vt:lpstr>
      <vt:lpstr>Недостатъчен контрол върху превозното средство- чл.20, ал.1 ЗДвП</vt:lpstr>
      <vt:lpstr>Недостатъчен контрол върху превозното средство- чл.20, ал.1 ЗДвП</vt:lpstr>
      <vt:lpstr>Недостатъчен контрол върху превозното средство- чл.20, ал.1 ЗДвП</vt:lpstr>
      <vt:lpstr>Неправомерни маневри</vt:lpstr>
      <vt:lpstr>Неправомерни маневри</vt:lpstr>
      <vt:lpstr>Неправомерни маневри</vt:lpstr>
      <vt:lpstr>Неправомерни маневри</vt:lpstr>
      <vt:lpstr>Навлизане в насрещната лента</vt:lpstr>
      <vt:lpstr>Навлизане в насрещната лента</vt:lpstr>
      <vt:lpstr>Навлизане в насрещната лента</vt:lpstr>
      <vt:lpstr>Нарушения, свързани с преминаване покрай спирка на градския транспорт</vt:lpstr>
      <vt:lpstr>Нарушения, свързани с преминаване покрай спирка на градския транспорт</vt:lpstr>
      <vt:lpstr>Нарушения, свързани с преминаване покрай спирка на градския транспорт</vt:lpstr>
      <vt:lpstr>Нарушения, свързани с преминаване покрай спирка на градския транспорт</vt:lpstr>
      <vt:lpstr>Нарушения, свързани с преминаване на кръстовища</vt:lpstr>
      <vt:lpstr>Нарушения, свързани с преминаване на кръстовища</vt:lpstr>
      <vt:lpstr>Нарушения, свързани с преминаване на кръстовища</vt:lpstr>
      <vt:lpstr>Нарушения, свързани с преминаване на кръстовища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Опасна зона</dc:title>
  <dc:creator>krasimir_shekerjiev</dc:creator>
  <cp:lastModifiedBy>User</cp:lastModifiedBy>
  <cp:revision>151</cp:revision>
  <dcterms:created xsi:type="dcterms:W3CDTF">2015-03-24T12:17:28Z</dcterms:created>
  <dcterms:modified xsi:type="dcterms:W3CDTF">2025-12-03T07:02:02Z</dcterms:modified>
</cp:coreProperties>
</file>