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8" r:id="rId2"/>
    <p:sldId id="408" r:id="rId3"/>
    <p:sldId id="436" r:id="rId4"/>
    <p:sldId id="444" r:id="rId5"/>
    <p:sldId id="409" r:id="rId6"/>
    <p:sldId id="416" r:id="rId7"/>
    <p:sldId id="411" r:id="rId8"/>
    <p:sldId id="412" r:id="rId9"/>
    <p:sldId id="445" r:id="rId10"/>
    <p:sldId id="413" r:id="rId11"/>
    <p:sldId id="414" r:id="rId12"/>
    <p:sldId id="447" r:id="rId13"/>
    <p:sldId id="256" r:id="rId14"/>
    <p:sldId id="265" r:id="rId15"/>
    <p:sldId id="266" r:id="rId16"/>
    <p:sldId id="283" r:id="rId17"/>
    <p:sldId id="284" r:id="rId18"/>
    <p:sldId id="310" r:id="rId19"/>
    <p:sldId id="270" r:id="rId20"/>
    <p:sldId id="271" r:id="rId21"/>
    <p:sldId id="311" r:id="rId22"/>
    <p:sldId id="308" r:id="rId23"/>
    <p:sldId id="272" r:id="rId24"/>
    <p:sldId id="273" r:id="rId25"/>
    <p:sldId id="274" r:id="rId26"/>
    <p:sldId id="448" r:id="rId27"/>
    <p:sldId id="439" r:id="rId28"/>
    <p:sldId id="417" r:id="rId29"/>
    <p:sldId id="418" r:id="rId30"/>
    <p:sldId id="314" r:id="rId31"/>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расимир Шекерджиев" initials="КШ"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3" autoAdjust="0"/>
    <p:restoredTop sz="94629" autoAdjust="0"/>
  </p:normalViewPr>
  <p:slideViewPr>
    <p:cSldViewPr>
      <p:cViewPr varScale="1">
        <p:scale>
          <a:sx n="109" d="100"/>
          <a:sy n="109" d="100"/>
        </p:scale>
        <p:origin x="-189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861850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1611727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397141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266491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2299912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1412112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1924218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3003354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304065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2969283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D3D241C-47DB-4163-8ED3-D484702E6922}" type="slidenum">
              <a:rPr lang="bg-BG" smtClean="0"/>
              <a:pPr/>
              <a:t>‹#›</a:t>
            </a:fld>
            <a:endParaRPr lang="bg-BG"/>
          </a:p>
        </p:txBody>
      </p:sp>
    </p:spTree>
    <p:extLst>
      <p:ext uri="{BB962C8B-B14F-4D97-AF65-F5344CB8AC3E}">
        <p14:creationId xmlns:p14="http://schemas.microsoft.com/office/powerpoint/2010/main" val="1752154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57F3FD-4FD3-486D-8C6F-17FC07479700}" type="datetimeFigureOut">
              <a:rPr lang="bg-BG" smtClean="0"/>
              <a:pPr/>
              <a:t>27.9.2026 г.</a:t>
            </a:fld>
            <a:endParaRPr lang="bg-BG"/>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3D241C-47DB-4163-8ED3-D484702E6922}" type="slidenum">
              <a:rPr lang="bg-BG" smtClean="0"/>
              <a:pPr/>
              <a:t>‹#›</a:t>
            </a:fld>
            <a:endParaRPr lang="bg-BG"/>
          </a:p>
        </p:txBody>
      </p:sp>
    </p:spTree>
    <p:extLst>
      <p:ext uri="{BB962C8B-B14F-4D97-AF65-F5344CB8AC3E}">
        <p14:creationId xmlns:p14="http://schemas.microsoft.com/office/powerpoint/2010/main" val="225158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bg-BG" sz="6600" dirty="0" smtClean="0"/>
              <a:t>Същински транспортни престъпления- основни понятия</a:t>
            </a:r>
            <a:endParaRPr lang="bg-BG" sz="6600" dirty="0"/>
          </a:p>
        </p:txBody>
      </p:sp>
      <p:sp>
        <p:nvSpPr>
          <p:cNvPr id="3" name="Subtitle 2"/>
          <p:cNvSpPr>
            <a:spLocks noGrp="1"/>
          </p:cNvSpPr>
          <p:nvPr>
            <p:ph type="subTitle" idx="1"/>
          </p:nvPr>
        </p:nvSpPr>
        <p:spPr/>
        <p:txBody>
          <a:bodyPr/>
          <a:lstStyle/>
          <a:p>
            <a:endParaRPr lang="bg-BG" dirty="0" smtClean="0"/>
          </a:p>
          <a:p>
            <a:endParaRPr lang="bg-BG" dirty="0"/>
          </a:p>
          <a:p>
            <a:r>
              <a:rPr lang="bg-BG" dirty="0" smtClean="0"/>
              <a:t>Красимир </a:t>
            </a:r>
            <a:r>
              <a:rPr lang="bg-BG" dirty="0" err="1"/>
              <a:t>Шекерджиев</a:t>
            </a:r>
            <a:endParaRPr lang="bg-BG" dirty="0"/>
          </a:p>
        </p:txBody>
      </p:sp>
    </p:spTree>
    <p:extLst>
      <p:ext uri="{BB962C8B-B14F-4D97-AF65-F5344CB8AC3E}">
        <p14:creationId xmlns:p14="http://schemas.microsoft.com/office/powerpoint/2010/main" val="176833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smtClean="0"/>
              <a:t>Опасност на пътя</a:t>
            </a:r>
            <a:endParaRPr lang="bg-BG" dirty="0"/>
          </a:p>
        </p:txBody>
      </p:sp>
      <p:sp>
        <p:nvSpPr>
          <p:cNvPr id="3" name="Контейнер за съдържание 2"/>
          <p:cNvSpPr>
            <a:spLocks noGrp="1"/>
          </p:cNvSpPr>
          <p:nvPr>
            <p:ph idx="1"/>
          </p:nvPr>
        </p:nvSpPr>
        <p:spPr/>
        <p:txBody>
          <a:bodyPr>
            <a:normAutofit fontScale="85000" lnSpcReduction="20000"/>
          </a:bodyPr>
          <a:lstStyle/>
          <a:p>
            <a:pPr marL="0" indent="0" algn="just">
              <a:buNone/>
            </a:pPr>
            <a:r>
              <a:rPr lang="ru-RU" dirty="0" err="1"/>
              <a:t>Опасността</a:t>
            </a:r>
            <a:r>
              <a:rPr lang="ru-RU" dirty="0"/>
              <a:t> на </a:t>
            </a:r>
            <a:r>
              <a:rPr lang="ru-RU" dirty="0" err="1"/>
              <a:t>пътя</a:t>
            </a:r>
            <a:r>
              <a:rPr lang="ru-RU" dirty="0"/>
              <a:t> </a:t>
            </a:r>
            <a:r>
              <a:rPr lang="ru-RU" dirty="0" err="1" smtClean="0"/>
              <a:t>може</a:t>
            </a:r>
            <a:r>
              <a:rPr lang="ru-RU" dirty="0" smtClean="0"/>
              <a:t> да </a:t>
            </a:r>
            <a:r>
              <a:rPr lang="ru-RU" dirty="0"/>
              <a:t>е </a:t>
            </a:r>
            <a:r>
              <a:rPr lang="ru-RU" dirty="0" err="1" smtClean="0"/>
              <a:t>възникнала</a:t>
            </a:r>
            <a:r>
              <a:rPr lang="ru-RU" dirty="0" smtClean="0"/>
              <a:t>:</a:t>
            </a:r>
          </a:p>
          <a:p>
            <a:pPr algn="just">
              <a:buFontTx/>
              <a:buChar char="-"/>
            </a:pPr>
            <a:r>
              <a:rPr lang="ru-RU" dirty="0" smtClean="0"/>
              <a:t>в </a:t>
            </a:r>
            <a:r>
              <a:rPr lang="ru-RU" dirty="0" err="1"/>
              <a:t>резултат</a:t>
            </a:r>
            <a:r>
              <a:rPr lang="ru-RU" dirty="0"/>
              <a:t> на </a:t>
            </a:r>
            <a:r>
              <a:rPr lang="ru-RU" dirty="0" err="1"/>
              <a:t>поведението</a:t>
            </a:r>
            <a:r>
              <a:rPr lang="ru-RU" dirty="0"/>
              <a:t> на друг участник в </a:t>
            </a:r>
            <a:r>
              <a:rPr lang="ru-RU" dirty="0" err="1"/>
              <a:t>движението</a:t>
            </a:r>
            <a:r>
              <a:rPr lang="ru-RU" dirty="0"/>
              <a:t>- </a:t>
            </a:r>
            <a:r>
              <a:rPr lang="ru-RU" dirty="0" err="1"/>
              <a:t>пешеходец</a:t>
            </a:r>
            <a:r>
              <a:rPr lang="ru-RU" dirty="0"/>
              <a:t> или </a:t>
            </a:r>
            <a:r>
              <a:rPr lang="ru-RU" dirty="0" err="1"/>
              <a:t>водач</a:t>
            </a:r>
            <a:r>
              <a:rPr lang="ru-RU" dirty="0"/>
              <a:t> на </a:t>
            </a:r>
            <a:r>
              <a:rPr lang="ru-RU" dirty="0" err="1" smtClean="0"/>
              <a:t>автомобил</a:t>
            </a:r>
            <a:endParaRPr lang="ru-RU" dirty="0" smtClean="0"/>
          </a:p>
          <a:p>
            <a:pPr algn="just">
              <a:buFontTx/>
              <a:buChar char="-"/>
            </a:pPr>
            <a:r>
              <a:rPr lang="ru-RU" dirty="0" err="1" smtClean="0"/>
              <a:t>въз</a:t>
            </a:r>
            <a:r>
              <a:rPr lang="ru-RU" dirty="0" smtClean="0"/>
              <a:t> </a:t>
            </a:r>
            <a:r>
              <a:rPr lang="ru-RU" dirty="0"/>
              <a:t>основа на случайно </a:t>
            </a:r>
            <a:r>
              <a:rPr lang="ru-RU" dirty="0" err="1"/>
              <a:t>настъпило</a:t>
            </a:r>
            <a:r>
              <a:rPr lang="ru-RU" dirty="0"/>
              <a:t> </a:t>
            </a:r>
            <a:r>
              <a:rPr lang="ru-RU" dirty="0" err="1"/>
              <a:t>събитие</a:t>
            </a:r>
            <a:r>
              <a:rPr lang="ru-RU" dirty="0"/>
              <a:t>- </a:t>
            </a:r>
            <a:r>
              <a:rPr lang="ru-RU" dirty="0" err="1"/>
              <a:t>разрушаване</a:t>
            </a:r>
            <a:r>
              <a:rPr lang="ru-RU" dirty="0"/>
              <a:t> на </a:t>
            </a:r>
            <a:r>
              <a:rPr lang="ru-RU" dirty="0" err="1"/>
              <a:t>пътен</a:t>
            </a:r>
            <a:r>
              <a:rPr lang="ru-RU" dirty="0"/>
              <a:t> </a:t>
            </a:r>
            <a:r>
              <a:rPr lang="ru-RU" dirty="0" err="1"/>
              <a:t>участък</a:t>
            </a:r>
            <a:r>
              <a:rPr lang="ru-RU" dirty="0"/>
              <a:t>, внезапно </a:t>
            </a:r>
            <a:r>
              <a:rPr lang="ru-RU" dirty="0" err="1"/>
              <a:t>падане</a:t>
            </a:r>
            <a:r>
              <a:rPr lang="ru-RU" dirty="0"/>
              <a:t> на предмет на </a:t>
            </a:r>
            <a:r>
              <a:rPr lang="ru-RU" dirty="0" err="1"/>
              <a:t>пътя</a:t>
            </a:r>
            <a:r>
              <a:rPr lang="ru-RU" dirty="0"/>
              <a:t> и т.н.</a:t>
            </a:r>
          </a:p>
          <a:p>
            <a:pPr marL="0" indent="0" algn="just">
              <a:buNone/>
            </a:pPr>
            <a:r>
              <a:rPr lang="ru-RU" dirty="0" err="1"/>
              <a:t>Няма</a:t>
            </a:r>
            <a:r>
              <a:rPr lang="ru-RU" dirty="0"/>
              <a:t> значение дали </a:t>
            </a:r>
            <a:r>
              <a:rPr lang="ru-RU" dirty="0" err="1"/>
              <a:t>опасността</a:t>
            </a:r>
            <a:r>
              <a:rPr lang="ru-RU" dirty="0"/>
              <a:t> е </a:t>
            </a:r>
            <a:r>
              <a:rPr lang="ru-RU" dirty="0" err="1"/>
              <a:t>възникнала</a:t>
            </a:r>
            <a:r>
              <a:rPr lang="ru-RU" dirty="0"/>
              <a:t> в </a:t>
            </a:r>
            <a:r>
              <a:rPr lang="ru-RU" dirty="0" err="1"/>
              <a:t>резултат</a:t>
            </a:r>
            <a:r>
              <a:rPr lang="ru-RU" dirty="0"/>
              <a:t> на правомерно или неправомерно </a:t>
            </a:r>
            <a:r>
              <a:rPr lang="ru-RU" dirty="0" smtClean="0"/>
              <a:t>действие</a:t>
            </a:r>
            <a:endParaRPr lang="ru-RU" dirty="0"/>
          </a:p>
          <a:p>
            <a:pPr marL="0" indent="0" algn="just">
              <a:buNone/>
            </a:pPr>
            <a:r>
              <a:rPr lang="ru-RU" dirty="0" err="1" smtClean="0"/>
              <a:t>Опасността</a:t>
            </a:r>
            <a:r>
              <a:rPr lang="ru-RU" dirty="0" smtClean="0"/>
              <a:t> </a:t>
            </a:r>
            <a:r>
              <a:rPr lang="ru-RU" dirty="0" err="1" smtClean="0"/>
              <a:t>винаги</a:t>
            </a:r>
            <a:r>
              <a:rPr lang="ru-RU" dirty="0" smtClean="0"/>
              <a:t> </a:t>
            </a:r>
            <a:r>
              <a:rPr lang="ru-RU" dirty="0"/>
              <a:t>е </a:t>
            </a:r>
            <a:r>
              <a:rPr lang="ru-RU" dirty="0" err="1"/>
              <a:t>свързана</a:t>
            </a:r>
            <a:r>
              <a:rPr lang="ru-RU" dirty="0"/>
              <a:t> с </a:t>
            </a:r>
            <a:r>
              <a:rPr lang="ru-RU" dirty="0" err="1"/>
              <a:t>неотменимото</a:t>
            </a:r>
            <a:r>
              <a:rPr lang="ru-RU" dirty="0"/>
              <a:t> </a:t>
            </a:r>
            <a:r>
              <a:rPr lang="ru-RU" dirty="0" err="1"/>
              <a:t>задължение</a:t>
            </a:r>
            <a:r>
              <a:rPr lang="ru-RU" dirty="0"/>
              <a:t> на </a:t>
            </a:r>
            <a:r>
              <a:rPr lang="ru-RU" dirty="0" err="1"/>
              <a:t>водача</a:t>
            </a:r>
            <a:r>
              <a:rPr lang="ru-RU" dirty="0"/>
              <a:t> </a:t>
            </a:r>
            <a:r>
              <a:rPr lang="ru-RU" dirty="0" err="1"/>
              <a:t>първо</a:t>
            </a:r>
            <a:r>
              <a:rPr lang="ru-RU" dirty="0"/>
              <a:t> да я </a:t>
            </a:r>
            <a:r>
              <a:rPr lang="ru-RU" dirty="0" err="1"/>
              <a:t>възприеме</a:t>
            </a:r>
            <a:r>
              <a:rPr lang="ru-RU" dirty="0"/>
              <a:t>, а на </a:t>
            </a:r>
            <a:r>
              <a:rPr lang="ru-RU" dirty="0" err="1"/>
              <a:t>следващо</a:t>
            </a:r>
            <a:r>
              <a:rPr lang="ru-RU" dirty="0"/>
              <a:t> </a:t>
            </a:r>
            <a:r>
              <a:rPr lang="ru-RU" dirty="0" err="1"/>
              <a:t>място</a:t>
            </a:r>
            <a:r>
              <a:rPr lang="ru-RU" dirty="0"/>
              <a:t> да </a:t>
            </a:r>
            <a:r>
              <a:rPr lang="ru-RU" dirty="0" err="1"/>
              <a:t>предприеме</a:t>
            </a:r>
            <a:r>
              <a:rPr lang="ru-RU" dirty="0"/>
              <a:t> действия, за да я </a:t>
            </a:r>
            <a:r>
              <a:rPr lang="ru-RU" dirty="0" err="1"/>
              <a:t>избегне</a:t>
            </a:r>
            <a:r>
              <a:rPr lang="ru-RU" dirty="0"/>
              <a:t> и да предотврати </a:t>
            </a:r>
            <a:r>
              <a:rPr lang="ru-RU" dirty="0" err="1"/>
              <a:t>произшествието</a:t>
            </a:r>
            <a:r>
              <a:rPr lang="ru-RU" dirty="0"/>
              <a:t>.</a:t>
            </a:r>
          </a:p>
          <a:p>
            <a:pPr marL="0" indent="0">
              <a:buNone/>
            </a:pPr>
            <a:endParaRPr lang="bg-BG" dirty="0"/>
          </a:p>
        </p:txBody>
      </p:sp>
    </p:spTree>
    <p:extLst>
      <p:ext uri="{BB962C8B-B14F-4D97-AF65-F5344CB8AC3E}">
        <p14:creationId xmlns:p14="http://schemas.microsoft.com/office/powerpoint/2010/main" val="3945250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Опасност на пътя</a:t>
            </a:r>
          </a:p>
        </p:txBody>
      </p:sp>
      <p:sp>
        <p:nvSpPr>
          <p:cNvPr id="3" name="Контейнер за съдържание 2"/>
          <p:cNvSpPr>
            <a:spLocks noGrp="1"/>
          </p:cNvSpPr>
          <p:nvPr>
            <p:ph idx="1"/>
          </p:nvPr>
        </p:nvSpPr>
        <p:spPr/>
        <p:txBody>
          <a:bodyPr>
            <a:normAutofit fontScale="47500" lnSpcReduction="20000"/>
          </a:bodyPr>
          <a:lstStyle/>
          <a:p>
            <a:pPr marL="0" indent="0" algn="just">
              <a:buNone/>
            </a:pPr>
            <a:r>
              <a:rPr lang="ru-RU" b="1" dirty="0" smtClean="0"/>
              <a:t>Р347/2024 </a:t>
            </a:r>
            <a:r>
              <a:rPr lang="ru-RU" b="1" dirty="0"/>
              <a:t>по НД 150/2024 3 НО</a:t>
            </a:r>
          </a:p>
          <a:p>
            <a:pPr marL="0" indent="0" algn="just">
              <a:buNone/>
            </a:pPr>
            <a:r>
              <a:rPr lang="ru-RU" dirty="0"/>
              <a:t>Въззивният </a:t>
            </a:r>
            <a:r>
              <a:rPr lang="ru-RU" dirty="0" err="1"/>
              <a:t>съд</a:t>
            </a:r>
            <a:r>
              <a:rPr lang="ru-RU" dirty="0"/>
              <a:t> </a:t>
            </a:r>
            <a:r>
              <a:rPr lang="ru-RU" dirty="0" err="1"/>
              <a:t>коректно</a:t>
            </a:r>
            <a:r>
              <a:rPr lang="ru-RU" dirty="0"/>
              <a:t> е </a:t>
            </a:r>
            <a:r>
              <a:rPr lang="ru-RU" dirty="0" err="1"/>
              <a:t>отбелязал</a:t>
            </a:r>
            <a:r>
              <a:rPr lang="ru-RU" dirty="0"/>
              <a:t>, че </a:t>
            </a:r>
            <a:r>
              <a:rPr lang="ru-RU" dirty="0" err="1"/>
              <a:t>преценката</a:t>
            </a:r>
            <a:r>
              <a:rPr lang="ru-RU" dirty="0"/>
              <a:t> </a:t>
            </a:r>
            <a:r>
              <a:rPr lang="ru-RU" dirty="0" err="1"/>
              <a:t>относно</a:t>
            </a:r>
            <a:r>
              <a:rPr lang="ru-RU" dirty="0"/>
              <a:t>  момента   на </a:t>
            </a:r>
            <a:r>
              <a:rPr lang="ru-RU" dirty="0" err="1"/>
              <a:t>възникване</a:t>
            </a:r>
            <a:r>
              <a:rPr lang="ru-RU" dirty="0"/>
              <a:t> на </a:t>
            </a:r>
            <a:r>
              <a:rPr lang="ru-RU" dirty="0" err="1"/>
              <a:t>опасността</a:t>
            </a:r>
            <a:r>
              <a:rPr lang="ru-RU" dirty="0"/>
              <a:t>,  </a:t>
            </a:r>
            <a:r>
              <a:rPr lang="ru-RU" dirty="0" err="1"/>
              <a:t>поставена</a:t>
            </a:r>
            <a:r>
              <a:rPr lang="ru-RU" dirty="0"/>
              <a:t> в  </a:t>
            </a:r>
            <a:r>
              <a:rPr lang="ru-RU" dirty="0" err="1"/>
              <a:t>задължение</a:t>
            </a:r>
            <a:r>
              <a:rPr lang="ru-RU" dirty="0"/>
              <a:t>  на  </a:t>
            </a:r>
            <a:r>
              <a:rPr lang="ru-RU" dirty="0" err="1"/>
              <a:t>съда</a:t>
            </a:r>
            <a:r>
              <a:rPr lang="ru-RU" dirty="0"/>
              <a:t>, е с </a:t>
            </a:r>
            <a:r>
              <a:rPr lang="ru-RU" dirty="0" err="1"/>
              <a:t>правен</a:t>
            </a:r>
            <a:r>
              <a:rPr lang="ru-RU" dirty="0"/>
              <a:t>  характер,  но  </a:t>
            </a:r>
            <a:r>
              <a:rPr lang="ru-RU" dirty="0" err="1"/>
              <a:t>несъмнено</a:t>
            </a:r>
            <a:r>
              <a:rPr lang="ru-RU" dirty="0"/>
              <a:t> </a:t>
            </a:r>
            <a:r>
              <a:rPr lang="ru-RU" dirty="0" err="1"/>
              <a:t>предполага</a:t>
            </a:r>
            <a:r>
              <a:rPr lang="ru-RU" dirty="0"/>
              <a:t>  </a:t>
            </a:r>
            <a:r>
              <a:rPr lang="ru-RU" dirty="0" err="1"/>
              <a:t>преди</a:t>
            </a:r>
            <a:r>
              <a:rPr lang="ru-RU" dirty="0"/>
              <a:t>  </a:t>
            </a:r>
            <a:r>
              <a:rPr lang="ru-RU" dirty="0" err="1"/>
              <a:t>това</a:t>
            </a:r>
            <a:r>
              <a:rPr lang="ru-RU" dirty="0"/>
              <a:t> </a:t>
            </a:r>
            <a:r>
              <a:rPr lang="ru-RU" dirty="0" err="1"/>
              <a:t>законосъобразно</a:t>
            </a:r>
            <a:r>
              <a:rPr lang="ru-RU" dirty="0"/>
              <a:t> </a:t>
            </a:r>
            <a:r>
              <a:rPr lang="ru-RU" dirty="0" err="1"/>
              <a:t>изясняване</a:t>
            </a:r>
            <a:r>
              <a:rPr lang="ru-RU" dirty="0"/>
              <a:t> на относимите фактически </a:t>
            </a:r>
            <a:r>
              <a:rPr lang="ru-RU" dirty="0" err="1"/>
              <a:t>данни</a:t>
            </a:r>
            <a:r>
              <a:rPr lang="ru-RU" dirty="0"/>
              <a:t> за </a:t>
            </a:r>
            <a:r>
              <a:rPr lang="ru-RU" dirty="0" err="1"/>
              <a:t>нейното</a:t>
            </a:r>
            <a:r>
              <a:rPr lang="ru-RU" dirty="0"/>
              <a:t> </a:t>
            </a:r>
            <a:r>
              <a:rPr lang="ru-RU" dirty="0" err="1"/>
              <a:t>формиране</a:t>
            </a:r>
            <a:r>
              <a:rPr lang="ru-RU" dirty="0"/>
              <a:t>. В </a:t>
            </a:r>
            <a:r>
              <a:rPr lang="ru-RU" dirty="0" err="1"/>
              <a:t>задължителната</a:t>
            </a:r>
            <a:r>
              <a:rPr lang="ru-RU" dirty="0"/>
              <a:t> </a:t>
            </a:r>
            <a:r>
              <a:rPr lang="ru-RU" dirty="0" err="1"/>
              <a:t>съдебна</a:t>
            </a:r>
            <a:r>
              <a:rPr lang="ru-RU" dirty="0"/>
              <a:t> практика е </a:t>
            </a:r>
            <a:r>
              <a:rPr lang="ru-RU" dirty="0" err="1"/>
              <a:t>прието</a:t>
            </a:r>
            <a:r>
              <a:rPr lang="ru-RU" dirty="0"/>
              <a:t>, че „</a:t>
            </a:r>
            <a:r>
              <a:rPr lang="ru-RU" dirty="0" err="1"/>
              <a:t>Моментът</a:t>
            </a:r>
            <a:r>
              <a:rPr lang="ru-RU" dirty="0"/>
              <a:t> на </a:t>
            </a:r>
            <a:r>
              <a:rPr lang="ru-RU" dirty="0" err="1"/>
              <a:t>възникване</a:t>
            </a:r>
            <a:r>
              <a:rPr lang="ru-RU" dirty="0"/>
              <a:t> </a:t>
            </a:r>
            <a:r>
              <a:rPr lang="ru-RU" dirty="0" err="1"/>
              <a:t>опасност</a:t>
            </a:r>
            <a:r>
              <a:rPr lang="ru-RU" dirty="0"/>
              <a:t> за </a:t>
            </a:r>
            <a:r>
              <a:rPr lang="ru-RU" dirty="0" err="1"/>
              <a:t>движението</a:t>
            </a:r>
            <a:r>
              <a:rPr lang="ru-RU" dirty="0"/>
              <a:t> е </a:t>
            </a:r>
            <a:r>
              <a:rPr lang="ru-RU" dirty="0" err="1"/>
              <a:t>въпрос</a:t>
            </a:r>
            <a:r>
              <a:rPr lang="ru-RU" dirty="0"/>
              <a:t>  фактически и той  не  </a:t>
            </a:r>
            <a:r>
              <a:rPr lang="ru-RU" dirty="0" err="1"/>
              <a:t>може</a:t>
            </a:r>
            <a:r>
              <a:rPr lang="ru-RU" dirty="0"/>
              <a:t> да </a:t>
            </a:r>
            <a:r>
              <a:rPr lang="ru-RU" dirty="0" err="1"/>
              <a:t>бъде</a:t>
            </a:r>
            <a:r>
              <a:rPr lang="ru-RU" dirty="0"/>
              <a:t> </a:t>
            </a:r>
            <a:r>
              <a:rPr lang="ru-RU" dirty="0" err="1"/>
              <a:t>свързан</a:t>
            </a:r>
            <a:r>
              <a:rPr lang="ru-RU" dirty="0"/>
              <a:t> с </a:t>
            </a:r>
            <a:r>
              <a:rPr lang="ru-RU" dirty="0" err="1"/>
              <a:t>формалния</a:t>
            </a:r>
            <a:r>
              <a:rPr lang="ru-RU" dirty="0"/>
              <a:t> </a:t>
            </a:r>
            <a:r>
              <a:rPr lang="ru-RU" dirty="0" smtClean="0"/>
              <a:t>критерий- </a:t>
            </a:r>
            <a:r>
              <a:rPr lang="ru-RU" dirty="0"/>
              <a:t>определена част от </a:t>
            </a:r>
            <a:r>
              <a:rPr lang="ru-RU" dirty="0" err="1"/>
              <a:t>пътя</a:t>
            </a:r>
            <a:r>
              <a:rPr lang="ru-RU" dirty="0" smtClean="0"/>
              <a:t>“- </a:t>
            </a:r>
            <a:r>
              <a:rPr lang="ru-RU" b="1" dirty="0"/>
              <a:t>ТР № 28 от 28.XI.1984 г. по </a:t>
            </a:r>
            <a:r>
              <a:rPr lang="ru-RU" b="1" dirty="0" smtClean="0"/>
              <a:t>НД </a:t>
            </a:r>
            <a:r>
              <a:rPr lang="ru-RU" b="1" dirty="0"/>
              <a:t>10/84 г., </a:t>
            </a:r>
            <a:r>
              <a:rPr lang="ru-RU" b="1" dirty="0" smtClean="0"/>
              <a:t>ОСНК</a:t>
            </a:r>
            <a:r>
              <a:rPr lang="ru-RU" dirty="0" smtClean="0"/>
              <a:t>.</a:t>
            </a:r>
          </a:p>
          <a:p>
            <a:pPr marL="0" indent="0" algn="just">
              <a:buNone/>
            </a:pPr>
            <a:r>
              <a:rPr lang="ru-RU" dirty="0" smtClean="0"/>
              <a:t>В </a:t>
            </a:r>
            <a:r>
              <a:rPr lang="ru-RU" dirty="0" err="1"/>
              <a:t>същото</a:t>
            </a:r>
            <a:r>
              <a:rPr lang="ru-RU" dirty="0"/>
              <a:t> </a:t>
            </a:r>
            <a:r>
              <a:rPr lang="ru-RU" dirty="0" err="1"/>
              <a:t>тълкувателно</a:t>
            </a:r>
            <a:r>
              <a:rPr lang="ru-RU" dirty="0"/>
              <a:t> решение (</a:t>
            </a:r>
            <a:r>
              <a:rPr lang="ru-RU" dirty="0" smtClean="0"/>
              <a:t>т.6) </a:t>
            </a:r>
            <a:r>
              <a:rPr lang="ru-RU" dirty="0"/>
              <a:t>е </a:t>
            </a:r>
            <a:r>
              <a:rPr lang="ru-RU" dirty="0" err="1"/>
              <a:t>залегнало</a:t>
            </a:r>
            <a:r>
              <a:rPr lang="ru-RU" dirty="0"/>
              <a:t> и </a:t>
            </a:r>
            <a:r>
              <a:rPr lang="ru-RU" dirty="0" err="1"/>
              <a:t>разбирането</a:t>
            </a:r>
            <a:r>
              <a:rPr lang="ru-RU" dirty="0"/>
              <a:t>, че „</a:t>
            </a:r>
            <a:r>
              <a:rPr lang="ru-RU" dirty="0" err="1"/>
              <a:t>Отдалечеността</a:t>
            </a:r>
            <a:r>
              <a:rPr lang="ru-RU" dirty="0"/>
              <a:t> от </a:t>
            </a:r>
            <a:r>
              <a:rPr lang="ru-RU" dirty="0" err="1"/>
              <a:t>платното</a:t>
            </a:r>
            <a:r>
              <a:rPr lang="ru-RU" dirty="0"/>
              <a:t> за движение е без значение, </a:t>
            </a:r>
            <a:r>
              <a:rPr lang="ru-RU" dirty="0" err="1"/>
              <a:t>щом</a:t>
            </a:r>
            <a:r>
              <a:rPr lang="ru-RU" dirty="0"/>
              <a:t> </a:t>
            </a:r>
            <a:r>
              <a:rPr lang="ru-RU" dirty="0" err="1"/>
              <a:t>като</a:t>
            </a:r>
            <a:r>
              <a:rPr lang="ru-RU" dirty="0"/>
              <a:t> </a:t>
            </a:r>
            <a:r>
              <a:rPr lang="ru-RU" dirty="0" err="1"/>
              <a:t>логичното</a:t>
            </a:r>
            <a:r>
              <a:rPr lang="ru-RU" dirty="0"/>
              <a:t> развитие на </a:t>
            </a:r>
            <a:r>
              <a:rPr lang="ru-RU" dirty="0" err="1"/>
              <a:t>пътната</a:t>
            </a:r>
            <a:r>
              <a:rPr lang="ru-RU" dirty="0"/>
              <a:t> ситуация </a:t>
            </a:r>
            <a:r>
              <a:rPr lang="ru-RU" dirty="0" err="1"/>
              <a:t>ще</a:t>
            </a:r>
            <a:r>
              <a:rPr lang="ru-RU" dirty="0"/>
              <a:t> </a:t>
            </a:r>
            <a:r>
              <a:rPr lang="ru-RU" dirty="0" err="1"/>
              <a:t>доведе</a:t>
            </a:r>
            <a:r>
              <a:rPr lang="ru-RU" dirty="0"/>
              <a:t> до </a:t>
            </a:r>
            <a:r>
              <a:rPr lang="ru-RU" dirty="0" err="1"/>
              <a:t>навлизане</a:t>
            </a:r>
            <a:r>
              <a:rPr lang="ru-RU" dirty="0"/>
              <a:t> в него </a:t>
            </a:r>
            <a:r>
              <a:rPr lang="ru-RU" dirty="0" err="1"/>
              <a:t>непосредствено</a:t>
            </a:r>
            <a:r>
              <a:rPr lang="ru-RU" dirty="0"/>
              <a:t> след </a:t>
            </a:r>
            <a:r>
              <a:rPr lang="ru-RU" dirty="0" err="1"/>
              <a:t>това</a:t>
            </a:r>
            <a:r>
              <a:rPr lang="ru-RU" dirty="0"/>
              <a:t>…….</a:t>
            </a:r>
            <a:r>
              <a:rPr lang="ru-RU" dirty="0" err="1"/>
              <a:t>Когато</a:t>
            </a:r>
            <a:r>
              <a:rPr lang="ru-RU" dirty="0"/>
              <a:t> се </a:t>
            </a:r>
            <a:r>
              <a:rPr lang="ru-RU" dirty="0" err="1"/>
              <a:t>касае</a:t>
            </a:r>
            <a:r>
              <a:rPr lang="ru-RU" dirty="0"/>
              <a:t> до </a:t>
            </a:r>
            <a:r>
              <a:rPr lang="ru-RU" dirty="0" err="1"/>
              <a:t>деца</a:t>
            </a:r>
            <a:r>
              <a:rPr lang="ru-RU" dirty="0"/>
              <a:t>, </a:t>
            </a:r>
            <a:r>
              <a:rPr lang="ru-RU" dirty="0" err="1"/>
              <a:t>дори</a:t>
            </a:r>
            <a:r>
              <a:rPr lang="ru-RU" dirty="0"/>
              <a:t> и да се </a:t>
            </a:r>
            <a:r>
              <a:rPr lang="ru-RU" dirty="0" err="1"/>
              <a:t>намират</a:t>
            </a:r>
            <a:r>
              <a:rPr lang="ru-RU" dirty="0"/>
              <a:t> на </a:t>
            </a:r>
            <a:r>
              <a:rPr lang="ru-RU" dirty="0" err="1"/>
              <a:t>тротоара</a:t>
            </a:r>
            <a:r>
              <a:rPr lang="ru-RU" dirty="0"/>
              <a:t> или банкета, или на </a:t>
            </a:r>
            <a:r>
              <a:rPr lang="ru-RU" dirty="0" smtClean="0"/>
              <a:t>по- </a:t>
            </a:r>
            <a:r>
              <a:rPr lang="ru-RU" dirty="0" err="1" smtClean="0"/>
              <a:t>голяма</a:t>
            </a:r>
            <a:r>
              <a:rPr lang="ru-RU" dirty="0" smtClean="0"/>
              <a:t> </a:t>
            </a:r>
            <a:r>
              <a:rPr lang="ru-RU" dirty="0" err="1"/>
              <a:t>отдалеченост</a:t>
            </a:r>
            <a:r>
              <a:rPr lang="ru-RU" dirty="0"/>
              <a:t> от </a:t>
            </a:r>
            <a:r>
              <a:rPr lang="ru-RU" dirty="0" err="1"/>
              <a:t>платното</a:t>
            </a:r>
            <a:r>
              <a:rPr lang="ru-RU" dirty="0"/>
              <a:t> за движение, те </a:t>
            </a:r>
            <a:r>
              <a:rPr lang="ru-RU" dirty="0" err="1"/>
              <a:t>представляват</a:t>
            </a:r>
            <a:r>
              <a:rPr lang="ru-RU" dirty="0"/>
              <a:t> </a:t>
            </a:r>
            <a:r>
              <a:rPr lang="ru-RU" dirty="0" err="1"/>
              <a:t>възникнала</a:t>
            </a:r>
            <a:r>
              <a:rPr lang="ru-RU" dirty="0"/>
              <a:t> </a:t>
            </a:r>
            <a:r>
              <a:rPr lang="ru-RU" dirty="0" err="1"/>
              <a:t>опасност</a:t>
            </a:r>
            <a:r>
              <a:rPr lang="ru-RU" dirty="0"/>
              <a:t> за движение, независимо от </a:t>
            </a:r>
            <a:r>
              <a:rPr lang="ru-RU" dirty="0" err="1"/>
              <a:t>тяхното</a:t>
            </a:r>
            <a:r>
              <a:rPr lang="ru-RU" dirty="0"/>
              <a:t> </a:t>
            </a:r>
            <a:r>
              <a:rPr lang="ru-RU" dirty="0" err="1"/>
              <a:t>разположение</a:t>
            </a:r>
            <a:r>
              <a:rPr lang="ru-RU" dirty="0"/>
              <a:t> в обхвата на </a:t>
            </a:r>
            <a:r>
              <a:rPr lang="ru-RU" dirty="0" err="1"/>
              <a:t>пътя</a:t>
            </a:r>
            <a:r>
              <a:rPr lang="ru-RU" dirty="0"/>
              <a:t>. </a:t>
            </a:r>
            <a:r>
              <a:rPr lang="ru-RU" dirty="0" smtClean="0"/>
              <a:t>”.</a:t>
            </a:r>
          </a:p>
          <a:p>
            <a:pPr marL="0" indent="0" algn="just">
              <a:buNone/>
            </a:pPr>
            <a:r>
              <a:rPr lang="ru-RU" b="1" dirty="0" smtClean="0"/>
              <a:t>Р 126/2012 г. по НД 191/2012 г. 2 НО, Р 36/2013 г. по НД 2328/2012, 2 НО, Р 441/2014 г. по НД 1496/2014 г., 2 НО, Р 414/2016 г. по НД 1389/2015 г. 2 НО</a:t>
            </a:r>
            <a:endParaRPr lang="bg-BG" b="1" dirty="0"/>
          </a:p>
          <a:p>
            <a:pPr marL="0" indent="0" algn="just">
              <a:buNone/>
            </a:pPr>
            <a:r>
              <a:rPr lang="bg-BG" dirty="0" smtClean="0"/>
              <a:t>Задължението да се предотврати произшествието е налично към момента на възникване на опасността и този момент трябва да бъде изследван във всеки случай поотделно.</a:t>
            </a:r>
            <a:endParaRPr lang="ru-RU" dirty="0"/>
          </a:p>
        </p:txBody>
      </p:sp>
    </p:spTree>
    <p:extLst>
      <p:ext uri="{BB962C8B-B14F-4D97-AF65-F5344CB8AC3E}">
        <p14:creationId xmlns:p14="http://schemas.microsoft.com/office/powerpoint/2010/main" val="1984647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6304"/>
            <a:ext cx="8686800" cy="548640"/>
          </a:xfrm>
          <a:prstGeom prst="rect">
            <a:avLst/>
          </a:prstGeom>
          <a:solidFill>
            <a:srgbClr val="1F36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500" b="1">
                <a:solidFill>
                  <a:srgbClr val="FFFFFF"/>
                </a:solidFill>
                <a:latin typeface="Arial"/>
              </a:rPr>
              <a:t>Опасност- възрастен пешеходец</a:t>
            </a:r>
          </a:p>
        </p:txBody>
      </p:sp>
      <p:pic>
        <p:nvPicPr>
          <p:cNvPr id="3" name="Picture 2" descr="image.png"/>
          <p:cNvPicPr>
            <a:picLocks noChangeAspect="1"/>
          </p:cNvPicPr>
          <p:nvPr/>
        </p:nvPicPr>
        <p:blipFill>
          <a:blip r:embed="rId2"/>
          <a:stretch>
            <a:fillRect/>
          </a:stretch>
        </p:blipFill>
        <p:spPr>
          <a:xfrm>
            <a:off x="155448" y="1290841"/>
            <a:ext cx="8833104" cy="4971262"/>
          </a:xfrm>
          <a:prstGeom prst="rect">
            <a:avLst/>
          </a:prstGeom>
        </p:spPr>
      </p:pic>
    </p:spTree>
    <p:extLst>
      <p:ext uri="{BB962C8B-B14F-4D97-AF65-F5344CB8AC3E}">
        <p14:creationId xmlns:p14="http://schemas.microsoft.com/office/powerpoint/2010/main" val="3442779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a:t>Опасност на </a:t>
            </a:r>
            <a:r>
              <a:rPr lang="bg-BG" dirty="0" smtClean="0"/>
              <a:t>пътя- пълнолетен пешеходец</a:t>
            </a:r>
            <a:endParaRPr lang="bg-BG" dirty="0"/>
          </a:p>
        </p:txBody>
      </p:sp>
      <p:sp>
        <p:nvSpPr>
          <p:cNvPr id="3" name="Контейнер за съдържание 2"/>
          <p:cNvSpPr>
            <a:spLocks noGrp="1"/>
          </p:cNvSpPr>
          <p:nvPr>
            <p:ph idx="1"/>
          </p:nvPr>
        </p:nvSpPr>
        <p:spPr/>
        <p:txBody>
          <a:bodyPr>
            <a:normAutofit fontScale="70000" lnSpcReduction="20000"/>
          </a:bodyPr>
          <a:lstStyle/>
          <a:p>
            <a:pPr marL="0" indent="0" algn="just">
              <a:buNone/>
            </a:pPr>
            <a:r>
              <a:rPr lang="ru-RU" b="1" dirty="0" smtClean="0"/>
              <a:t>Р </a:t>
            </a:r>
            <a:r>
              <a:rPr lang="ru-RU" b="1" dirty="0"/>
              <a:t>1118/74 ІІІ1 Р 122/87 3 НО 77/1989 г. 3 </a:t>
            </a:r>
            <a:r>
              <a:rPr lang="ru-RU" b="1" dirty="0" smtClean="0"/>
              <a:t>НО</a:t>
            </a:r>
          </a:p>
          <a:p>
            <a:pPr marL="0" indent="0" algn="just">
              <a:buNone/>
            </a:pPr>
            <a:r>
              <a:rPr lang="ru-RU" dirty="0" err="1" smtClean="0"/>
              <a:t>Пешеходците</a:t>
            </a:r>
            <a:r>
              <a:rPr lang="ru-RU" dirty="0" smtClean="0"/>
              <a:t> </a:t>
            </a:r>
            <a:r>
              <a:rPr lang="ru-RU" dirty="0"/>
              <a:t>на </a:t>
            </a:r>
            <a:r>
              <a:rPr lang="ru-RU" dirty="0" err="1"/>
              <a:t>пътното</a:t>
            </a:r>
            <a:r>
              <a:rPr lang="ru-RU" dirty="0"/>
              <a:t> платно </a:t>
            </a:r>
            <a:r>
              <a:rPr lang="ru-RU" dirty="0" err="1"/>
              <a:t>са</a:t>
            </a:r>
            <a:r>
              <a:rPr lang="ru-RU" dirty="0"/>
              <a:t> </a:t>
            </a:r>
            <a:r>
              <a:rPr lang="ru-RU" dirty="0" err="1"/>
              <a:t>винаги</a:t>
            </a:r>
            <a:r>
              <a:rPr lang="ru-RU" dirty="0"/>
              <a:t> </a:t>
            </a:r>
            <a:r>
              <a:rPr lang="ru-RU" dirty="0" err="1"/>
              <a:t>опасност</a:t>
            </a:r>
            <a:r>
              <a:rPr lang="ru-RU" dirty="0"/>
              <a:t> на </a:t>
            </a:r>
            <a:r>
              <a:rPr lang="ru-RU" dirty="0" err="1" smtClean="0"/>
              <a:t>пътя</a:t>
            </a:r>
            <a:endParaRPr lang="ru-RU" dirty="0" smtClean="0"/>
          </a:p>
          <a:p>
            <a:pPr marL="0" indent="0" algn="just">
              <a:buNone/>
            </a:pPr>
            <a:r>
              <a:rPr lang="ru-RU" b="1" dirty="0" smtClean="0"/>
              <a:t>Р </a:t>
            </a:r>
            <a:r>
              <a:rPr lang="ru-RU" b="1" dirty="0"/>
              <a:t>722/1980 3 НО, Р 819/1980 г. 3 </a:t>
            </a:r>
            <a:r>
              <a:rPr lang="ru-RU" b="1" dirty="0" smtClean="0"/>
              <a:t>НО</a:t>
            </a:r>
          </a:p>
          <a:p>
            <a:pPr marL="0" indent="0" algn="just">
              <a:buNone/>
            </a:pPr>
            <a:r>
              <a:rPr lang="ru-RU" dirty="0" err="1" smtClean="0"/>
              <a:t>Пешеходецът</a:t>
            </a:r>
            <a:r>
              <a:rPr lang="ru-RU" dirty="0" smtClean="0"/>
              <a:t> </a:t>
            </a:r>
            <a:r>
              <a:rPr lang="ru-RU" dirty="0"/>
              <a:t>е </a:t>
            </a:r>
            <a:r>
              <a:rPr lang="ru-RU" dirty="0" err="1"/>
              <a:t>опасност</a:t>
            </a:r>
            <a:r>
              <a:rPr lang="ru-RU" dirty="0"/>
              <a:t> </a:t>
            </a:r>
            <a:r>
              <a:rPr lang="ru-RU" dirty="0" err="1"/>
              <a:t>когато</a:t>
            </a:r>
            <a:r>
              <a:rPr lang="ru-RU" dirty="0"/>
              <a:t> се </a:t>
            </a:r>
            <a:r>
              <a:rPr lang="ru-RU" dirty="0" err="1"/>
              <a:t>намира</a:t>
            </a:r>
            <a:r>
              <a:rPr lang="ru-RU" dirty="0"/>
              <a:t> на </a:t>
            </a:r>
            <a:r>
              <a:rPr lang="ru-RU" dirty="0" err="1"/>
              <a:t>платното</a:t>
            </a:r>
            <a:r>
              <a:rPr lang="ru-RU" dirty="0"/>
              <a:t> за движение. </a:t>
            </a:r>
            <a:r>
              <a:rPr lang="ru-RU" dirty="0" err="1"/>
              <a:t>Когато</a:t>
            </a:r>
            <a:r>
              <a:rPr lang="ru-RU" dirty="0"/>
              <a:t> се </a:t>
            </a:r>
            <a:r>
              <a:rPr lang="ru-RU" dirty="0" err="1"/>
              <a:t>намира</a:t>
            </a:r>
            <a:r>
              <a:rPr lang="ru-RU" dirty="0"/>
              <a:t> на такова </a:t>
            </a:r>
            <a:r>
              <a:rPr lang="ru-RU" dirty="0" err="1"/>
              <a:t>място</a:t>
            </a:r>
            <a:r>
              <a:rPr lang="ru-RU" dirty="0"/>
              <a:t>, </a:t>
            </a:r>
            <a:r>
              <a:rPr lang="ru-RU" dirty="0" err="1"/>
              <a:t>което</a:t>
            </a:r>
            <a:r>
              <a:rPr lang="ru-RU" dirty="0"/>
              <a:t> е предназначено за </a:t>
            </a:r>
            <a:r>
              <a:rPr lang="ru-RU" dirty="0" err="1"/>
              <a:t>престой</a:t>
            </a:r>
            <a:r>
              <a:rPr lang="ru-RU" dirty="0"/>
              <a:t> или движение и не </a:t>
            </a:r>
            <a:r>
              <a:rPr lang="ru-RU" dirty="0" err="1"/>
              <a:t>дава</a:t>
            </a:r>
            <a:r>
              <a:rPr lang="ru-RU" dirty="0"/>
              <a:t> </a:t>
            </a:r>
            <a:r>
              <a:rPr lang="ru-RU" dirty="0" err="1"/>
              <a:t>никакви</a:t>
            </a:r>
            <a:r>
              <a:rPr lang="ru-RU" dirty="0"/>
              <a:t> </a:t>
            </a:r>
            <a:r>
              <a:rPr lang="ru-RU" dirty="0" err="1"/>
              <a:t>признаци</a:t>
            </a:r>
            <a:r>
              <a:rPr lang="ru-RU" dirty="0"/>
              <a:t>, че </a:t>
            </a:r>
            <a:r>
              <a:rPr lang="ru-RU" dirty="0" err="1"/>
              <a:t>ще</a:t>
            </a:r>
            <a:r>
              <a:rPr lang="ru-RU" dirty="0"/>
              <a:t> </a:t>
            </a:r>
            <a:r>
              <a:rPr lang="ru-RU" dirty="0" err="1"/>
              <a:t>навлезе</a:t>
            </a:r>
            <a:r>
              <a:rPr lang="ru-RU" dirty="0"/>
              <a:t> на </a:t>
            </a:r>
            <a:r>
              <a:rPr lang="ru-RU" dirty="0" err="1"/>
              <a:t>платното</a:t>
            </a:r>
            <a:r>
              <a:rPr lang="ru-RU" dirty="0"/>
              <a:t>- не е </a:t>
            </a:r>
            <a:r>
              <a:rPr lang="ru-RU" dirty="0" err="1" smtClean="0"/>
              <a:t>опасност</a:t>
            </a:r>
            <a:r>
              <a:rPr lang="ru-RU" dirty="0" smtClean="0"/>
              <a:t>.</a:t>
            </a:r>
            <a:endParaRPr lang="ru-RU" dirty="0"/>
          </a:p>
          <a:p>
            <a:pPr marL="0" indent="0" algn="just">
              <a:buNone/>
            </a:pPr>
            <a:r>
              <a:rPr lang="ru-RU" b="1" dirty="0"/>
              <a:t>Р 226/1983 3 </a:t>
            </a:r>
            <a:r>
              <a:rPr lang="ru-RU" b="1" dirty="0" smtClean="0"/>
              <a:t>НО</a:t>
            </a:r>
          </a:p>
          <a:p>
            <a:pPr marL="0" indent="0" algn="just">
              <a:buNone/>
            </a:pPr>
            <a:r>
              <a:rPr lang="ru-RU" dirty="0" err="1" smtClean="0"/>
              <a:t>Когато</a:t>
            </a:r>
            <a:r>
              <a:rPr lang="ru-RU" dirty="0" smtClean="0"/>
              <a:t> </a:t>
            </a:r>
            <a:r>
              <a:rPr lang="ru-RU" dirty="0" err="1"/>
              <a:t>пешеходецът</a:t>
            </a:r>
            <a:r>
              <a:rPr lang="ru-RU" dirty="0"/>
              <a:t> се </a:t>
            </a:r>
            <a:r>
              <a:rPr lang="ru-RU" dirty="0" err="1"/>
              <a:t>намира</a:t>
            </a:r>
            <a:r>
              <a:rPr lang="ru-RU" dirty="0"/>
              <a:t> на </a:t>
            </a:r>
            <a:r>
              <a:rPr lang="ru-RU" dirty="0" err="1"/>
              <a:t>платното</a:t>
            </a:r>
            <a:r>
              <a:rPr lang="ru-RU" dirty="0"/>
              <a:t> за движение, но е неподвижен- </a:t>
            </a:r>
            <a:r>
              <a:rPr lang="ru-RU" dirty="0" err="1"/>
              <a:t>отново</a:t>
            </a:r>
            <a:r>
              <a:rPr lang="ru-RU" dirty="0"/>
              <a:t> е </a:t>
            </a:r>
            <a:r>
              <a:rPr lang="ru-RU" dirty="0" err="1" smtClean="0"/>
              <a:t>опасност</a:t>
            </a:r>
            <a:r>
              <a:rPr lang="ru-RU" dirty="0" smtClean="0"/>
              <a:t>.</a:t>
            </a:r>
            <a:endParaRPr lang="ru-RU" dirty="0"/>
          </a:p>
          <a:p>
            <a:pPr marL="0" indent="0" algn="just">
              <a:buNone/>
            </a:pPr>
            <a:r>
              <a:rPr lang="ru-RU" b="1" dirty="0"/>
              <a:t>Р 362/1983 3 НО, Р  66/85 3 </a:t>
            </a:r>
            <a:r>
              <a:rPr lang="ru-RU" b="1" dirty="0" smtClean="0"/>
              <a:t>НО</a:t>
            </a:r>
          </a:p>
          <a:p>
            <a:pPr marL="0" indent="0" algn="just">
              <a:buNone/>
            </a:pPr>
            <a:r>
              <a:rPr lang="ru-RU" dirty="0" err="1" smtClean="0"/>
              <a:t>Когато</a:t>
            </a:r>
            <a:r>
              <a:rPr lang="ru-RU" dirty="0" smtClean="0"/>
              <a:t> </a:t>
            </a:r>
            <a:r>
              <a:rPr lang="ru-RU" dirty="0" err="1"/>
              <a:t>пешеходецът</a:t>
            </a:r>
            <a:r>
              <a:rPr lang="ru-RU" dirty="0"/>
              <a:t> е </a:t>
            </a:r>
            <a:r>
              <a:rPr lang="ru-RU" dirty="0" err="1"/>
              <a:t>спял</a:t>
            </a:r>
            <a:r>
              <a:rPr lang="ru-RU" dirty="0"/>
              <a:t> на </a:t>
            </a:r>
            <a:r>
              <a:rPr lang="ru-RU" dirty="0" err="1"/>
              <a:t>разделителната</a:t>
            </a:r>
            <a:r>
              <a:rPr lang="ru-RU" dirty="0"/>
              <a:t> линия и </a:t>
            </a:r>
            <a:r>
              <a:rPr lang="ru-RU" dirty="0" err="1"/>
              <a:t>изчаква</a:t>
            </a:r>
            <a:r>
              <a:rPr lang="ru-RU" dirty="0"/>
              <a:t> </a:t>
            </a:r>
            <a:r>
              <a:rPr lang="ru-RU" dirty="0" err="1"/>
              <a:t>преминаването</a:t>
            </a:r>
            <a:r>
              <a:rPr lang="ru-RU" dirty="0"/>
              <a:t> на МПС, той </a:t>
            </a:r>
            <a:r>
              <a:rPr lang="ru-RU" dirty="0" err="1"/>
              <a:t>остава</a:t>
            </a:r>
            <a:r>
              <a:rPr lang="ru-RU" dirty="0"/>
              <a:t> </a:t>
            </a:r>
            <a:r>
              <a:rPr lang="ru-RU" dirty="0" err="1" smtClean="0"/>
              <a:t>опасност</a:t>
            </a:r>
            <a:r>
              <a:rPr lang="ru-RU" dirty="0" smtClean="0"/>
              <a:t>.</a:t>
            </a:r>
            <a:endParaRPr lang="ru-RU" dirty="0"/>
          </a:p>
          <a:p>
            <a:pPr marL="0" indent="0" algn="just">
              <a:buNone/>
            </a:pPr>
            <a:endParaRPr lang="bg-BG" dirty="0"/>
          </a:p>
        </p:txBody>
      </p:sp>
    </p:spTree>
    <p:extLst>
      <p:ext uri="{BB962C8B-B14F-4D97-AF65-F5344CB8AC3E}">
        <p14:creationId xmlns:p14="http://schemas.microsoft.com/office/powerpoint/2010/main" val="344958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sz="4000" dirty="0">
                <a:solidFill>
                  <a:prstClr val="black"/>
                </a:solidFill>
              </a:rPr>
              <a:t>Опасност на пътя- пълнолетен пешеходец</a:t>
            </a:r>
            <a:endParaRPr lang="bg-BG" dirty="0"/>
          </a:p>
        </p:txBody>
      </p:sp>
      <p:sp>
        <p:nvSpPr>
          <p:cNvPr id="3" name="Контейнер за съдържание 2"/>
          <p:cNvSpPr>
            <a:spLocks noGrp="1"/>
          </p:cNvSpPr>
          <p:nvPr>
            <p:ph idx="1"/>
          </p:nvPr>
        </p:nvSpPr>
        <p:spPr/>
        <p:txBody>
          <a:bodyPr>
            <a:normAutofit fontScale="62500" lnSpcReduction="20000"/>
          </a:bodyPr>
          <a:lstStyle/>
          <a:p>
            <a:pPr marL="0" indent="0" algn="just">
              <a:buNone/>
            </a:pPr>
            <a:r>
              <a:rPr lang="ru-RU" b="1" dirty="0"/>
              <a:t>Р 440/86 3 </a:t>
            </a:r>
            <a:r>
              <a:rPr lang="ru-RU" b="1" dirty="0" smtClean="0"/>
              <a:t>НО</a:t>
            </a:r>
          </a:p>
          <a:p>
            <a:pPr marL="0" indent="0" algn="just">
              <a:buNone/>
            </a:pPr>
            <a:r>
              <a:rPr lang="ru-RU" dirty="0" err="1" smtClean="0"/>
              <a:t>Пешеходецът</a:t>
            </a:r>
            <a:r>
              <a:rPr lang="ru-RU" dirty="0" smtClean="0"/>
              <a:t> </a:t>
            </a:r>
            <a:r>
              <a:rPr lang="ru-RU" dirty="0"/>
              <a:t>е </a:t>
            </a:r>
            <a:r>
              <a:rPr lang="ru-RU" dirty="0" err="1"/>
              <a:t>опасност</a:t>
            </a:r>
            <a:r>
              <a:rPr lang="ru-RU" dirty="0"/>
              <a:t> не </a:t>
            </a:r>
            <a:r>
              <a:rPr lang="ru-RU" dirty="0" err="1"/>
              <a:t>всякога</a:t>
            </a:r>
            <a:r>
              <a:rPr lang="ru-RU" dirty="0"/>
              <a:t> </a:t>
            </a:r>
            <a:r>
              <a:rPr lang="bg-BG" dirty="0" smtClean="0"/>
              <a:t>в момента на навлизане </a:t>
            </a:r>
            <a:r>
              <a:rPr lang="ru-RU" dirty="0" smtClean="0"/>
              <a:t>на </a:t>
            </a:r>
            <a:r>
              <a:rPr lang="ru-RU" dirty="0" err="1"/>
              <a:t>пътното</a:t>
            </a:r>
            <a:r>
              <a:rPr lang="ru-RU" dirty="0"/>
              <a:t> </a:t>
            </a:r>
            <a:r>
              <a:rPr lang="ru-RU" dirty="0" smtClean="0"/>
              <a:t>платно (</a:t>
            </a:r>
            <a:r>
              <a:rPr lang="ru-RU" dirty="0" err="1" smtClean="0"/>
              <a:t>когато</a:t>
            </a:r>
            <a:r>
              <a:rPr lang="ru-RU" dirty="0" smtClean="0"/>
              <a:t> </a:t>
            </a:r>
            <a:r>
              <a:rPr lang="ru-RU" dirty="0" err="1"/>
              <a:t>това</a:t>
            </a:r>
            <a:r>
              <a:rPr lang="ru-RU" dirty="0"/>
              <a:t> не е могло да </a:t>
            </a:r>
            <a:r>
              <a:rPr lang="ru-RU" dirty="0" err="1"/>
              <a:t>бъде</a:t>
            </a:r>
            <a:r>
              <a:rPr lang="ru-RU" dirty="0"/>
              <a:t> </a:t>
            </a:r>
            <a:r>
              <a:rPr lang="ru-RU" dirty="0" err="1" smtClean="0"/>
              <a:t>възприето</a:t>
            </a:r>
            <a:r>
              <a:rPr lang="ru-RU" dirty="0" smtClean="0"/>
              <a:t>), а </a:t>
            </a:r>
            <a:r>
              <a:rPr lang="ru-RU" dirty="0" err="1"/>
              <a:t>към</a:t>
            </a:r>
            <a:r>
              <a:rPr lang="ru-RU" dirty="0"/>
              <a:t> момента на </a:t>
            </a:r>
            <a:r>
              <a:rPr lang="ru-RU" dirty="0" err="1"/>
              <a:t>възможността</a:t>
            </a:r>
            <a:r>
              <a:rPr lang="ru-RU" dirty="0"/>
              <a:t> да </a:t>
            </a:r>
            <a:r>
              <a:rPr lang="ru-RU" dirty="0" err="1"/>
              <a:t>бъде</a:t>
            </a:r>
            <a:r>
              <a:rPr lang="ru-RU" dirty="0"/>
              <a:t> </a:t>
            </a:r>
            <a:r>
              <a:rPr lang="ru-RU" dirty="0" err="1"/>
              <a:t>забелязан</a:t>
            </a:r>
            <a:r>
              <a:rPr lang="ru-RU" dirty="0"/>
              <a:t> (</a:t>
            </a:r>
            <a:r>
              <a:rPr lang="ru-RU" dirty="0" err="1"/>
              <a:t>навлизане</a:t>
            </a:r>
            <a:r>
              <a:rPr lang="ru-RU" dirty="0"/>
              <a:t> на </a:t>
            </a:r>
            <a:r>
              <a:rPr lang="ru-RU" dirty="0" err="1"/>
              <a:t>пътното</a:t>
            </a:r>
            <a:r>
              <a:rPr lang="ru-RU" dirty="0"/>
              <a:t> платно зад </a:t>
            </a:r>
            <a:r>
              <a:rPr lang="ru-RU" dirty="0" err="1"/>
              <a:t>насрещно</a:t>
            </a:r>
            <a:r>
              <a:rPr lang="ru-RU" dirty="0"/>
              <a:t> </a:t>
            </a:r>
            <a:r>
              <a:rPr lang="ru-RU" dirty="0" err="1"/>
              <a:t>движещ</a:t>
            </a:r>
            <a:r>
              <a:rPr lang="ru-RU" dirty="0"/>
              <a:t> се </a:t>
            </a:r>
            <a:r>
              <a:rPr lang="ru-RU" dirty="0" err="1"/>
              <a:t>автомобил</a:t>
            </a:r>
            <a:r>
              <a:rPr lang="ru-RU" dirty="0" smtClean="0"/>
              <a:t>).</a:t>
            </a:r>
            <a:endParaRPr lang="ru-RU" dirty="0"/>
          </a:p>
          <a:p>
            <a:pPr marL="0" indent="0" algn="just">
              <a:buNone/>
            </a:pPr>
            <a:r>
              <a:rPr lang="ru-RU" b="1" dirty="0"/>
              <a:t>Р 804/1977 3 НО Р 58/1986 3 </a:t>
            </a:r>
            <a:r>
              <a:rPr lang="ru-RU" b="1" dirty="0" smtClean="0"/>
              <a:t>НО</a:t>
            </a:r>
          </a:p>
          <a:p>
            <a:pPr marL="0" indent="0" algn="just">
              <a:buNone/>
            </a:pPr>
            <a:r>
              <a:rPr lang="ru-RU" dirty="0" err="1" smtClean="0"/>
              <a:t>Когато</a:t>
            </a:r>
            <a:r>
              <a:rPr lang="ru-RU" dirty="0" smtClean="0"/>
              <a:t> </a:t>
            </a:r>
            <a:r>
              <a:rPr lang="ru-RU" dirty="0" err="1"/>
              <a:t>пешеходецът</a:t>
            </a:r>
            <a:r>
              <a:rPr lang="ru-RU" dirty="0"/>
              <a:t> </a:t>
            </a:r>
            <a:r>
              <a:rPr lang="ru-RU" dirty="0" err="1"/>
              <a:t>премине</a:t>
            </a:r>
            <a:r>
              <a:rPr lang="ru-RU" dirty="0"/>
              <a:t> </a:t>
            </a:r>
            <a:r>
              <a:rPr lang="ru-RU" dirty="0" err="1"/>
              <a:t>през</a:t>
            </a:r>
            <a:r>
              <a:rPr lang="ru-RU" dirty="0"/>
              <a:t> </a:t>
            </a:r>
            <a:r>
              <a:rPr lang="ru-RU" dirty="0" err="1"/>
              <a:t>лентата</a:t>
            </a:r>
            <a:r>
              <a:rPr lang="ru-RU" dirty="0"/>
              <a:t> на движение на </a:t>
            </a:r>
            <a:r>
              <a:rPr lang="ru-RU" dirty="0" err="1"/>
              <a:t>водача</a:t>
            </a:r>
            <a:r>
              <a:rPr lang="ru-RU" dirty="0"/>
              <a:t>, но </a:t>
            </a:r>
            <a:r>
              <a:rPr lang="ru-RU" dirty="0" err="1"/>
              <a:t>предприеме</a:t>
            </a:r>
            <a:r>
              <a:rPr lang="ru-RU" dirty="0"/>
              <a:t> след </a:t>
            </a:r>
            <a:r>
              <a:rPr lang="ru-RU" dirty="0" err="1"/>
              <a:t>това</a:t>
            </a:r>
            <a:r>
              <a:rPr lang="ru-RU" dirty="0"/>
              <a:t> </a:t>
            </a:r>
            <a:r>
              <a:rPr lang="ru-RU" dirty="0" err="1"/>
              <a:t>връщане</a:t>
            </a:r>
            <a:r>
              <a:rPr lang="ru-RU" dirty="0"/>
              <a:t>, </a:t>
            </a:r>
            <a:r>
              <a:rPr lang="ru-RU" dirty="0" err="1"/>
              <a:t>това</a:t>
            </a:r>
            <a:r>
              <a:rPr lang="ru-RU" dirty="0"/>
              <a:t> </a:t>
            </a:r>
            <a:r>
              <a:rPr lang="ru-RU" dirty="0" err="1"/>
              <a:t>няма</a:t>
            </a:r>
            <a:r>
              <a:rPr lang="ru-RU" dirty="0"/>
              <a:t> значение за </a:t>
            </a:r>
            <a:r>
              <a:rPr lang="ru-RU" dirty="0" err="1"/>
              <a:t>определяне</a:t>
            </a:r>
            <a:r>
              <a:rPr lang="ru-RU" dirty="0"/>
              <a:t> на момента на </a:t>
            </a:r>
            <a:r>
              <a:rPr lang="ru-RU" dirty="0" err="1"/>
              <a:t>възникване</a:t>
            </a:r>
            <a:r>
              <a:rPr lang="ru-RU" dirty="0"/>
              <a:t> на </a:t>
            </a:r>
            <a:r>
              <a:rPr lang="ru-RU" dirty="0" err="1"/>
              <a:t>опасността</a:t>
            </a:r>
            <a:r>
              <a:rPr lang="ru-RU" dirty="0"/>
              <a:t>- той </a:t>
            </a:r>
            <a:r>
              <a:rPr lang="ru-RU" dirty="0" err="1"/>
              <a:t>остава</a:t>
            </a:r>
            <a:r>
              <a:rPr lang="ru-RU" dirty="0"/>
              <a:t> </a:t>
            </a:r>
            <a:r>
              <a:rPr lang="ru-RU" dirty="0" err="1"/>
              <a:t>опасност</a:t>
            </a:r>
            <a:r>
              <a:rPr lang="ru-RU" dirty="0"/>
              <a:t> от момента на </a:t>
            </a:r>
            <a:r>
              <a:rPr lang="ru-RU" dirty="0" err="1"/>
              <a:t>навлизане</a:t>
            </a:r>
            <a:r>
              <a:rPr lang="ru-RU" dirty="0"/>
              <a:t> на </a:t>
            </a:r>
            <a:r>
              <a:rPr lang="ru-RU" dirty="0" err="1"/>
              <a:t>пътното</a:t>
            </a:r>
            <a:r>
              <a:rPr lang="ru-RU" dirty="0"/>
              <a:t> </a:t>
            </a:r>
            <a:r>
              <a:rPr lang="ru-RU" dirty="0" smtClean="0"/>
              <a:t>платно.</a:t>
            </a:r>
          </a:p>
          <a:p>
            <a:pPr marL="0" indent="0" algn="just">
              <a:buNone/>
            </a:pPr>
            <a:r>
              <a:rPr lang="ru-RU" b="1" dirty="0" smtClean="0"/>
              <a:t>Р </a:t>
            </a:r>
            <a:r>
              <a:rPr lang="ru-RU" b="1" dirty="0"/>
              <a:t>609/1975 3 НО Р 206/1978 3 </a:t>
            </a:r>
            <a:r>
              <a:rPr lang="ru-RU" b="1" dirty="0" smtClean="0"/>
              <a:t>НО</a:t>
            </a:r>
          </a:p>
          <a:p>
            <a:pPr marL="0" indent="0" algn="just">
              <a:buNone/>
            </a:pPr>
            <a:r>
              <a:rPr lang="ru-RU" dirty="0" err="1" smtClean="0"/>
              <a:t>Ако</a:t>
            </a:r>
            <a:r>
              <a:rPr lang="ru-RU" dirty="0" smtClean="0"/>
              <a:t> </a:t>
            </a:r>
            <a:r>
              <a:rPr lang="ru-RU" dirty="0" err="1"/>
              <a:t>пешеходецът</a:t>
            </a:r>
            <a:r>
              <a:rPr lang="ru-RU" dirty="0"/>
              <a:t> се </a:t>
            </a:r>
            <a:r>
              <a:rPr lang="ru-RU" dirty="0" err="1"/>
              <a:t>движи</a:t>
            </a:r>
            <a:r>
              <a:rPr lang="ru-RU" dirty="0"/>
              <a:t> на банкета до </a:t>
            </a:r>
            <a:r>
              <a:rPr lang="ru-RU" dirty="0" err="1"/>
              <a:t>пътното</a:t>
            </a:r>
            <a:r>
              <a:rPr lang="ru-RU" dirty="0"/>
              <a:t> платно- той не е </a:t>
            </a:r>
            <a:r>
              <a:rPr lang="ru-RU" dirty="0" err="1"/>
              <a:t>опасност</a:t>
            </a:r>
            <a:r>
              <a:rPr lang="ru-RU" dirty="0"/>
              <a:t>“</a:t>
            </a:r>
          </a:p>
          <a:p>
            <a:pPr marL="0" indent="0" algn="just">
              <a:buNone/>
            </a:pPr>
            <a:r>
              <a:rPr lang="ru-RU" b="1" dirty="0"/>
              <a:t>Р 44/78 3 </a:t>
            </a:r>
            <a:r>
              <a:rPr lang="ru-RU" b="1" dirty="0" smtClean="0"/>
              <a:t>НО</a:t>
            </a:r>
          </a:p>
          <a:p>
            <a:pPr marL="0" indent="0" algn="just">
              <a:buNone/>
            </a:pPr>
            <a:r>
              <a:rPr lang="ru-RU" dirty="0" err="1" smtClean="0"/>
              <a:t>Когато</a:t>
            </a:r>
            <a:r>
              <a:rPr lang="ru-RU" dirty="0" smtClean="0"/>
              <a:t> </a:t>
            </a:r>
            <a:r>
              <a:rPr lang="ru-RU" dirty="0" err="1"/>
              <a:t>пешеходецът</a:t>
            </a:r>
            <a:r>
              <a:rPr lang="ru-RU" dirty="0"/>
              <a:t> се </a:t>
            </a:r>
            <a:r>
              <a:rPr lang="ru-RU" dirty="0" err="1"/>
              <a:t>намира</a:t>
            </a:r>
            <a:r>
              <a:rPr lang="ru-RU" dirty="0"/>
              <a:t> на </a:t>
            </a:r>
            <a:r>
              <a:rPr lang="ru-RU" dirty="0" err="1"/>
              <a:t>тротоар</a:t>
            </a:r>
            <a:r>
              <a:rPr lang="ru-RU" dirty="0"/>
              <a:t>- не е </a:t>
            </a:r>
            <a:r>
              <a:rPr lang="ru-RU" dirty="0" err="1" smtClean="0"/>
              <a:t>опасност</a:t>
            </a:r>
            <a:endParaRPr lang="ru-RU" dirty="0"/>
          </a:p>
          <a:p>
            <a:pPr marL="0" indent="0" algn="just">
              <a:buNone/>
            </a:pPr>
            <a:endParaRPr lang="bg-BG" dirty="0"/>
          </a:p>
        </p:txBody>
      </p:sp>
    </p:spTree>
    <p:extLst>
      <p:ext uri="{BB962C8B-B14F-4D97-AF65-F5344CB8AC3E}">
        <p14:creationId xmlns:p14="http://schemas.microsoft.com/office/powerpoint/2010/main" val="1816758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Опасност на </a:t>
            </a:r>
            <a:r>
              <a:rPr lang="bg-BG" dirty="0" smtClean="0"/>
              <a:t>пътя- дете</a:t>
            </a:r>
            <a:endParaRPr lang="bg-BG" dirty="0"/>
          </a:p>
        </p:txBody>
      </p:sp>
      <p:sp>
        <p:nvSpPr>
          <p:cNvPr id="3" name="Контейнер за съдържание 2"/>
          <p:cNvSpPr>
            <a:spLocks noGrp="1"/>
          </p:cNvSpPr>
          <p:nvPr>
            <p:ph idx="1"/>
          </p:nvPr>
        </p:nvSpPr>
        <p:spPr/>
        <p:txBody>
          <a:bodyPr>
            <a:normAutofit fontScale="55000" lnSpcReduction="20000"/>
          </a:bodyPr>
          <a:lstStyle/>
          <a:p>
            <a:pPr marL="0" indent="0" algn="just">
              <a:buNone/>
            </a:pPr>
            <a:r>
              <a:rPr lang="ru-RU" b="1" dirty="0"/>
              <a:t>Р 58/1983 </a:t>
            </a:r>
            <a:r>
              <a:rPr lang="ru-RU" b="1" dirty="0" smtClean="0"/>
              <a:t>ОСНК</a:t>
            </a:r>
          </a:p>
          <a:p>
            <a:pPr marL="0" indent="0" algn="just">
              <a:buNone/>
            </a:pPr>
            <a:r>
              <a:rPr lang="ru-RU" dirty="0" err="1" smtClean="0"/>
              <a:t>Деца</a:t>
            </a:r>
            <a:r>
              <a:rPr lang="ru-RU" dirty="0" smtClean="0"/>
              <a:t> </a:t>
            </a:r>
            <a:r>
              <a:rPr lang="ru-RU" dirty="0" err="1"/>
              <a:t>са</a:t>
            </a:r>
            <a:r>
              <a:rPr lang="ru-RU" dirty="0"/>
              <a:t> </a:t>
            </a:r>
            <a:r>
              <a:rPr lang="ru-RU" dirty="0" err="1"/>
              <a:t>лицата</a:t>
            </a:r>
            <a:r>
              <a:rPr lang="ru-RU" dirty="0"/>
              <a:t> </a:t>
            </a:r>
            <a:r>
              <a:rPr lang="ru-RU" dirty="0" err="1"/>
              <a:t>ненавършили</a:t>
            </a:r>
            <a:r>
              <a:rPr lang="ru-RU" dirty="0"/>
              <a:t> </a:t>
            </a:r>
            <a:r>
              <a:rPr lang="ru-RU" dirty="0" err="1"/>
              <a:t>четиринадесет</a:t>
            </a:r>
            <a:r>
              <a:rPr lang="ru-RU" dirty="0"/>
              <a:t> </a:t>
            </a:r>
            <a:r>
              <a:rPr lang="ru-RU" dirty="0" err="1"/>
              <a:t>годишна</a:t>
            </a:r>
            <a:r>
              <a:rPr lang="ru-RU" dirty="0"/>
              <a:t> </a:t>
            </a:r>
            <a:r>
              <a:rPr lang="ru-RU" dirty="0" err="1" smtClean="0"/>
              <a:t>възраст</a:t>
            </a:r>
            <a:r>
              <a:rPr lang="ru-RU" dirty="0" smtClean="0"/>
              <a:t>.</a:t>
            </a:r>
            <a:endParaRPr lang="ru-RU" dirty="0"/>
          </a:p>
          <a:p>
            <a:pPr marL="0" indent="0" algn="just">
              <a:buNone/>
            </a:pPr>
            <a:r>
              <a:rPr lang="ru-RU" b="1" dirty="0" smtClean="0"/>
              <a:t>Р </a:t>
            </a:r>
            <a:r>
              <a:rPr lang="ru-RU" b="1" dirty="0"/>
              <a:t>483/94 3 </a:t>
            </a:r>
            <a:r>
              <a:rPr lang="ru-RU" b="1" dirty="0" smtClean="0"/>
              <a:t>НО</a:t>
            </a:r>
          </a:p>
          <a:p>
            <a:pPr marL="0" indent="0" algn="just">
              <a:buNone/>
            </a:pPr>
            <a:r>
              <a:rPr lang="ru-RU" dirty="0" err="1" smtClean="0"/>
              <a:t>Децата</a:t>
            </a:r>
            <a:r>
              <a:rPr lang="ru-RU" dirty="0" smtClean="0"/>
              <a:t> </a:t>
            </a:r>
            <a:r>
              <a:rPr lang="ru-RU" dirty="0" err="1"/>
              <a:t>са</a:t>
            </a:r>
            <a:r>
              <a:rPr lang="ru-RU" dirty="0"/>
              <a:t> </a:t>
            </a:r>
            <a:r>
              <a:rPr lang="ru-RU" dirty="0" err="1"/>
              <a:t>винаги</a:t>
            </a:r>
            <a:r>
              <a:rPr lang="ru-RU" dirty="0"/>
              <a:t> </a:t>
            </a:r>
            <a:r>
              <a:rPr lang="ru-RU" dirty="0" err="1"/>
              <a:t>опасност</a:t>
            </a:r>
            <a:r>
              <a:rPr lang="ru-RU" dirty="0"/>
              <a:t>, без значение дали се </a:t>
            </a:r>
            <a:r>
              <a:rPr lang="ru-RU" dirty="0" err="1"/>
              <a:t>намират</a:t>
            </a:r>
            <a:r>
              <a:rPr lang="ru-RU" dirty="0"/>
              <a:t> на </a:t>
            </a:r>
            <a:r>
              <a:rPr lang="ru-RU" dirty="0" err="1"/>
              <a:t>пътното</a:t>
            </a:r>
            <a:r>
              <a:rPr lang="ru-RU" dirty="0"/>
              <a:t> платно или </a:t>
            </a:r>
            <a:r>
              <a:rPr lang="ru-RU" dirty="0" err="1"/>
              <a:t>извън</a:t>
            </a:r>
            <a:r>
              <a:rPr lang="ru-RU" dirty="0"/>
              <a:t> </a:t>
            </a:r>
            <a:r>
              <a:rPr lang="ru-RU" dirty="0" smtClean="0"/>
              <a:t>него.</a:t>
            </a:r>
            <a:endParaRPr lang="ru-RU" dirty="0"/>
          </a:p>
          <a:p>
            <a:pPr marL="0" indent="0" algn="just">
              <a:buNone/>
            </a:pPr>
            <a:r>
              <a:rPr lang="ru-RU" b="1" dirty="0"/>
              <a:t>Р 39/1981 ВК, Р 36/1981 г. ВК </a:t>
            </a:r>
            <a:r>
              <a:rPr lang="ru-RU" b="1" dirty="0" smtClean="0"/>
              <a:t>ВС</a:t>
            </a:r>
          </a:p>
          <a:p>
            <a:pPr marL="0" indent="0" algn="just">
              <a:buNone/>
            </a:pPr>
            <a:r>
              <a:rPr lang="ru-RU" dirty="0" err="1" smtClean="0"/>
              <a:t>Задължение</a:t>
            </a:r>
            <a:r>
              <a:rPr lang="ru-RU" dirty="0" smtClean="0"/>
              <a:t> </a:t>
            </a:r>
            <a:r>
              <a:rPr lang="ru-RU" dirty="0"/>
              <a:t>да се </a:t>
            </a:r>
            <a:r>
              <a:rPr lang="ru-RU" dirty="0" err="1"/>
              <a:t>премине</a:t>
            </a:r>
            <a:r>
              <a:rPr lang="ru-RU" dirty="0"/>
              <a:t> </a:t>
            </a:r>
            <a:r>
              <a:rPr lang="ru-RU" dirty="0" err="1"/>
              <a:t>със</a:t>
            </a:r>
            <a:r>
              <a:rPr lang="ru-RU" dirty="0"/>
              <a:t> </a:t>
            </a:r>
            <a:r>
              <a:rPr lang="ru-RU" dirty="0" err="1"/>
              <a:t>скорост</a:t>
            </a:r>
            <a:r>
              <a:rPr lang="ru-RU" dirty="0"/>
              <a:t>, </a:t>
            </a:r>
            <a:r>
              <a:rPr lang="ru-RU" dirty="0" err="1"/>
              <a:t>позволяваща</a:t>
            </a:r>
            <a:r>
              <a:rPr lang="ru-RU" dirty="0"/>
              <a:t> да се </a:t>
            </a:r>
            <a:r>
              <a:rPr lang="ru-RU" dirty="0" err="1"/>
              <a:t>спре</a:t>
            </a:r>
            <a:r>
              <a:rPr lang="ru-RU" dirty="0"/>
              <a:t> пред внезапно </a:t>
            </a:r>
            <a:r>
              <a:rPr lang="ru-RU" dirty="0" err="1"/>
              <a:t>появило</a:t>
            </a:r>
            <a:r>
              <a:rPr lang="ru-RU" dirty="0"/>
              <a:t> се на </a:t>
            </a:r>
            <a:r>
              <a:rPr lang="ru-RU" dirty="0" err="1"/>
              <a:t>пътя</a:t>
            </a:r>
            <a:r>
              <a:rPr lang="ru-RU" dirty="0"/>
              <a:t> </a:t>
            </a:r>
            <a:r>
              <a:rPr lang="ru-RU" dirty="0" err="1"/>
              <a:t>дете</a:t>
            </a:r>
            <a:r>
              <a:rPr lang="ru-RU" dirty="0"/>
              <a:t> </a:t>
            </a:r>
            <a:r>
              <a:rPr lang="ru-RU" dirty="0" err="1"/>
              <a:t>възниква</a:t>
            </a:r>
            <a:r>
              <a:rPr lang="ru-RU" dirty="0"/>
              <a:t> не само при </a:t>
            </a:r>
            <a:r>
              <a:rPr lang="ru-RU" dirty="0" err="1"/>
              <a:t>преминаване</a:t>
            </a:r>
            <a:r>
              <a:rPr lang="ru-RU" dirty="0"/>
              <a:t> </a:t>
            </a:r>
            <a:r>
              <a:rPr lang="ru-RU" dirty="0" err="1"/>
              <a:t>покрай</a:t>
            </a:r>
            <a:r>
              <a:rPr lang="ru-RU" dirty="0"/>
              <a:t> училище или </a:t>
            </a:r>
            <a:r>
              <a:rPr lang="ru-RU" dirty="0" err="1"/>
              <a:t>детска</a:t>
            </a:r>
            <a:r>
              <a:rPr lang="ru-RU" dirty="0"/>
              <a:t> </a:t>
            </a:r>
            <a:r>
              <a:rPr lang="ru-RU" dirty="0" smtClean="0"/>
              <a:t>градина.</a:t>
            </a:r>
          </a:p>
          <a:p>
            <a:pPr marL="0" indent="0" algn="just">
              <a:buNone/>
            </a:pPr>
            <a:r>
              <a:rPr lang="ru-RU" b="1" dirty="0" smtClean="0"/>
              <a:t>Р </a:t>
            </a:r>
            <a:r>
              <a:rPr lang="ru-RU" b="1" dirty="0"/>
              <a:t>1134/1974 г. 3 </a:t>
            </a:r>
            <a:r>
              <a:rPr lang="ru-RU" b="1" dirty="0" smtClean="0"/>
              <a:t>НО</a:t>
            </a:r>
          </a:p>
          <a:p>
            <a:pPr marL="0" indent="0" algn="just">
              <a:buNone/>
            </a:pPr>
            <a:r>
              <a:rPr lang="ru-RU" dirty="0" err="1" smtClean="0"/>
              <a:t>Водачът</a:t>
            </a:r>
            <a:r>
              <a:rPr lang="ru-RU" dirty="0" smtClean="0"/>
              <a:t> </a:t>
            </a:r>
            <a:r>
              <a:rPr lang="ru-RU" dirty="0"/>
              <a:t>е </a:t>
            </a:r>
            <a:r>
              <a:rPr lang="ru-RU" dirty="0" err="1"/>
              <a:t>длъжен</a:t>
            </a:r>
            <a:r>
              <a:rPr lang="ru-RU" dirty="0"/>
              <a:t> </a:t>
            </a:r>
            <a:r>
              <a:rPr lang="ru-RU" dirty="0" err="1"/>
              <a:t>винаги</a:t>
            </a:r>
            <a:r>
              <a:rPr lang="ru-RU" dirty="0"/>
              <a:t> да </a:t>
            </a:r>
            <a:r>
              <a:rPr lang="ru-RU" dirty="0" err="1"/>
              <a:t>предполага</a:t>
            </a:r>
            <a:r>
              <a:rPr lang="ru-RU" dirty="0"/>
              <a:t> </a:t>
            </a:r>
            <a:r>
              <a:rPr lang="ru-RU" dirty="0" err="1"/>
              <a:t>рязко</a:t>
            </a:r>
            <a:r>
              <a:rPr lang="ru-RU" dirty="0"/>
              <a:t> </a:t>
            </a:r>
            <a:r>
              <a:rPr lang="ru-RU" dirty="0" err="1"/>
              <a:t>навлизане</a:t>
            </a:r>
            <a:r>
              <a:rPr lang="ru-RU" dirty="0"/>
              <a:t> на </a:t>
            </a:r>
            <a:r>
              <a:rPr lang="ru-RU" dirty="0" err="1"/>
              <a:t>пътното</a:t>
            </a:r>
            <a:r>
              <a:rPr lang="ru-RU" dirty="0"/>
              <a:t> платно от </a:t>
            </a:r>
            <a:r>
              <a:rPr lang="ru-RU" dirty="0" err="1"/>
              <a:t>дете</a:t>
            </a:r>
            <a:r>
              <a:rPr lang="ru-RU" dirty="0"/>
              <a:t>. В </a:t>
            </a:r>
            <a:r>
              <a:rPr lang="ru-RU" dirty="0" err="1"/>
              <a:t>този</a:t>
            </a:r>
            <a:r>
              <a:rPr lang="ru-RU" dirty="0"/>
              <a:t> случай той носи </a:t>
            </a:r>
            <a:r>
              <a:rPr lang="ru-RU" dirty="0" err="1"/>
              <a:t>отговорност</a:t>
            </a:r>
            <a:r>
              <a:rPr lang="ru-RU" dirty="0"/>
              <a:t>, независимо дали </a:t>
            </a:r>
            <a:r>
              <a:rPr lang="ru-RU" dirty="0" err="1"/>
              <a:t>произшествието</a:t>
            </a:r>
            <a:r>
              <a:rPr lang="ru-RU" dirty="0"/>
              <a:t> е </a:t>
            </a:r>
            <a:r>
              <a:rPr lang="ru-RU" dirty="0" err="1"/>
              <a:t>станало</a:t>
            </a:r>
            <a:r>
              <a:rPr lang="ru-RU" dirty="0"/>
              <a:t> в </a:t>
            </a:r>
            <a:r>
              <a:rPr lang="ru-RU" dirty="0" err="1"/>
              <a:t>опасната</a:t>
            </a:r>
            <a:r>
              <a:rPr lang="ru-RU" dirty="0"/>
              <a:t> </a:t>
            </a:r>
            <a:r>
              <a:rPr lang="ru-RU" dirty="0" smtClean="0"/>
              <a:t>зона.</a:t>
            </a:r>
            <a:endParaRPr lang="ru-RU" dirty="0"/>
          </a:p>
          <a:p>
            <a:pPr marL="0" indent="0" algn="just">
              <a:buNone/>
            </a:pPr>
            <a:r>
              <a:rPr lang="ru-RU" b="1" dirty="0"/>
              <a:t>Р 656/1978 3 НО, Р 472/1983 ВК, Р 95/1983 </a:t>
            </a:r>
            <a:r>
              <a:rPr lang="ru-RU" b="1" dirty="0" smtClean="0"/>
              <a:t>ОСНК</a:t>
            </a:r>
          </a:p>
          <a:p>
            <a:pPr marL="0" indent="0" algn="just">
              <a:buNone/>
            </a:pPr>
            <a:r>
              <a:rPr lang="ru-RU" dirty="0" err="1" smtClean="0"/>
              <a:t>Децата</a:t>
            </a:r>
            <a:r>
              <a:rPr lang="ru-RU" dirty="0" smtClean="0"/>
              <a:t> </a:t>
            </a:r>
            <a:r>
              <a:rPr lang="ru-RU" dirty="0" err="1"/>
              <a:t>като</a:t>
            </a:r>
            <a:r>
              <a:rPr lang="ru-RU" dirty="0"/>
              <a:t> </a:t>
            </a:r>
            <a:r>
              <a:rPr lang="ru-RU" dirty="0" err="1"/>
              <a:t>участници</a:t>
            </a:r>
            <a:r>
              <a:rPr lang="ru-RU" dirty="0"/>
              <a:t> в </a:t>
            </a:r>
            <a:r>
              <a:rPr lang="ru-RU" dirty="0" err="1"/>
              <a:t>движението</a:t>
            </a:r>
            <a:r>
              <a:rPr lang="ru-RU" dirty="0"/>
              <a:t> </a:t>
            </a:r>
            <a:r>
              <a:rPr lang="ru-RU" dirty="0" err="1"/>
              <a:t>представляват</a:t>
            </a:r>
            <a:r>
              <a:rPr lang="ru-RU" dirty="0"/>
              <a:t> </a:t>
            </a:r>
            <a:r>
              <a:rPr lang="ru-RU" dirty="0" err="1"/>
              <a:t>опасност</a:t>
            </a:r>
            <a:r>
              <a:rPr lang="ru-RU" dirty="0"/>
              <a:t> </a:t>
            </a:r>
            <a:r>
              <a:rPr lang="ru-RU" dirty="0" err="1"/>
              <a:t>винаги</a:t>
            </a:r>
            <a:r>
              <a:rPr lang="ru-RU" dirty="0"/>
              <a:t> </a:t>
            </a:r>
            <a:r>
              <a:rPr lang="ru-RU" dirty="0" err="1"/>
              <a:t>когато</a:t>
            </a:r>
            <a:r>
              <a:rPr lang="ru-RU" dirty="0"/>
              <a:t> не </a:t>
            </a:r>
            <a:r>
              <a:rPr lang="ru-RU" dirty="0" err="1"/>
              <a:t>са</a:t>
            </a:r>
            <a:r>
              <a:rPr lang="ru-RU" dirty="0"/>
              <a:t> </a:t>
            </a:r>
            <a:r>
              <a:rPr lang="ru-RU" dirty="0" err="1"/>
              <a:t>контролирани</a:t>
            </a:r>
            <a:r>
              <a:rPr lang="ru-RU" dirty="0"/>
              <a:t> от </a:t>
            </a:r>
            <a:r>
              <a:rPr lang="ru-RU" dirty="0" err="1"/>
              <a:t>възрастен</a:t>
            </a:r>
            <a:r>
              <a:rPr lang="ru-RU" dirty="0"/>
              <a:t>. </a:t>
            </a:r>
            <a:r>
              <a:rPr lang="ru-RU" dirty="0" err="1"/>
              <a:t>Контрол</a:t>
            </a:r>
            <a:r>
              <a:rPr lang="ru-RU" dirty="0"/>
              <a:t> е </a:t>
            </a:r>
            <a:r>
              <a:rPr lang="ru-RU" dirty="0" err="1"/>
              <a:t>налице</a:t>
            </a:r>
            <a:r>
              <a:rPr lang="ru-RU" dirty="0"/>
              <a:t> </a:t>
            </a:r>
            <a:r>
              <a:rPr lang="ru-RU" dirty="0" err="1"/>
              <a:t>когато</a:t>
            </a:r>
            <a:r>
              <a:rPr lang="ru-RU" dirty="0"/>
              <a:t> те се носят или е </a:t>
            </a:r>
            <a:r>
              <a:rPr lang="ru-RU" dirty="0" err="1"/>
              <a:t>налице</a:t>
            </a:r>
            <a:r>
              <a:rPr lang="ru-RU" dirty="0"/>
              <a:t> </a:t>
            </a:r>
            <a:r>
              <a:rPr lang="ru-RU" dirty="0" err="1"/>
              <a:t>твърда</a:t>
            </a:r>
            <a:r>
              <a:rPr lang="ru-RU" dirty="0"/>
              <a:t> </a:t>
            </a:r>
            <a:r>
              <a:rPr lang="ru-RU" dirty="0" err="1"/>
              <a:t>връзка</a:t>
            </a:r>
            <a:r>
              <a:rPr lang="ru-RU" dirty="0"/>
              <a:t> между </a:t>
            </a:r>
            <a:r>
              <a:rPr lang="ru-RU" dirty="0" err="1"/>
              <a:t>тях</a:t>
            </a:r>
            <a:r>
              <a:rPr lang="ru-RU" dirty="0"/>
              <a:t> и </a:t>
            </a:r>
            <a:r>
              <a:rPr lang="ru-RU" dirty="0" err="1" smtClean="0"/>
              <a:t>възрастния</a:t>
            </a:r>
            <a:r>
              <a:rPr lang="ru-RU" dirty="0" smtClean="0"/>
              <a:t>.</a:t>
            </a:r>
            <a:endParaRPr lang="ru-RU" dirty="0"/>
          </a:p>
          <a:p>
            <a:pPr marL="0" indent="0" algn="just">
              <a:buNone/>
            </a:pPr>
            <a:endParaRPr lang="bg-BG" dirty="0"/>
          </a:p>
        </p:txBody>
      </p:sp>
    </p:spTree>
    <p:extLst>
      <p:ext uri="{BB962C8B-B14F-4D97-AF65-F5344CB8AC3E}">
        <p14:creationId xmlns:p14="http://schemas.microsoft.com/office/powerpoint/2010/main" val="139709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solidFill>
                  <a:prstClr val="black"/>
                </a:solidFill>
              </a:rPr>
              <a:t>Опасност на пътя- дете</a:t>
            </a:r>
            <a:endParaRPr lang="bg-BG" dirty="0"/>
          </a:p>
        </p:txBody>
      </p:sp>
      <p:sp>
        <p:nvSpPr>
          <p:cNvPr id="3" name="Контейнер за съдържание 2"/>
          <p:cNvSpPr>
            <a:spLocks noGrp="1"/>
          </p:cNvSpPr>
          <p:nvPr>
            <p:ph idx="1"/>
          </p:nvPr>
        </p:nvSpPr>
        <p:spPr/>
        <p:txBody>
          <a:bodyPr>
            <a:normAutofit fontScale="62500" lnSpcReduction="20000"/>
          </a:bodyPr>
          <a:lstStyle/>
          <a:p>
            <a:pPr marL="0" indent="0" algn="just">
              <a:buNone/>
            </a:pPr>
            <a:r>
              <a:rPr lang="ru-RU" b="1" dirty="0"/>
              <a:t>Р 304/1988 г. 3 </a:t>
            </a:r>
            <a:r>
              <a:rPr lang="ru-RU" b="1" dirty="0" smtClean="0"/>
              <a:t>НО</a:t>
            </a:r>
          </a:p>
          <a:p>
            <a:pPr marL="0" indent="0" algn="just">
              <a:buNone/>
            </a:pPr>
            <a:r>
              <a:rPr lang="ru-RU" dirty="0" err="1" smtClean="0"/>
              <a:t>Моментът</a:t>
            </a:r>
            <a:r>
              <a:rPr lang="ru-RU" dirty="0" smtClean="0"/>
              <a:t> </a:t>
            </a:r>
            <a:r>
              <a:rPr lang="ru-RU" dirty="0"/>
              <a:t>на </a:t>
            </a:r>
            <a:r>
              <a:rPr lang="ru-RU" dirty="0" err="1"/>
              <a:t>отскубването</a:t>
            </a:r>
            <a:r>
              <a:rPr lang="ru-RU" dirty="0"/>
              <a:t> от </a:t>
            </a:r>
            <a:r>
              <a:rPr lang="ru-RU" dirty="0" err="1"/>
              <a:t>ръката</a:t>
            </a:r>
            <a:r>
              <a:rPr lang="ru-RU" dirty="0"/>
              <a:t> на </a:t>
            </a:r>
            <a:r>
              <a:rPr lang="ru-RU" dirty="0" err="1"/>
              <a:t>възрастния</a:t>
            </a:r>
            <a:r>
              <a:rPr lang="ru-RU" dirty="0"/>
              <a:t> е момента на </a:t>
            </a:r>
            <a:r>
              <a:rPr lang="ru-RU" dirty="0" err="1"/>
              <a:t>възникване</a:t>
            </a:r>
            <a:r>
              <a:rPr lang="ru-RU" dirty="0"/>
              <a:t> на </a:t>
            </a:r>
            <a:r>
              <a:rPr lang="ru-RU" dirty="0" err="1"/>
              <a:t>опасността</a:t>
            </a:r>
            <a:r>
              <a:rPr lang="ru-RU" dirty="0"/>
              <a:t>. </a:t>
            </a:r>
            <a:r>
              <a:rPr lang="ru-RU" dirty="0" err="1"/>
              <a:t>Ако</a:t>
            </a:r>
            <a:r>
              <a:rPr lang="ru-RU" dirty="0"/>
              <a:t> </a:t>
            </a:r>
            <a:r>
              <a:rPr lang="ru-RU" dirty="0" err="1"/>
              <a:t>към</a:t>
            </a:r>
            <a:r>
              <a:rPr lang="ru-RU" dirty="0"/>
              <a:t> </a:t>
            </a:r>
            <a:r>
              <a:rPr lang="ru-RU" dirty="0" err="1"/>
              <a:t>този</a:t>
            </a:r>
            <a:r>
              <a:rPr lang="ru-RU" dirty="0"/>
              <a:t> </a:t>
            </a:r>
            <a:r>
              <a:rPr lang="ru-RU" dirty="0" smtClean="0"/>
              <a:t>момент </a:t>
            </a:r>
            <a:r>
              <a:rPr lang="ru-RU" dirty="0" err="1"/>
              <a:t>ударът</a:t>
            </a:r>
            <a:r>
              <a:rPr lang="ru-RU" dirty="0"/>
              <a:t> е бил </a:t>
            </a:r>
            <a:r>
              <a:rPr lang="ru-RU" dirty="0" err="1"/>
              <a:t>непредотвратим</a:t>
            </a:r>
            <a:r>
              <a:rPr lang="ru-RU" dirty="0"/>
              <a:t> (в опасна зона) </a:t>
            </a:r>
            <a:r>
              <a:rPr lang="ru-RU" dirty="0" err="1"/>
              <a:t>следва</a:t>
            </a:r>
            <a:r>
              <a:rPr lang="ru-RU" dirty="0"/>
              <a:t> да се приеме, че </a:t>
            </a:r>
            <a:r>
              <a:rPr lang="ru-RU" dirty="0" err="1"/>
              <a:t>опасността</a:t>
            </a:r>
            <a:r>
              <a:rPr lang="ru-RU" dirty="0"/>
              <a:t> е </a:t>
            </a:r>
            <a:r>
              <a:rPr lang="ru-RU" dirty="0" err="1"/>
              <a:t>възникнала</a:t>
            </a:r>
            <a:r>
              <a:rPr lang="ru-RU" dirty="0"/>
              <a:t> внезапно и </a:t>
            </a:r>
            <a:r>
              <a:rPr lang="ru-RU" dirty="0" err="1"/>
              <a:t>неочаквано</a:t>
            </a:r>
            <a:r>
              <a:rPr lang="ru-RU" dirty="0"/>
              <a:t> за </a:t>
            </a:r>
            <a:r>
              <a:rPr lang="ru-RU" dirty="0" err="1" smtClean="0"/>
              <a:t>водача</a:t>
            </a:r>
            <a:r>
              <a:rPr lang="ru-RU" dirty="0" smtClean="0"/>
              <a:t>.</a:t>
            </a:r>
            <a:endParaRPr lang="ru-RU" dirty="0"/>
          </a:p>
          <a:p>
            <a:pPr marL="0" indent="0" algn="just">
              <a:buNone/>
            </a:pPr>
            <a:r>
              <a:rPr lang="ru-RU" b="1" dirty="0"/>
              <a:t>Р 558/2008 г. 1 </a:t>
            </a:r>
            <a:r>
              <a:rPr lang="ru-RU" b="1" dirty="0" smtClean="0"/>
              <a:t>НО</a:t>
            </a:r>
          </a:p>
          <a:p>
            <a:pPr marL="0" indent="0" algn="just">
              <a:buNone/>
            </a:pPr>
            <a:r>
              <a:rPr lang="ru-RU" dirty="0" err="1" smtClean="0"/>
              <a:t>Моментът</a:t>
            </a:r>
            <a:r>
              <a:rPr lang="ru-RU" dirty="0"/>
              <a:t>, в </a:t>
            </a:r>
            <a:r>
              <a:rPr lang="ru-RU" dirty="0" err="1"/>
              <a:t>който</a:t>
            </a:r>
            <a:r>
              <a:rPr lang="ru-RU" dirty="0"/>
              <a:t> </a:t>
            </a:r>
            <a:r>
              <a:rPr lang="ru-RU" dirty="0" err="1"/>
              <a:t>детето</a:t>
            </a:r>
            <a:r>
              <a:rPr lang="ru-RU" dirty="0"/>
              <a:t> </a:t>
            </a:r>
            <a:r>
              <a:rPr lang="ru-RU" dirty="0" err="1"/>
              <a:t>следва</a:t>
            </a:r>
            <a:r>
              <a:rPr lang="ru-RU" dirty="0"/>
              <a:t> да </a:t>
            </a:r>
            <a:r>
              <a:rPr lang="ru-RU" dirty="0" err="1"/>
              <a:t>бъде</a:t>
            </a:r>
            <a:r>
              <a:rPr lang="ru-RU" dirty="0"/>
              <a:t> ценено </a:t>
            </a:r>
            <a:r>
              <a:rPr lang="ru-RU" dirty="0" err="1"/>
              <a:t>като</a:t>
            </a:r>
            <a:r>
              <a:rPr lang="ru-RU" dirty="0"/>
              <a:t> </a:t>
            </a:r>
            <a:r>
              <a:rPr lang="ru-RU" dirty="0" err="1"/>
              <a:t>опасност</a:t>
            </a:r>
            <a:r>
              <a:rPr lang="ru-RU" dirty="0"/>
              <a:t> е </a:t>
            </a:r>
            <a:r>
              <a:rPr lang="ru-RU" dirty="0" err="1"/>
              <a:t>този</a:t>
            </a:r>
            <a:r>
              <a:rPr lang="ru-RU" dirty="0"/>
              <a:t>, в </a:t>
            </a:r>
            <a:r>
              <a:rPr lang="ru-RU" dirty="0" err="1"/>
              <a:t>които</a:t>
            </a:r>
            <a:r>
              <a:rPr lang="ru-RU" dirty="0"/>
              <a:t> то </a:t>
            </a:r>
            <a:r>
              <a:rPr lang="ru-RU" dirty="0" err="1"/>
              <a:t>може</a:t>
            </a:r>
            <a:r>
              <a:rPr lang="ru-RU" dirty="0"/>
              <a:t> да </a:t>
            </a:r>
            <a:r>
              <a:rPr lang="ru-RU" dirty="0" err="1"/>
              <a:t>бъде</a:t>
            </a:r>
            <a:r>
              <a:rPr lang="ru-RU" dirty="0"/>
              <a:t> </a:t>
            </a:r>
            <a:r>
              <a:rPr lang="ru-RU" dirty="0" err="1" smtClean="0"/>
              <a:t>възприето</a:t>
            </a:r>
            <a:r>
              <a:rPr lang="ru-RU" dirty="0" smtClean="0"/>
              <a:t>.</a:t>
            </a:r>
            <a:endParaRPr lang="ru-RU" dirty="0"/>
          </a:p>
          <a:p>
            <a:pPr marL="0" indent="0" algn="just">
              <a:buNone/>
            </a:pPr>
            <a:r>
              <a:rPr lang="ru-RU" b="1" dirty="0"/>
              <a:t>Р 588/1984 3 </a:t>
            </a:r>
            <a:r>
              <a:rPr lang="ru-RU" b="1" dirty="0" smtClean="0"/>
              <a:t>НО</a:t>
            </a:r>
          </a:p>
          <a:p>
            <a:pPr marL="0" indent="0" algn="just">
              <a:buNone/>
            </a:pPr>
            <a:r>
              <a:rPr lang="ru-RU" dirty="0" err="1" smtClean="0"/>
              <a:t>Когато</a:t>
            </a:r>
            <a:r>
              <a:rPr lang="ru-RU" dirty="0" smtClean="0"/>
              <a:t> </a:t>
            </a:r>
            <a:r>
              <a:rPr lang="ru-RU" dirty="0" err="1"/>
              <a:t>към</a:t>
            </a:r>
            <a:r>
              <a:rPr lang="ru-RU" dirty="0"/>
              <a:t> </a:t>
            </a:r>
            <a:r>
              <a:rPr lang="ru-RU" dirty="0" err="1"/>
              <a:t>кръстовище</a:t>
            </a:r>
            <a:r>
              <a:rPr lang="ru-RU" dirty="0"/>
              <a:t> се </a:t>
            </a:r>
            <a:r>
              <a:rPr lang="ru-RU" dirty="0" err="1"/>
              <a:t>насочва</a:t>
            </a:r>
            <a:r>
              <a:rPr lang="ru-RU" dirty="0"/>
              <a:t> </a:t>
            </a:r>
            <a:r>
              <a:rPr lang="ru-RU" dirty="0" err="1"/>
              <a:t>дете</a:t>
            </a:r>
            <a:r>
              <a:rPr lang="ru-RU" dirty="0"/>
              <a:t> на велосипед, независимо дали се </a:t>
            </a:r>
            <a:r>
              <a:rPr lang="ru-RU" dirty="0" err="1"/>
              <a:t>движи</a:t>
            </a:r>
            <a:r>
              <a:rPr lang="ru-RU" dirty="0"/>
              <a:t> на </a:t>
            </a:r>
            <a:r>
              <a:rPr lang="ru-RU" dirty="0" err="1"/>
              <a:t>път</a:t>
            </a:r>
            <a:r>
              <a:rPr lang="ru-RU" dirty="0"/>
              <a:t> с </a:t>
            </a:r>
            <a:r>
              <a:rPr lang="ru-RU" dirty="0" err="1"/>
              <a:t>предимство</a:t>
            </a:r>
            <a:r>
              <a:rPr lang="ru-RU" dirty="0"/>
              <a:t> той </a:t>
            </a:r>
            <a:r>
              <a:rPr lang="ru-RU" dirty="0" err="1"/>
              <a:t>следва</a:t>
            </a:r>
            <a:r>
              <a:rPr lang="ru-RU" dirty="0"/>
              <a:t> да предположи, че </a:t>
            </a:r>
            <a:r>
              <a:rPr lang="ru-RU" dirty="0" err="1"/>
              <a:t>същото</a:t>
            </a:r>
            <a:r>
              <a:rPr lang="ru-RU" dirty="0"/>
              <a:t> </a:t>
            </a:r>
            <a:r>
              <a:rPr lang="ru-RU" dirty="0" err="1"/>
              <a:t>може</a:t>
            </a:r>
            <a:r>
              <a:rPr lang="ru-RU" dirty="0"/>
              <a:t> да </a:t>
            </a:r>
            <a:r>
              <a:rPr lang="ru-RU" dirty="0" err="1"/>
              <a:t>навлезе</a:t>
            </a:r>
            <a:r>
              <a:rPr lang="ru-RU" dirty="0"/>
              <a:t> </a:t>
            </a:r>
            <a:r>
              <a:rPr lang="ru-RU" dirty="0" err="1"/>
              <a:t>необмислено</a:t>
            </a:r>
            <a:r>
              <a:rPr lang="ru-RU" dirty="0"/>
              <a:t> в </a:t>
            </a:r>
            <a:r>
              <a:rPr lang="ru-RU" dirty="0" smtClean="0"/>
              <a:t>него.</a:t>
            </a:r>
            <a:endParaRPr lang="ru-RU" dirty="0"/>
          </a:p>
          <a:p>
            <a:pPr marL="0" indent="0" algn="just">
              <a:buNone/>
            </a:pPr>
            <a:r>
              <a:rPr lang="ru-RU" b="1" dirty="0"/>
              <a:t>Р 703/1977 г. 3 </a:t>
            </a:r>
            <a:r>
              <a:rPr lang="ru-RU" b="1" dirty="0" smtClean="0"/>
              <a:t>НО</a:t>
            </a:r>
          </a:p>
          <a:p>
            <a:pPr marL="0" indent="0" algn="just">
              <a:buNone/>
            </a:pPr>
            <a:r>
              <a:rPr lang="ru-RU" dirty="0" err="1" smtClean="0"/>
              <a:t>Звуковият</a:t>
            </a:r>
            <a:r>
              <a:rPr lang="ru-RU" dirty="0" smtClean="0"/>
              <a:t> </a:t>
            </a:r>
            <a:r>
              <a:rPr lang="ru-RU" dirty="0"/>
              <a:t>или </a:t>
            </a:r>
            <a:r>
              <a:rPr lang="ru-RU" dirty="0" err="1"/>
              <a:t>светлинен</a:t>
            </a:r>
            <a:r>
              <a:rPr lang="ru-RU" dirty="0"/>
              <a:t> сигнал при </a:t>
            </a:r>
            <a:r>
              <a:rPr lang="ru-RU" dirty="0" err="1"/>
              <a:t>преминаване</a:t>
            </a:r>
            <a:r>
              <a:rPr lang="ru-RU" dirty="0"/>
              <a:t> </a:t>
            </a:r>
            <a:r>
              <a:rPr lang="ru-RU" dirty="0" err="1"/>
              <a:t>покрай</a:t>
            </a:r>
            <a:r>
              <a:rPr lang="ru-RU" dirty="0"/>
              <a:t> </a:t>
            </a:r>
            <a:r>
              <a:rPr lang="ru-RU" dirty="0" err="1"/>
              <a:t>деца</a:t>
            </a:r>
            <a:r>
              <a:rPr lang="ru-RU" dirty="0"/>
              <a:t> не </a:t>
            </a:r>
            <a:r>
              <a:rPr lang="ru-RU" dirty="0" err="1"/>
              <a:t>освобождава</a:t>
            </a:r>
            <a:r>
              <a:rPr lang="ru-RU" dirty="0"/>
              <a:t> </a:t>
            </a:r>
            <a:r>
              <a:rPr lang="ru-RU" dirty="0" err="1"/>
              <a:t>водачът</a:t>
            </a:r>
            <a:r>
              <a:rPr lang="ru-RU" dirty="0"/>
              <a:t> от </a:t>
            </a:r>
            <a:r>
              <a:rPr lang="ru-RU" dirty="0" err="1"/>
              <a:t>задължение</a:t>
            </a:r>
            <a:r>
              <a:rPr lang="ru-RU" dirty="0"/>
              <a:t> да </a:t>
            </a:r>
            <a:r>
              <a:rPr lang="ru-RU" dirty="0" err="1"/>
              <a:t>вземе</a:t>
            </a:r>
            <a:r>
              <a:rPr lang="ru-RU" dirty="0"/>
              <a:t> </a:t>
            </a:r>
            <a:r>
              <a:rPr lang="ru-RU" dirty="0" err="1"/>
              <a:t>други</a:t>
            </a:r>
            <a:r>
              <a:rPr lang="ru-RU" dirty="0"/>
              <a:t> мерки за </a:t>
            </a:r>
            <a:r>
              <a:rPr lang="ru-RU" dirty="0" err="1"/>
              <a:t>осигуряване</a:t>
            </a:r>
            <a:r>
              <a:rPr lang="ru-RU" dirty="0"/>
              <a:t> на </a:t>
            </a:r>
            <a:r>
              <a:rPr lang="ru-RU" dirty="0" err="1" smtClean="0"/>
              <a:t>безопасността</a:t>
            </a:r>
            <a:r>
              <a:rPr lang="ru-RU" dirty="0" smtClean="0"/>
              <a:t>.</a:t>
            </a:r>
            <a:endParaRPr lang="ru-RU" dirty="0"/>
          </a:p>
          <a:p>
            <a:pPr marL="0" indent="0" algn="just">
              <a:buNone/>
            </a:pPr>
            <a:endParaRPr lang="bg-BG" dirty="0"/>
          </a:p>
        </p:txBody>
      </p:sp>
    </p:spTree>
    <p:extLst>
      <p:ext uri="{BB962C8B-B14F-4D97-AF65-F5344CB8AC3E}">
        <p14:creationId xmlns:p14="http://schemas.microsoft.com/office/powerpoint/2010/main" val="305511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6304"/>
            <a:ext cx="8686800" cy="548640"/>
          </a:xfrm>
          <a:prstGeom prst="rect">
            <a:avLst/>
          </a:prstGeom>
          <a:solidFill>
            <a:srgbClr val="1F36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500" b="1">
                <a:solidFill>
                  <a:srgbClr val="FFFFFF"/>
                </a:solidFill>
                <a:latin typeface="Arial"/>
              </a:rPr>
              <a:t>Опасност- друго МПС</a:t>
            </a:r>
          </a:p>
        </p:txBody>
      </p:sp>
      <p:pic>
        <p:nvPicPr>
          <p:cNvPr id="3" name="Picture 2" descr="image.png"/>
          <p:cNvPicPr>
            <a:picLocks noChangeAspect="1"/>
          </p:cNvPicPr>
          <p:nvPr/>
        </p:nvPicPr>
        <p:blipFill>
          <a:blip r:embed="rId2"/>
          <a:stretch>
            <a:fillRect/>
          </a:stretch>
        </p:blipFill>
        <p:spPr>
          <a:xfrm>
            <a:off x="155448" y="1016127"/>
            <a:ext cx="8833104" cy="5520690"/>
          </a:xfrm>
          <a:prstGeom prst="rect">
            <a:avLst/>
          </a:prstGeom>
        </p:spPr>
      </p:pic>
    </p:spTree>
    <p:extLst>
      <p:ext uri="{BB962C8B-B14F-4D97-AF65-F5344CB8AC3E}">
        <p14:creationId xmlns:p14="http://schemas.microsoft.com/office/powerpoint/2010/main" val="3166608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a:t>Опасност на </a:t>
            </a:r>
            <a:r>
              <a:rPr lang="bg-BG" dirty="0" smtClean="0"/>
              <a:t>пътя- друго превозно средство</a:t>
            </a:r>
            <a:endParaRPr lang="bg-BG" dirty="0"/>
          </a:p>
        </p:txBody>
      </p:sp>
      <p:sp>
        <p:nvSpPr>
          <p:cNvPr id="3" name="Контейнер за съдържание 2"/>
          <p:cNvSpPr>
            <a:spLocks noGrp="1"/>
          </p:cNvSpPr>
          <p:nvPr>
            <p:ph idx="1"/>
          </p:nvPr>
        </p:nvSpPr>
        <p:spPr/>
        <p:txBody>
          <a:bodyPr>
            <a:normAutofit fontScale="70000" lnSpcReduction="20000"/>
          </a:bodyPr>
          <a:lstStyle/>
          <a:p>
            <a:pPr marL="0" indent="0" algn="just">
              <a:buNone/>
            </a:pPr>
            <a:r>
              <a:rPr lang="ru-RU" b="1" dirty="0"/>
              <a:t>Р 36/1986 г. 3 НО Р 1035/1977 г. 3 </a:t>
            </a:r>
            <a:r>
              <a:rPr lang="ru-RU" b="1" dirty="0" smtClean="0"/>
              <a:t>НО</a:t>
            </a:r>
          </a:p>
          <a:p>
            <a:pPr marL="0" indent="0" algn="just">
              <a:buNone/>
            </a:pPr>
            <a:r>
              <a:rPr lang="ru-RU" dirty="0" smtClean="0"/>
              <a:t>При </a:t>
            </a:r>
            <a:r>
              <a:rPr lang="ru-RU" dirty="0" err="1"/>
              <a:t>сблъсък</a:t>
            </a:r>
            <a:r>
              <a:rPr lang="ru-RU" dirty="0"/>
              <a:t> на две </a:t>
            </a:r>
            <a:r>
              <a:rPr lang="ru-RU" dirty="0" err="1"/>
              <a:t>насрещно</a:t>
            </a:r>
            <a:r>
              <a:rPr lang="ru-RU" dirty="0"/>
              <a:t> </a:t>
            </a:r>
            <a:r>
              <a:rPr lang="ru-RU" dirty="0" err="1"/>
              <a:t>движещи</a:t>
            </a:r>
            <a:r>
              <a:rPr lang="ru-RU" dirty="0"/>
              <a:t> се </a:t>
            </a:r>
            <a:r>
              <a:rPr lang="ru-RU" dirty="0" err="1"/>
              <a:t>автомобила</a:t>
            </a:r>
            <a:r>
              <a:rPr lang="ru-RU" dirty="0"/>
              <a:t> </a:t>
            </a:r>
            <a:r>
              <a:rPr lang="ru-RU" dirty="0" err="1"/>
              <a:t>опасността</a:t>
            </a:r>
            <a:r>
              <a:rPr lang="ru-RU" dirty="0"/>
              <a:t> </a:t>
            </a:r>
            <a:r>
              <a:rPr lang="ru-RU" dirty="0" err="1"/>
              <a:t>възниква</a:t>
            </a:r>
            <a:r>
              <a:rPr lang="ru-RU" dirty="0"/>
              <a:t> от момента на </a:t>
            </a:r>
            <a:r>
              <a:rPr lang="ru-RU" dirty="0" err="1"/>
              <a:t>навлизане</a:t>
            </a:r>
            <a:r>
              <a:rPr lang="ru-RU" dirty="0"/>
              <a:t> на един от </a:t>
            </a:r>
            <a:r>
              <a:rPr lang="ru-RU" dirty="0" err="1"/>
              <a:t>тях</a:t>
            </a:r>
            <a:r>
              <a:rPr lang="ru-RU" dirty="0"/>
              <a:t> в </a:t>
            </a:r>
            <a:r>
              <a:rPr lang="ru-RU" dirty="0" err="1"/>
              <a:t>лентата</a:t>
            </a:r>
            <a:r>
              <a:rPr lang="ru-RU" dirty="0"/>
              <a:t> за </a:t>
            </a:r>
            <a:r>
              <a:rPr lang="ru-RU" dirty="0" err="1"/>
              <a:t>насрещно</a:t>
            </a:r>
            <a:r>
              <a:rPr lang="ru-RU" dirty="0"/>
              <a:t> </a:t>
            </a:r>
            <a:r>
              <a:rPr lang="ru-RU" dirty="0" smtClean="0"/>
              <a:t>движение.</a:t>
            </a:r>
            <a:endParaRPr lang="ru-RU" dirty="0"/>
          </a:p>
          <a:p>
            <a:pPr marL="0" indent="0" algn="just">
              <a:buNone/>
            </a:pPr>
            <a:r>
              <a:rPr lang="ru-RU" b="1" dirty="0"/>
              <a:t>Р 1167/1976 3 </a:t>
            </a:r>
            <a:r>
              <a:rPr lang="ru-RU" b="1" dirty="0" smtClean="0"/>
              <a:t>НО</a:t>
            </a:r>
          </a:p>
          <a:p>
            <a:pPr marL="0" indent="0" algn="just">
              <a:buNone/>
            </a:pPr>
            <a:r>
              <a:rPr lang="ru-RU" dirty="0" smtClean="0"/>
              <a:t>При </a:t>
            </a:r>
            <a:r>
              <a:rPr lang="ru-RU" dirty="0"/>
              <a:t>движение по </a:t>
            </a:r>
            <a:r>
              <a:rPr lang="ru-RU" dirty="0" err="1"/>
              <a:t>път</a:t>
            </a:r>
            <a:r>
              <a:rPr lang="ru-RU" dirty="0"/>
              <a:t> с </a:t>
            </a:r>
            <a:r>
              <a:rPr lang="ru-RU" dirty="0" err="1"/>
              <a:t>предимство</a:t>
            </a:r>
            <a:r>
              <a:rPr lang="ru-RU" dirty="0"/>
              <a:t> </a:t>
            </a:r>
            <a:r>
              <a:rPr lang="ru-RU" dirty="0" err="1"/>
              <a:t>превозното</a:t>
            </a:r>
            <a:r>
              <a:rPr lang="ru-RU" dirty="0"/>
              <a:t> средство, </a:t>
            </a:r>
            <a:r>
              <a:rPr lang="ru-RU" dirty="0" err="1"/>
              <a:t>което</a:t>
            </a:r>
            <a:r>
              <a:rPr lang="ru-RU" dirty="0"/>
              <a:t> се </a:t>
            </a:r>
            <a:r>
              <a:rPr lang="ru-RU" dirty="0" err="1"/>
              <a:t>движи</a:t>
            </a:r>
            <a:r>
              <a:rPr lang="ru-RU" dirty="0"/>
              <a:t> по </a:t>
            </a:r>
            <a:r>
              <a:rPr lang="ru-RU" dirty="0" err="1"/>
              <a:t>път</a:t>
            </a:r>
            <a:r>
              <a:rPr lang="ru-RU" dirty="0"/>
              <a:t> без </a:t>
            </a:r>
            <a:r>
              <a:rPr lang="ru-RU" dirty="0" err="1"/>
              <a:t>предимство</a:t>
            </a:r>
            <a:r>
              <a:rPr lang="ru-RU" dirty="0"/>
              <a:t> </a:t>
            </a:r>
            <a:r>
              <a:rPr lang="ru-RU" dirty="0" err="1"/>
              <a:t>представлява</a:t>
            </a:r>
            <a:r>
              <a:rPr lang="ru-RU" dirty="0"/>
              <a:t> </a:t>
            </a:r>
            <a:r>
              <a:rPr lang="ru-RU" dirty="0" err="1"/>
              <a:t>опасност</a:t>
            </a:r>
            <a:r>
              <a:rPr lang="ru-RU" dirty="0"/>
              <a:t> </a:t>
            </a:r>
            <a:r>
              <a:rPr lang="ru-RU" dirty="0" err="1"/>
              <a:t>към</a:t>
            </a:r>
            <a:r>
              <a:rPr lang="ru-RU" dirty="0"/>
              <a:t> момента, в </a:t>
            </a:r>
            <a:r>
              <a:rPr lang="ru-RU" dirty="0" err="1"/>
              <a:t>който</a:t>
            </a:r>
            <a:r>
              <a:rPr lang="ru-RU" dirty="0"/>
              <a:t> </a:t>
            </a:r>
            <a:r>
              <a:rPr lang="ru-RU" dirty="0" err="1"/>
              <a:t>премине</a:t>
            </a:r>
            <a:r>
              <a:rPr lang="ru-RU" dirty="0"/>
              <a:t> </a:t>
            </a:r>
            <a:r>
              <a:rPr lang="ru-RU" dirty="0" err="1"/>
              <a:t>мястото</a:t>
            </a:r>
            <a:r>
              <a:rPr lang="ru-RU" dirty="0"/>
              <a:t> за </a:t>
            </a:r>
            <a:r>
              <a:rPr lang="ru-RU" dirty="0" err="1"/>
              <a:t>спиране</a:t>
            </a:r>
            <a:r>
              <a:rPr lang="ru-RU" dirty="0"/>
              <a:t> и </a:t>
            </a:r>
            <a:r>
              <a:rPr lang="ru-RU" dirty="0" err="1"/>
              <a:t>изчакване</a:t>
            </a:r>
            <a:r>
              <a:rPr lang="ru-RU" dirty="0"/>
              <a:t>, </a:t>
            </a:r>
            <a:r>
              <a:rPr lang="ru-RU" dirty="0" err="1"/>
              <a:t>тъй</a:t>
            </a:r>
            <a:r>
              <a:rPr lang="ru-RU" dirty="0"/>
              <a:t> </a:t>
            </a:r>
            <a:r>
              <a:rPr lang="ru-RU" dirty="0" err="1"/>
              <a:t>като</a:t>
            </a:r>
            <a:r>
              <a:rPr lang="ru-RU" dirty="0"/>
              <a:t> </a:t>
            </a:r>
            <a:r>
              <a:rPr lang="ru-RU" dirty="0" err="1"/>
              <a:t>останалите</a:t>
            </a:r>
            <a:r>
              <a:rPr lang="ru-RU" dirty="0"/>
              <a:t> </a:t>
            </a:r>
            <a:r>
              <a:rPr lang="ru-RU" dirty="0" err="1"/>
              <a:t>водачи</a:t>
            </a:r>
            <a:r>
              <a:rPr lang="ru-RU" dirty="0"/>
              <a:t> не </a:t>
            </a:r>
            <a:r>
              <a:rPr lang="ru-RU" dirty="0" err="1"/>
              <a:t>могат</a:t>
            </a:r>
            <a:r>
              <a:rPr lang="ru-RU" dirty="0"/>
              <a:t> да </a:t>
            </a:r>
            <a:r>
              <a:rPr lang="ru-RU" dirty="0" err="1"/>
              <a:t>очакват</a:t>
            </a:r>
            <a:r>
              <a:rPr lang="ru-RU" dirty="0"/>
              <a:t> той да не </a:t>
            </a:r>
            <a:r>
              <a:rPr lang="ru-RU" dirty="0" err="1" smtClean="0"/>
              <a:t>спре</a:t>
            </a:r>
            <a:r>
              <a:rPr lang="ru-RU" dirty="0" smtClean="0"/>
              <a:t>.</a:t>
            </a:r>
            <a:endParaRPr lang="ru-RU" dirty="0"/>
          </a:p>
          <a:p>
            <a:pPr marL="0" indent="0" algn="just">
              <a:buNone/>
            </a:pPr>
            <a:r>
              <a:rPr lang="ru-RU" b="1" dirty="0"/>
              <a:t>Р 227/1977 3 НО Р 441/1983 3 НО Р 3331/1979 1 НО, Р 248/1977 г. 1 НО, Р 1351/1980 г. 1 НО, Р 522/1983 г. 3 НО, Р 21/1987 г. 3 </a:t>
            </a:r>
            <a:r>
              <a:rPr lang="ru-RU" b="1" dirty="0" smtClean="0"/>
              <a:t>НО</a:t>
            </a:r>
          </a:p>
          <a:p>
            <a:pPr marL="0" indent="0" algn="just">
              <a:buNone/>
            </a:pPr>
            <a:r>
              <a:rPr lang="ru-RU" dirty="0" err="1" smtClean="0"/>
              <a:t>Движещото</a:t>
            </a:r>
            <a:r>
              <a:rPr lang="ru-RU" dirty="0" smtClean="0"/>
              <a:t> </a:t>
            </a:r>
            <a:r>
              <a:rPr lang="ru-RU" dirty="0"/>
              <a:t>се по </a:t>
            </a:r>
            <a:r>
              <a:rPr lang="ru-RU" dirty="0" err="1"/>
              <a:t>път</a:t>
            </a:r>
            <a:r>
              <a:rPr lang="ru-RU" dirty="0"/>
              <a:t> без </a:t>
            </a:r>
            <a:r>
              <a:rPr lang="ru-RU" dirty="0" err="1"/>
              <a:t>предимство</a:t>
            </a:r>
            <a:r>
              <a:rPr lang="ru-RU" dirty="0"/>
              <a:t> </a:t>
            </a:r>
            <a:r>
              <a:rPr lang="ru-RU" dirty="0" err="1"/>
              <a:t>превозно</a:t>
            </a:r>
            <a:r>
              <a:rPr lang="ru-RU" dirty="0"/>
              <a:t> средство става </a:t>
            </a:r>
            <a:r>
              <a:rPr lang="ru-RU" dirty="0" err="1"/>
              <a:t>опасност</a:t>
            </a:r>
            <a:r>
              <a:rPr lang="ru-RU" dirty="0"/>
              <a:t> </a:t>
            </a:r>
            <a:r>
              <a:rPr lang="ru-RU" dirty="0" err="1"/>
              <a:t>към</a:t>
            </a:r>
            <a:r>
              <a:rPr lang="ru-RU" dirty="0"/>
              <a:t> момента, в </a:t>
            </a:r>
            <a:r>
              <a:rPr lang="ru-RU" dirty="0" err="1"/>
              <a:t>който</a:t>
            </a:r>
            <a:r>
              <a:rPr lang="ru-RU" dirty="0"/>
              <a:t> </a:t>
            </a:r>
            <a:r>
              <a:rPr lang="ru-RU" dirty="0" err="1"/>
              <a:t>премине</a:t>
            </a:r>
            <a:r>
              <a:rPr lang="ru-RU" dirty="0"/>
              <a:t> стоп </a:t>
            </a:r>
            <a:r>
              <a:rPr lang="ru-RU" dirty="0" err="1"/>
              <a:t>линията</a:t>
            </a:r>
            <a:r>
              <a:rPr lang="ru-RU" dirty="0"/>
              <a:t> или в </a:t>
            </a:r>
            <a:r>
              <a:rPr lang="ru-RU" dirty="0" err="1"/>
              <a:t>предходен</a:t>
            </a:r>
            <a:r>
              <a:rPr lang="ru-RU" dirty="0"/>
              <a:t> момент, </a:t>
            </a:r>
            <a:r>
              <a:rPr lang="ru-RU" dirty="0" err="1"/>
              <a:t>когато</a:t>
            </a:r>
            <a:r>
              <a:rPr lang="ru-RU" dirty="0"/>
              <a:t> е очевидно, че и да </a:t>
            </a:r>
            <a:r>
              <a:rPr lang="ru-RU" dirty="0" err="1"/>
              <a:t>желае</a:t>
            </a:r>
            <a:r>
              <a:rPr lang="ru-RU" dirty="0"/>
              <a:t> не </a:t>
            </a:r>
            <a:r>
              <a:rPr lang="ru-RU" dirty="0" err="1"/>
              <a:t>може</a:t>
            </a:r>
            <a:r>
              <a:rPr lang="ru-RU" dirty="0"/>
              <a:t> да предотврати от </a:t>
            </a:r>
            <a:r>
              <a:rPr lang="ru-RU" dirty="0" err="1"/>
              <a:t>техническа</a:t>
            </a:r>
            <a:r>
              <a:rPr lang="ru-RU" dirty="0"/>
              <a:t> страна </a:t>
            </a:r>
            <a:r>
              <a:rPr lang="ru-RU" dirty="0" err="1"/>
              <a:t>навлизането</a:t>
            </a:r>
            <a:r>
              <a:rPr lang="ru-RU" dirty="0"/>
              <a:t> в </a:t>
            </a:r>
            <a:r>
              <a:rPr lang="ru-RU" dirty="0" err="1" smtClean="0"/>
              <a:t>кръстовището</a:t>
            </a:r>
            <a:r>
              <a:rPr lang="ru-RU" dirty="0" smtClean="0"/>
              <a:t>.</a:t>
            </a:r>
            <a:endParaRPr lang="ru-RU" dirty="0"/>
          </a:p>
          <a:p>
            <a:pPr marL="0" indent="0" algn="just">
              <a:buNone/>
            </a:pPr>
            <a:endParaRPr lang="bg-BG" dirty="0"/>
          </a:p>
        </p:txBody>
      </p:sp>
    </p:spTree>
    <p:extLst>
      <p:ext uri="{BB962C8B-B14F-4D97-AF65-F5344CB8AC3E}">
        <p14:creationId xmlns:p14="http://schemas.microsoft.com/office/powerpoint/2010/main" val="296232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sz="4000" dirty="0">
                <a:solidFill>
                  <a:prstClr val="black"/>
                </a:solidFill>
              </a:rPr>
              <a:t>Опасност на пътя- друго превозно средство</a:t>
            </a:r>
            <a:endParaRPr lang="bg-BG" dirty="0"/>
          </a:p>
        </p:txBody>
      </p:sp>
      <p:sp>
        <p:nvSpPr>
          <p:cNvPr id="3" name="Контейнер за съдържание 2"/>
          <p:cNvSpPr>
            <a:spLocks noGrp="1"/>
          </p:cNvSpPr>
          <p:nvPr>
            <p:ph idx="1"/>
          </p:nvPr>
        </p:nvSpPr>
        <p:spPr/>
        <p:txBody>
          <a:bodyPr>
            <a:normAutofit fontScale="55000" lnSpcReduction="20000"/>
          </a:bodyPr>
          <a:lstStyle/>
          <a:p>
            <a:pPr marL="0" indent="0" algn="just">
              <a:buNone/>
            </a:pPr>
            <a:r>
              <a:rPr lang="ru-RU" b="1" dirty="0"/>
              <a:t>Р 139/1987 г. 3 </a:t>
            </a:r>
            <a:r>
              <a:rPr lang="ru-RU" b="1" dirty="0" smtClean="0"/>
              <a:t>НО</a:t>
            </a:r>
          </a:p>
          <a:p>
            <a:pPr marL="0" indent="0" algn="just">
              <a:buNone/>
            </a:pPr>
            <a:r>
              <a:rPr lang="ru-RU" dirty="0" smtClean="0"/>
              <a:t>При </a:t>
            </a:r>
            <a:r>
              <a:rPr lang="ru-RU" dirty="0" err="1"/>
              <a:t>възникване</a:t>
            </a:r>
            <a:r>
              <a:rPr lang="ru-RU" dirty="0"/>
              <a:t> на опасна </a:t>
            </a:r>
            <a:r>
              <a:rPr lang="ru-RU" dirty="0" err="1"/>
              <a:t>пътна</a:t>
            </a:r>
            <a:r>
              <a:rPr lang="ru-RU" dirty="0"/>
              <a:t> ситуация при </a:t>
            </a:r>
            <a:r>
              <a:rPr lang="ru-RU" dirty="0" err="1"/>
              <a:t>преминаване</a:t>
            </a:r>
            <a:r>
              <a:rPr lang="ru-RU" dirty="0"/>
              <a:t> на </a:t>
            </a:r>
            <a:r>
              <a:rPr lang="ru-RU" dirty="0" err="1"/>
              <a:t>кръстовище</a:t>
            </a:r>
            <a:r>
              <a:rPr lang="ru-RU" dirty="0"/>
              <a:t> </a:t>
            </a:r>
            <a:r>
              <a:rPr lang="ru-RU" dirty="0" err="1"/>
              <a:t>водачът</a:t>
            </a:r>
            <a:r>
              <a:rPr lang="ru-RU" dirty="0"/>
              <a:t> е </a:t>
            </a:r>
            <a:r>
              <a:rPr lang="ru-RU" dirty="0" err="1"/>
              <a:t>длъжен</a:t>
            </a:r>
            <a:r>
              <a:rPr lang="ru-RU" dirty="0"/>
              <a:t> да се </a:t>
            </a:r>
            <a:r>
              <a:rPr lang="ru-RU" dirty="0" err="1"/>
              <a:t>откаже</a:t>
            </a:r>
            <a:r>
              <a:rPr lang="ru-RU" dirty="0"/>
              <a:t> от </a:t>
            </a:r>
            <a:r>
              <a:rPr lang="ru-RU" dirty="0" err="1"/>
              <a:t>предимството</a:t>
            </a:r>
            <a:r>
              <a:rPr lang="ru-RU" dirty="0"/>
              <a:t> си и да предотврати </a:t>
            </a:r>
            <a:r>
              <a:rPr lang="ru-RU" dirty="0" err="1" smtClean="0"/>
              <a:t>произшествието</a:t>
            </a:r>
            <a:r>
              <a:rPr lang="ru-RU" dirty="0" smtClean="0"/>
              <a:t>.</a:t>
            </a:r>
            <a:endParaRPr lang="ru-RU" dirty="0"/>
          </a:p>
          <a:p>
            <a:pPr marL="0" indent="0" algn="just">
              <a:buNone/>
            </a:pPr>
            <a:r>
              <a:rPr lang="ru-RU" b="1" dirty="0"/>
              <a:t>Р 92/86 </a:t>
            </a:r>
            <a:r>
              <a:rPr lang="ru-RU" b="1" dirty="0" smtClean="0"/>
              <a:t>ОСНК</a:t>
            </a:r>
          </a:p>
          <a:p>
            <a:pPr marL="0" indent="0" algn="just">
              <a:buNone/>
            </a:pPr>
            <a:r>
              <a:rPr lang="ru-RU" dirty="0" err="1" smtClean="0"/>
              <a:t>Опасност</a:t>
            </a:r>
            <a:r>
              <a:rPr lang="ru-RU" dirty="0" smtClean="0"/>
              <a:t> </a:t>
            </a:r>
            <a:r>
              <a:rPr lang="ru-RU" dirty="0"/>
              <a:t>е </a:t>
            </a:r>
            <a:r>
              <a:rPr lang="ru-RU" dirty="0" err="1"/>
              <a:t>налице</a:t>
            </a:r>
            <a:r>
              <a:rPr lang="ru-RU" dirty="0"/>
              <a:t> </a:t>
            </a:r>
            <a:r>
              <a:rPr lang="ru-RU" dirty="0" err="1"/>
              <a:t>когато</a:t>
            </a:r>
            <a:r>
              <a:rPr lang="ru-RU" dirty="0"/>
              <a:t> един участник в </a:t>
            </a:r>
            <a:r>
              <a:rPr lang="ru-RU" dirty="0" err="1"/>
              <a:t>движението</a:t>
            </a:r>
            <a:r>
              <a:rPr lang="ru-RU" dirty="0"/>
              <a:t> не се </a:t>
            </a:r>
            <a:r>
              <a:rPr lang="ru-RU" dirty="0" err="1"/>
              <a:t>намира</a:t>
            </a:r>
            <a:r>
              <a:rPr lang="ru-RU" dirty="0"/>
              <a:t> на </a:t>
            </a:r>
            <a:r>
              <a:rPr lang="ru-RU" dirty="0" err="1"/>
              <a:t>определеното</a:t>
            </a:r>
            <a:r>
              <a:rPr lang="ru-RU" dirty="0"/>
              <a:t> </a:t>
            </a:r>
            <a:r>
              <a:rPr lang="ru-RU" dirty="0" err="1"/>
              <a:t>място</a:t>
            </a:r>
            <a:r>
              <a:rPr lang="ru-RU" dirty="0"/>
              <a:t>, </a:t>
            </a:r>
            <a:r>
              <a:rPr lang="ru-RU" dirty="0" err="1"/>
              <a:t>съгласно</a:t>
            </a:r>
            <a:r>
              <a:rPr lang="ru-RU" dirty="0"/>
              <a:t> </a:t>
            </a:r>
            <a:r>
              <a:rPr lang="ru-RU" dirty="0" err="1"/>
              <a:t>правилата</a:t>
            </a:r>
            <a:r>
              <a:rPr lang="ru-RU" dirty="0"/>
              <a:t> за движение по </a:t>
            </a:r>
            <a:r>
              <a:rPr lang="ru-RU" dirty="0" err="1"/>
              <a:t>пътищата</a:t>
            </a:r>
            <a:r>
              <a:rPr lang="ru-RU" dirty="0"/>
              <a:t>- </a:t>
            </a:r>
            <a:r>
              <a:rPr lang="ru-RU" dirty="0" err="1"/>
              <a:t>делото</a:t>
            </a:r>
            <a:r>
              <a:rPr lang="ru-RU" dirty="0"/>
              <a:t> е за велосипедист, </a:t>
            </a:r>
            <a:r>
              <a:rPr lang="ru-RU" dirty="0" err="1"/>
              <a:t>който</a:t>
            </a:r>
            <a:r>
              <a:rPr lang="ru-RU" dirty="0"/>
              <a:t> не се е </a:t>
            </a:r>
            <a:r>
              <a:rPr lang="ru-RU" dirty="0" err="1"/>
              <a:t>намирал</a:t>
            </a:r>
            <a:r>
              <a:rPr lang="ru-RU" dirty="0"/>
              <a:t> на един </a:t>
            </a:r>
            <a:r>
              <a:rPr lang="ru-RU" dirty="0" err="1"/>
              <a:t>метър</a:t>
            </a:r>
            <a:r>
              <a:rPr lang="ru-RU" dirty="0"/>
              <a:t> от края на </a:t>
            </a:r>
            <a:r>
              <a:rPr lang="ru-RU" dirty="0" err="1"/>
              <a:t>пътното</a:t>
            </a:r>
            <a:r>
              <a:rPr lang="ru-RU" dirty="0"/>
              <a:t> </a:t>
            </a:r>
            <a:r>
              <a:rPr lang="ru-RU" dirty="0" smtClean="0"/>
              <a:t>платно.</a:t>
            </a:r>
            <a:endParaRPr lang="ru-RU" dirty="0"/>
          </a:p>
          <a:p>
            <a:pPr marL="0" indent="0" algn="just">
              <a:buNone/>
            </a:pPr>
            <a:r>
              <a:rPr lang="ru-RU" b="1" dirty="0" smtClean="0"/>
              <a:t>Р </a:t>
            </a:r>
            <a:r>
              <a:rPr lang="ru-RU" b="1" dirty="0"/>
              <a:t>541/1991 г. 3 </a:t>
            </a:r>
            <a:r>
              <a:rPr lang="ru-RU" b="1" dirty="0" smtClean="0"/>
              <a:t>НО, Р </a:t>
            </a:r>
            <a:r>
              <a:rPr lang="ru-RU" b="1" dirty="0"/>
              <a:t>658/1991 г. по НД 541/1991 г. 3 </a:t>
            </a:r>
            <a:r>
              <a:rPr lang="ru-RU" b="1" dirty="0" smtClean="0"/>
              <a:t>НО</a:t>
            </a:r>
          </a:p>
          <a:p>
            <a:pPr marL="0" indent="0" algn="just">
              <a:buNone/>
            </a:pPr>
            <a:r>
              <a:rPr lang="ru-RU" dirty="0" smtClean="0"/>
              <a:t>При </a:t>
            </a:r>
            <a:r>
              <a:rPr lang="ru-RU" dirty="0"/>
              <a:t>наличие на </a:t>
            </a:r>
            <a:r>
              <a:rPr lang="ru-RU" dirty="0" err="1"/>
              <a:t>животни</a:t>
            </a:r>
            <a:r>
              <a:rPr lang="ru-RU" dirty="0"/>
              <a:t> на </a:t>
            </a:r>
            <a:r>
              <a:rPr lang="ru-RU" dirty="0" err="1"/>
              <a:t>пътното</a:t>
            </a:r>
            <a:r>
              <a:rPr lang="ru-RU" dirty="0"/>
              <a:t> платно и в </a:t>
            </a:r>
            <a:r>
              <a:rPr lang="ru-RU" dirty="0" err="1"/>
              <a:t>близост</a:t>
            </a:r>
            <a:r>
              <a:rPr lang="ru-RU" dirty="0"/>
              <a:t> до него </a:t>
            </a:r>
            <a:r>
              <a:rPr lang="ru-RU" dirty="0" err="1"/>
              <a:t>водачът</a:t>
            </a:r>
            <a:r>
              <a:rPr lang="ru-RU" dirty="0"/>
              <a:t> е </a:t>
            </a:r>
            <a:r>
              <a:rPr lang="ru-RU" dirty="0" err="1"/>
              <a:t>длъжен</a:t>
            </a:r>
            <a:r>
              <a:rPr lang="ru-RU" dirty="0"/>
              <a:t> да </a:t>
            </a:r>
            <a:r>
              <a:rPr lang="ru-RU" dirty="0" err="1"/>
              <a:t>намали</a:t>
            </a:r>
            <a:r>
              <a:rPr lang="ru-RU" dirty="0"/>
              <a:t> </a:t>
            </a:r>
            <a:r>
              <a:rPr lang="ru-RU" dirty="0" err="1"/>
              <a:t>скоростта</a:t>
            </a:r>
            <a:r>
              <a:rPr lang="ru-RU" dirty="0"/>
              <a:t> и </a:t>
            </a:r>
            <a:r>
              <a:rPr lang="ru-RU" dirty="0" err="1"/>
              <a:t>премине</a:t>
            </a:r>
            <a:r>
              <a:rPr lang="ru-RU" dirty="0"/>
              <a:t> </a:t>
            </a:r>
            <a:r>
              <a:rPr lang="ru-RU" dirty="0" err="1"/>
              <a:t>бавно</a:t>
            </a:r>
            <a:r>
              <a:rPr lang="ru-RU" dirty="0"/>
              <a:t>, </a:t>
            </a:r>
            <a:r>
              <a:rPr lang="ru-RU" dirty="0" err="1"/>
              <a:t>като</a:t>
            </a:r>
            <a:r>
              <a:rPr lang="ru-RU" dirty="0"/>
              <a:t> по </a:t>
            </a:r>
            <a:r>
              <a:rPr lang="ru-RU" dirty="0" err="1"/>
              <a:t>този</a:t>
            </a:r>
            <a:r>
              <a:rPr lang="ru-RU" dirty="0"/>
              <a:t> начин </a:t>
            </a:r>
            <a:r>
              <a:rPr lang="ru-RU" dirty="0" err="1"/>
              <a:t>осигури</a:t>
            </a:r>
            <a:r>
              <a:rPr lang="ru-RU" dirty="0"/>
              <a:t> </a:t>
            </a:r>
            <a:r>
              <a:rPr lang="ru-RU" dirty="0" err="1"/>
              <a:t>безопасността</a:t>
            </a:r>
            <a:r>
              <a:rPr lang="ru-RU" dirty="0"/>
              <a:t> на </a:t>
            </a:r>
            <a:r>
              <a:rPr lang="ru-RU" dirty="0" err="1"/>
              <a:t>животните</a:t>
            </a:r>
            <a:r>
              <a:rPr lang="ru-RU" dirty="0"/>
              <a:t> и </a:t>
            </a:r>
            <a:r>
              <a:rPr lang="ru-RU" dirty="0" err="1"/>
              <a:t>придружаващите</a:t>
            </a:r>
            <a:r>
              <a:rPr lang="ru-RU" dirty="0"/>
              <a:t> </a:t>
            </a:r>
            <a:r>
              <a:rPr lang="ru-RU" dirty="0" err="1"/>
              <a:t>ги</a:t>
            </a:r>
            <a:r>
              <a:rPr lang="ru-RU" dirty="0"/>
              <a:t> </a:t>
            </a:r>
            <a:r>
              <a:rPr lang="ru-RU" dirty="0" smtClean="0"/>
              <a:t>лица.</a:t>
            </a:r>
          </a:p>
          <a:p>
            <a:pPr marL="0" indent="0" algn="just">
              <a:buNone/>
            </a:pPr>
            <a:r>
              <a:rPr lang="ru-RU" b="1" dirty="0" smtClean="0"/>
              <a:t>Р </a:t>
            </a:r>
            <a:r>
              <a:rPr lang="ru-RU" b="1" dirty="0"/>
              <a:t>954/1977 г. 3 НО</a:t>
            </a:r>
          </a:p>
          <a:p>
            <a:pPr marL="0" indent="0" algn="just">
              <a:buNone/>
            </a:pPr>
            <a:r>
              <a:rPr lang="ru-RU" dirty="0" err="1" smtClean="0"/>
              <a:t>Опасността</a:t>
            </a:r>
            <a:r>
              <a:rPr lang="ru-RU" dirty="0" smtClean="0"/>
              <a:t> </a:t>
            </a:r>
            <a:r>
              <a:rPr lang="ru-RU" dirty="0" err="1"/>
              <a:t>може</a:t>
            </a:r>
            <a:r>
              <a:rPr lang="ru-RU" dirty="0"/>
              <a:t> да е </a:t>
            </a:r>
            <a:r>
              <a:rPr lang="ru-RU" dirty="0" err="1"/>
              <a:t>свързана</a:t>
            </a:r>
            <a:r>
              <a:rPr lang="ru-RU" dirty="0"/>
              <a:t> с </a:t>
            </a:r>
            <a:r>
              <a:rPr lang="ru-RU" dirty="0" err="1"/>
              <a:t>дефекти</a:t>
            </a:r>
            <a:r>
              <a:rPr lang="ru-RU" dirty="0"/>
              <a:t> на </a:t>
            </a:r>
            <a:r>
              <a:rPr lang="ru-RU" dirty="0" err="1"/>
              <a:t>пътната</a:t>
            </a:r>
            <a:r>
              <a:rPr lang="ru-RU" dirty="0"/>
              <a:t> настилка, препятствия на </a:t>
            </a:r>
            <a:r>
              <a:rPr lang="ru-RU" dirty="0" err="1"/>
              <a:t>пътя</a:t>
            </a:r>
            <a:r>
              <a:rPr lang="ru-RU" dirty="0"/>
              <a:t>, </a:t>
            </a:r>
            <a:r>
              <a:rPr lang="ru-RU" dirty="0" err="1"/>
              <a:t>неизправност</a:t>
            </a:r>
            <a:r>
              <a:rPr lang="ru-RU" dirty="0"/>
              <a:t> на МПС, поведение на </a:t>
            </a:r>
            <a:r>
              <a:rPr lang="ru-RU" dirty="0" err="1"/>
              <a:t>превозвани</a:t>
            </a:r>
            <a:r>
              <a:rPr lang="ru-RU" dirty="0"/>
              <a:t> </a:t>
            </a:r>
            <a:r>
              <a:rPr lang="ru-RU" dirty="0" err="1"/>
              <a:t>пътници</a:t>
            </a:r>
            <a:r>
              <a:rPr lang="ru-RU" dirty="0"/>
              <a:t> и т.н. </a:t>
            </a:r>
            <a:endParaRPr lang="bg-BG" dirty="0"/>
          </a:p>
        </p:txBody>
      </p:sp>
    </p:spTree>
    <p:extLst>
      <p:ext uri="{BB962C8B-B14F-4D97-AF65-F5344CB8AC3E}">
        <p14:creationId xmlns:p14="http://schemas.microsoft.com/office/powerpoint/2010/main" val="1384767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6304"/>
            <a:ext cx="8686800" cy="548640"/>
          </a:xfrm>
          <a:prstGeom prst="rect">
            <a:avLst/>
          </a:prstGeom>
          <a:solidFill>
            <a:srgbClr val="1F36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500" b="1">
                <a:solidFill>
                  <a:srgbClr val="FFFFFF"/>
                </a:solidFill>
                <a:latin typeface="Arial"/>
              </a:rPr>
              <a:t>Опасна зона</a:t>
            </a:r>
          </a:p>
        </p:txBody>
      </p:sp>
      <p:pic>
        <p:nvPicPr>
          <p:cNvPr id="3" name="Picture 2" descr="image.png"/>
          <p:cNvPicPr>
            <a:picLocks noChangeAspect="1"/>
          </p:cNvPicPr>
          <p:nvPr/>
        </p:nvPicPr>
        <p:blipFill>
          <a:blip r:embed="rId2"/>
          <a:stretch>
            <a:fillRect/>
          </a:stretch>
        </p:blipFill>
        <p:spPr>
          <a:xfrm>
            <a:off x="155448" y="1568196"/>
            <a:ext cx="8833104" cy="4416552"/>
          </a:xfrm>
          <a:prstGeom prst="rect">
            <a:avLst/>
          </a:prstGeom>
        </p:spPr>
      </p:pic>
    </p:spTree>
    <p:extLst>
      <p:ext uri="{BB962C8B-B14F-4D97-AF65-F5344CB8AC3E}">
        <p14:creationId xmlns:p14="http://schemas.microsoft.com/office/powerpoint/2010/main" val="2834991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p:cNvSpPr>
            <a:spLocks noGrp="1"/>
          </p:cNvSpPr>
          <p:nvPr>
            <p:ph type="title"/>
          </p:nvPr>
        </p:nvSpPr>
        <p:spPr/>
        <p:txBody>
          <a:bodyPr/>
          <a:lstStyle/>
          <a:p>
            <a:r>
              <a:rPr lang="bg-BG" dirty="0"/>
              <a:t>Опасна зона</a:t>
            </a:r>
          </a:p>
        </p:txBody>
      </p:sp>
      <p:sp>
        <p:nvSpPr>
          <p:cNvPr id="5" name="Контейнер за съдържание 4"/>
          <p:cNvSpPr>
            <a:spLocks noGrp="1"/>
          </p:cNvSpPr>
          <p:nvPr>
            <p:ph idx="1"/>
          </p:nvPr>
        </p:nvSpPr>
        <p:spPr/>
        <p:txBody>
          <a:bodyPr>
            <a:normAutofit fontScale="62500" lnSpcReduction="20000"/>
          </a:bodyPr>
          <a:lstStyle/>
          <a:p>
            <a:pPr marL="0" indent="0">
              <a:buNone/>
            </a:pPr>
            <a:r>
              <a:rPr lang="bg-BG" b="1" dirty="0"/>
              <a:t>Р </a:t>
            </a:r>
            <a:r>
              <a:rPr lang="bg-BG" b="1" dirty="0" smtClean="0"/>
              <a:t>1628/1973 </a:t>
            </a:r>
            <a:r>
              <a:rPr lang="bg-BG" b="1" dirty="0"/>
              <a:t>3</a:t>
            </a:r>
            <a:r>
              <a:rPr lang="bg-BG" b="1" dirty="0" smtClean="0"/>
              <a:t> НО</a:t>
            </a:r>
            <a:endParaRPr lang="bg-BG" b="1" dirty="0"/>
          </a:p>
          <a:p>
            <a:pPr marL="0" indent="0" algn="just">
              <a:buNone/>
            </a:pPr>
            <a:r>
              <a:rPr lang="bg-BG" dirty="0"/>
              <a:t>Опасната зона е най- малкото разстояние, на което превозното средство може да бъде спряно от момента на появяване на </a:t>
            </a:r>
            <a:r>
              <a:rPr lang="bg-BG" dirty="0" smtClean="0"/>
              <a:t>препятствие </a:t>
            </a:r>
            <a:r>
              <a:rPr lang="bg-BG" dirty="0"/>
              <a:t>на </a:t>
            </a:r>
            <a:r>
              <a:rPr lang="bg-BG" dirty="0" smtClean="0"/>
              <a:t>пътя.</a:t>
            </a:r>
            <a:endParaRPr lang="bg-BG" dirty="0"/>
          </a:p>
          <a:p>
            <a:pPr marL="0" indent="0" algn="just">
              <a:buNone/>
            </a:pPr>
            <a:r>
              <a:rPr lang="bg-BG" b="1" dirty="0" smtClean="0"/>
              <a:t>Р 8/1987 г. ОСНК, Р 381/1967 3 НО, Р 205/1986 3 НО, Р 250/1986 г. 3 НО</a:t>
            </a:r>
          </a:p>
          <a:p>
            <a:pPr marL="0" indent="0" algn="just">
              <a:buNone/>
            </a:pPr>
            <a:r>
              <a:rPr lang="bg-BG" dirty="0" smtClean="0"/>
              <a:t>Опасната зона за спиране на МПС е най- малкото възможно разстояние, на което може да бъде спряно същото от неговия водач, като се отчетат обективния фактор спирачен път и субективния- време за реакция на опасността.</a:t>
            </a:r>
          </a:p>
          <a:p>
            <a:pPr marL="0" lvl="0" indent="0" algn="just">
              <a:buNone/>
            </a:pPr>
            <a:r>
              <a:rPr lang="bg-BG" sz="3500" b="1" dirty="0">
                <a:solidFill>
                  <a:prstClr val="black"/>
                </a:solidFill>
              </a:rPr>
              <a:t>Р 28/1973 3 НО</a:t>
            </a:r>
          </a:p>
          <a:p>
            <a:pPr marL="0" lvl="0" indent="0" algn="just">
              <a:buNone/>
            </a:pPr>
            <a:r>
              <a:rPr lang="bg-BG" sz="3500" dirty="0">
                <a:solidFill>
                  <a:prstClr val="black"/>
                </a:solidFill>
              </a:rPr>
              <a:t>Опасната зона представлява най- малкото разстояние, на което едно превозно средство може да бъде спряно от момента на възникване на опасността. Тя винаги е по- голяма от спирачния път, тъй като в при определянето й се включват времето за реакция на водача и задействането на спирачната система</a:t>
            </a:r>
            <a:r>
              <a:rPr lang="bg-BG" sz="3500" dirty="0" smtClean="0">
                <a:solidFill>
                  <a:prstClr val="black"/>
                </a:solidFill>
              </a:rPr>
              <a:t>.</a:t>
            </a:r>
            <a:endParaRPr lang="bg-BG" dirty="0"/>
          </a:p>
        </p:txBody>
      </p:sp>
    </p:spTree>
    <p:extLst>
      <p:ext uri="{BB962C8B-B14F-4D97-AF65-F5344CB8AC3E}">
        <p14:creationId xmlns:p14="http://schemas.microsoft.com/office/powerpoint/2010/main" val="19471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Опасна зона</a:t>
            </a:r>
            <a:endParaRPr lang="bg-BG" dirty="0"/>
          </a:p>
        </p:txBody>
      </p:sp>
      <p:sp>
        <p:nvSpPr>
          <p:cNvPr id="3" name="Content Placeholder 2"/>
          <p:cNvSpPr>
            <a:spLocks noGrp="1"/>
          </p:cNvSpPr>
          <p:nvPr>
            <p:ph idx="1"/>
          </p:nvPr>
        </p:nvSpPr>
        <p:spPr/>
        <p:txBody>
          <a:bodyPr>
            <a:normAutofit fontScale="70000" lnSpcReduction="20000"/>
          </a:bodyPr>
          <a:lstStyle/>
          <a:p>
            <a:pPr marL="0" indent="0" algn="just">
              <a:buNone/>
            </a:pPr>
            <a:r>
              <a:rPr lang="bg-BG" b="1" dirty="0"/>
              <a:t>Р 79/1990 3 НО</a:t>
            </a:r>
          </a:p>
          <a:p>
            <a:pPr marL="0" indent="0" algn="just">
              <a:buNone/>
            </a:pPr>
            <a:r>
              <a:rPr lang="bg-BG" dirty="0"/>
              <a:t>При два насрещно движещи се автомобила значение за определяне на опасната зона има тяхното взаимно възприемане, скоростта на движение на всеки един от тях и времето, за което те се срещат</a:t>
            </a:r>
            <a:r>
              <a:rPr lang="bg-BG" dirty="0" smtClean="0"/>
              <a:t>.</a:t>
            </a:r>
            <a:endParaRPr lang="bg-BG" b="1" dirty="0" smtClean="0"/>
          </a:p>
          <a:p>
            <a:pPr marL="0" indent="0" algn="just">
              <a:buNone/>
            </a:pPr>
            <a:r>
              <a:rPr lang="bg-BG" b="1" dirty="0" smtClean="0"/>
              <a:t>Р 73/1975  3 НО</a:t>
            </a:r>
          </a:p>
          <a:p>
            <a:pPr marL="0" indent="0" algn="just">
              <a:buNone/>
            </a:pPr>
            <a:r>
              <a:rPr lang="bg-BG" dirty="0" smtClean="0"/>
              <a:t>Когато препятствието се появи в опасната зона за спиране, избирането на един или друг вариант на маневриране за избягване на произшествието от страна на водача на МПС не може да му бъде вменено като нарушение на правилата за движение по пътищата. Неправилната маневра е основание за ангажиране на наказателната отговорност при възникване на опасност извън опасната зона.</a:t>
            </a:r>
            <a:endParaRPr lang="bg-BG" dirty="0"/>
          </a:p>
        </p:txBody>
      </p:sp>
    </p:spTree>
    <p:extLst>
      <p:ext uri="{BB962C8B-B14F-4D97-AF65-F5344CB8AC3E}">
        <p14:creationId xmlns:p14="http://schemas.microsoft.com/office/powerpoint/2010/main" val="3379310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Опасна зона</a:t>
            </a:r>
            <a:endParaRPr lang="bg-BG" dirty="0"/>
          </a:p>
        </p:txBody>
      </p:sp>
      <p:sp>
        <p:nvSpPr>
          <p:cNvPr id="3" name="Content Placeholder 2"/>
          <p:cNvSpPr>
            <a:spLocks noGrp="1"/>
          </p:cNvSpPr>
          <p:nvPr>
            <p:ph idx="1"/>
          </p:nvPr>
        </p:nvSpPr>
        <p:spPr/>
        <p:txBody>
          <a:bodyPr>
            <a:normAutofit fontScale="62500" lnSpcReduction="20000"/>
          </a:bodyPr>
          <a:lstStyle/>
          <a:p>
            <a:pPr marL="0" indent="0" algn="just">
              <a:buNone/>
            </a:pPr>
            <a:r>
              <a:rPr lang="bg-BG" b="1" dirty="0" smtClean="0"/>
              <a:t>Р 148/1976 3 НО</a:t>
            </a:r>
          </a:p>
          <a:p>
            <a:pPr marL="0" indent="0" algn="just">
              <a:buNone/>
            </a:pPr>
            <a:r>
              <a:rPr lang="bg-BG" dirty="0" smtClean="0"/>
              <a:t>Опасната зона за спиране на МПС представлява основание за отпадане на отговорността при следните предпоставки:</a:t>
            </a:r>
          </a:p>
          <a:p>
            <a:pPr marL="0" indent="0" algn="just">
              <a:buNone/>
            </a:pPr>
            <a:r>
              <a:rPr lang="bg-BG" dirty="0" smtClean="0"/>
              <a:t>- опасността е възникнала в нейните граници</a:t>
            </a:r>
          </a:p>
          <a:p>
            <a:pPr marL="0" indent="0" algn="just">
              <a:buNone/>
            </a:pPr>
            <a:r>
              <a:rPr lang="bg-BG" dirty="0" smtClean="0"/>
              <a:t>- скоростта на движение е съобразена с изискванията на чл.20, ал.2 НК</a:t>
            </a:r>
          </a:p>
          <a:p>
            <a:pPr marL="0" indent="0" algn="just">
              <a:buNone/>
            </a:pPr>
            <a:r>
              <a:rPr lang="bg-BG" dirty="0" smtClean="0"/>
              <a:t>- изменението на пътната обстановка (обичайно става дума за възникване на опасността е настъпило в резултат на фактор, който водачът не е могъл и не е бил длъжен да предвиди или възприеме)</a:t>
            </a:r>
          </a:p>
          <a:p>
            <a:pPr marL="0" indent="0" algn="just">
              <a:buNone/>
            </a:pPr>
            <a:r>
              <a:rPr lang="bg-BG" dirty="0" smtClean="0"/>
              <a:t>- не е допуснато друго нарушение, което да е в причинно- следствена връзка с настъпилото произшествие.</a:t>
            </a:r>
            <a:endParaRPr lang="bg-BG" dirty="0"/>
          </a:p>
          <a:p>
            <a:pPr marL="0" indent="0" algn="just">
              <a:buNone/>
            </a:pPr>
            <a:r>
              <a:rPr lang="bg-BG" b="1" dirty="0" smtClean="0"/>
              <a:t>Р 673/1977 г. 3 НО</a:t>
            </a:r>
          </a:p>
          <a:p>
            <a:pPr marL="0" indent="0" algn="just">
              <a:buNone/>
            </a:pPr>
            <a:r>
              <a:rPr lang="bg-BG" dirty="0" smtClean="0"/>
              <a:t>Когато опасността е възникнала извън опасната зона, но водачът се е поколебал как да реагира- не са налице предпоставки за оневиняването му</a:t>
            </a:r>
          </a:p>
          <a:p>
            <a:pPr marL="0" indent="0" algn="just">
              <a:buNone/>
            </a:pPr>
            <a:endParaRPr lang="bg-BG" dirty="0"/>
          </a:p>
        </p:txBody>
      </p:sp>
    </p:spTree>
    <p:extLst>
      <p:ext uri="{BB962C8B-B14F-4D97-AF65-F5344CB8AC3E}">
        <p14:creationId xmlns:p14="http://schemas.microsoft.com/office/powerpoint/2010/main" val="4056163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smtClean="0"/>
              <a:t>Момент, в който се дължи реакция при опасност </a:t>
            </a:r>
            <a:r>
              <a:rPr lang="bg-BG" dirty="0"/>
              <a:t>на пътя</a:t>
            </a:r>
          </a:p>
        </p:txBody>
      </p:sp>
      <p:sp>
        <p:nvSpPr>
          <p:cNvPr id="3" name="Контейнер за съдържание 2"/>
          <p:cNvSpPr>
            <a:spLocks noGrp="1"/>
          </p:cNvSpPr>
          <p:nvPr>
            <p:ph idx="1"/>
          </p:nvPr>
        </p:nvSpPr>
        <p:spPr/>
        <p:txBody>
          <a:bodyPr>
            <a:noAutofit/>
          </a:bodyPr>
          <a:lstStyle/>
          <a:p>
            <a:pPr marL="0" indent="0" algn="just">
              <a:buNone/>
            </a:pPr>
            <a:r>
              <a:rPr lang="bg-BG" sz="1600" b="1" dirty="0" smtClean="0">
                <a:latin typeface="Arial" panose="020B0604020202020204" pitchFamily="34" charset="0"/>
                <a:cs typeface="Arial" panose="020B0604020202020204" pitchFamily="34" charset="0"/>
              </a:rPr>
              <a:t>Р 587/2011 г. 3 НО</a:t>
            </a:r>
          </a:p>
          <a:p>
            <a:pPr algn="just">
              <a:buFontTx/>
              <a:buChar char="-"/>
            </a:pPr>
            <a:r>
              <a:rPr lang="bg-BG" sz="1600" dirty="0" smtClean="0">
                <a:latin typeface="Arial" panose="020B0604020202020204" pitchFamily="34" charset="0"/>
                <a:cs typeface="Arial" panose="020B0604020202020204" pitchFamily="34" charset="0"/>
              </a:rPr>
              <a:t>моментът, в който водачът дължи действие е този, в който обективно е могъл да възприеме опасността</a:t>
            </a:r>
          </a:p>
          <a:p>
            <a:pPr algn="just">
              <a:buFontTx/>
              <a:buChar char="-"/>
            </a:pPr>
            <a:r>
              <a:rPr lang="bg-BG" sz="1600" dirty="0">
                <a:latin typeface="Arial" panose="020B0604020202020204" pitchFamily="34" charset="0"/>
                <a:cs typeface="Arial" panose="020B0604020202020204" pitchFamily="34" charset="0"/>
              </a:rPr>
              <a:t>в</a:t>
            </a:r>
            <a:r>
              <a:rPr lang="bg-BG" sz="1600" dirty="0" smtClean="0">
                <a:latin typeface="Arial" panose="020B0604020202020204" pitchFamily="34" charset="0"/>
                <a:cs typeface="Arial" panose="020B0604020202020204" pitchFamily="34" charset="0"/>
              </a:rPr>
              <a:t>ъзможно е да е налице субективна причина, която да е била пречка за възприемане на опасността</a:t>
            </a:r>
          </a:p>
          <a:p>
            <a:pPr algn="just">
              <a:buFontTx/>
              <a:buChar char="-"/>
            </a:pPr>
            <a:r>
              <a:rPr lang="bg-BG" sz="1600" dirty="0">
                <a:latin typeface="Arial" panose="020B0604020202020204" pitchFamily="34" charset="0"/>
                <a:cs typeface="Arial" panose="020B0604020202020204" pitchFamily="34" charset="0"/>
              </a:rPr>
              <a:t>а</a:t>
            </a:r>
            <a:r>
              <a:rPr lang="bg-BG" sz="1600" dirty="0" smtClean="0">
                <a:latin typeface="Arial" panose="020B0604020202020204" pitchFamily="34" charset="0"/>
                <a:cs typeface="Arial" panose="020B0604020202020204" pitchFamily="34" charset="0"/>
              </a:rPr>
              <a:t>ко тази причина не е в резултат на виновно поведение, то следва да бъде отчетен този по- късен момент</a:t>
            </a:r>
            <a:endParaRPr lang="bg-BG" sz="1600" b="1" dirty="0" smtClean="0">
              <a:latin typeface="Arial" panose="020B0604020202020204" pitchFamily="34" charset="0"/>
              <a:cs typeface="Arial" panose="020B0604020202020204" pitchFamily="34" charset="0"/>
            </a:endParaRPr>
          </a:p>
          <a:p>
            <a:pPr marL="0" indent="0" algn="just">
              <a:buNone/>
            </a:pPr>
            <a:r>
              <a:rPr lang="bg-BG" sz="1600" b="1" dirty="0" smtClean="0">
                <a:latin typeface="Arial" panose="020B0604020202020204" pitchFamily="34" charset="0"/>
                <a:cs typeface="Arial" panose="020B0604020202020204" pitchFamily="34" charset="0"/>
              </a:rPr>
              <a:t>Р 1128/1976 3 НО</a:t>
            </a:r>
          </a:p>
          <a:p>
            <a:pPr marL="0" indent="0" algn="just">
              <a:buNone/>
            </a:pPr>
            <a:r>
              <a:rPr lang="bg-BG" sz="1600" dirty="0" smtClean="0">
                <a:latin typeface="Arial" panose="020B0604020202020204" pitchFamily="34" charset="0"/>
                <a:cs typeface="Arial" panose="020B0604020202020204" pitchFamily="34" charset="0"/>
              </a:rPr>
              <a:t>- моментът, в който водачът е задължен да вземе мерки и предотврати произшествието е този, в който пътното препятствие се е появило на платното за движение или в близост до него.</a:t>
            </a:r>
          </a:p>
          <a:p>
            <a:pPr marL="0" indent="0" algn="just">
              <a:buNone/>
            </a:pPr>
            <a:r>
              <a:rPr lang="bg-BG" sz="1600" dirty="0" smtClean="0">
                <a:latin typeface="Arial" panose="020B0604020202020204" pitchFamily="34" charset="0"/>
                <a:cs typeface="Arial" panose="020B0604020202020204" pitchFamily="34" charset="0"/>
              </a:rPr>
              <a:t>- тогава, когато водачът не е имал възможност да го възприеме се отчита момента когато е била налична фактическа възможност препятствието да бъде възприето.</a:t>
            </a:r>
          </a:p>
          <a:p>
            <a:pPr algn="just"/>
            <a:endParaRPr lang="bg-BG" sz="1600" b="1" dirty="0" smtClean="0">
              <a:latin typeface="Arial" panose="020B0604020202020204" pitchFamily="34" charset="0"/>
              <a:cs typeface="Arial" panose="020B0604020202020204" pitchFamily="34" charset="0"/>
            </a:endParaRPr>
          </a:p>
          <a:p>
            <a:pPr marL="0" indent="0" algn="just">
              <a:buNone/>
            </a:pPr>
            <a:endParaRPr lang="bg-BG"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3300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a:t>Момент, в който се дължи реакция при опасност на пътя</a:t>
            </a:r>
          </a:p>
        </p:txBody>
      </p:sp>
      <p:sp>
        <p:nvSpPr>
          <p:cNvPr id="3" name="Content Placeholder 2"/>
          <p:cNvSpPr>
            <a:spLocks noGrp="1"/>
          </p:cNvSpPr>
          <p:nvPr>
            <p:ph idx="1"/>
          </p:nvPr>
        </p:nvSpPr>
        <p:spPr/>
        <p:txBody>
          <a:bodyPr>
            <a:normAutofit fontScale="70000" lnSpcReduction="20000"/>
          </a:bodyPr>
          <a:lstStyle/>
          <a:p>
            <a:pPr marL="0" indent="0" algn="just">
              <a:buNone/>
            </a:pPr>
            <a:r>
              <a:rPr lang="bg-BG" b="1" dirty="0">
                <a:latin typeface="Arial" panose="020B0604020202020204" pitchFamily="34" charset="0"/>
                <a:cs typeface="Arial" panose="020B0604020202020204" pitchFamily="34" charset="0"/>
              </a:rPr>
              <a:t>Р 353/84 3 НО, Р 71/1983 г. 3 НО</a:t>
            </a:r>
          </a:p>
          <a:p>
            <a:pPr marL="0" indent="0" algn="just">
              <a:buNone/>
            </a:pPr>
            <a:r>
              <a:rPr lang="bg-BG" dirty="0">
                <a:latin typeface="Arial" panose="020B0604020202020204" pitchFamily="34" charset="0"/>
                <a:cs typeface="Arial" panose="020B0604020202020204" pitchFamily="34" charset="0"/>
              </a:rPr>
              <a:t>Няма значение дали </a:t>
            </a:r>
            <a:r>
              <a:rPr lang="bg-BG" dirty="0" smtClean="0">
                <a:latin typeface="Arial" panose="020B0604020202020204" pitchFamily="34" charset="0"/>
                <a:cs typeface="Arial" panose="020B0604020202020204" pitchFamily="34" charset="0"/>
              </a:rPr>
              <a:t>водачът е </a:t>
            </a:r>
            <a:r>
              <a:rPr lang="bg-BG" dirty="0">
                <a:latin typeface="Arial" panose="020B0604020202020204" pitchFamily="34" charset="0"/>
                <a:cs typeface="Arial" panose="020B0604020202020204" pitchFamily="34" charset="0"/>
              </a:rPr>
              <a:t>възприел опасността. Изследва се въпроса дали е могъл да я възприеме, защото </a:t>
            </a:r>
            <a:r>
              <a:rPr lang="bg-BG" dirty="0" smtClean="0">
                <a:latin typeface="Arial" panose="020B0604020202020204" pitchFamily="34" charset="0"/>
                <a:cs typeface="Arial" panose="020B0604020202020204" pitchFamily="34" charset="0"/>
              </a:rPr>
              <a:t>той </a:t>
            </a:r>
            <a:r>
              <a:rPr lang="bg-BG" dirty="0">
                <a:latin typeface="Arial" panose="020B0604020202020204" pitchFamily="34" charset="0"/>
                <a:cs typeface="Arial" panose="020B0604020202020204" pitchFamily="34" charset="0"/>
              </a:rPr>
              <a:t>има задължение да наблюдава всеобхватно пътната обстановка</a:t>
            </a:r>
            <a:r>
              <a:rPr lang="bg-BG" dirty="0" smtClean="0">
                <a:latin typeface="Arial" panose="020B0604020202020204" pitchFamily="34" charset="0"/>
                <a:cs typeface="Arial" panose="020B0604020202020204" pitchFamily="34" charset="0"/>
              </a:rPr>
              <a:t>.</a:t>
            </a:r>
            <a:endParaRPr lang="bg-BG" b="1" dirty="0" smtClean="0">
              <a:latin typeface="Arial" panose="020B0604020202020204" pitchFamily="34" charset="0"/>
              <a:cs typeface="Arial" panose="020B0604020202020204" pitchFamily="34" charset="0"/>
            </a:endParaRPr>
          </a:p>
          <a:p>
            <a:pPr marL="0" indent="0" algn="just">
              <a:buNone/>
            </a:pPr>
            <a:r>
              <a:rPr lang="bg-BG" b="1" dirty="0" smtClean="0">
                <a:latin typeface="Arial" panose="020B0604020202020204" pitchFamily="34" charset="0"/>
                <a:cs typeface="Arial" panose="020B0604020202020204" pitchFamily="34" charset="0"/>
              </a:rPr>
              <a:t>Р </a:t>
            </a:r>
            <a:r>
              <a:rPr lang="bg-BG" b="1" dirty="0">
                <a:latin typeface="Arial" panose="020B0604020202020204" pitchFamily="34" charset="0"/>
                <a:cs typeface="Arial" panose="020B0604020202020204" pitchFamily="34" charset="0"/>
              </a:rPr>
              <a:t>613/85 3 НО</a:t>
            </a:r>
          </a:p>
          <a:p>
            <a:pPr marL="0" indent="0" algn="just">
              <a:buNone/>
            </a:pPr>
            <a:r>
              <a:rPr lang="bg-BG" dirty="0" smtClean="0">
                <a:latin typeface="Arial" panose="020B0604020202020204" pitchFamily="34" charset="0"/>
                <a:cs typeface="Arial" panose="020B0604020202020204" pitchFamily="34" charset="0"/>
              </a:rPr>
              <a:t>Моментът, </a:t>
            </a:r>
            <a:r>
              <a:rPr lang="bg-BG" dirty="0">
                <a:latin typeface="Arial" panose="020B0604020202020204" pitchFamily="34" charset="0"/>
                <a:cs typeface="Arial" panose="020B0604020202020204" pitchFamily="34" charset="0"/>
              </a:rPr>
              <a:t>в който възниква опасността може да е свързан с изненадващо действие, предприето от друг участник в движението или от собствена непредпазливост, изразила се в недостатъчно внимателно следене на пътната обстановка</a:t>
            </a:r>
            <a:r>
              <a:rPr lang="bg-BG" dirty="0" smtClean="0">
                <a:latin typeface="Arial" panose="020B0604020202020204" pitchFamily="34" charset="0"/>
                <a:cs typeface="Arial" panose="020B0604020202020204" pitchFamily="34" charset="0"/>
              </a:rPr>
              <a:t>.</a:t>
            </a:r>
            <a:endParaRPr lang="bg-BG" dirty="0">
              <a:latin typeface="Arial" panose="020B0604020202020204" pitchFamily="34" charset="0"/>
              <a:cs typeface="Arial" panose="020B0604020202020204" pitchFamily="34" charset="0"/>
            </a:endParaRPr>
          </a:p>
          <a:p>
            <a:pPr marL="0" indent="0" algn="just">
              <a:buNone/>
            </a:pPr>
            <a:r>
              <a:rPr lang="bg-BG" b="1" dirty="0" smtClean="0">
                <a:latin typeface="Arial" panose="020B0604020202020204" pitchFamily="34" charset="0"/>
                <a:cs typeface="Arial" panose="020B0604020202020204" pitchFamily="34" charset="0"/>
              </a:rPr>
              <a:t>Р 409/2010 г. 3 НО</a:t>
            </a:r>
          </a:p>
          <a:p>
            <a:pPr marL="0" indent="0" algn="just">
              <a:buNone/>
            </a:pPr>
            <a:r>
              <a:rPr lang="bg-BG" dirty="0" smtClean="0">
                <a:latin typeface="Arial" panose="020B0604020202020204" pitchFamily="34" charset="0"/>
                <a:cs typeface="Arial" panose="020B0604020202020204" pitchFamily="34" charset="0"/>
              </a:rPr>
              <a:t>Водачите не могат да носят отговорност за това, че не са предвидили евентуално неправомерно действие от друг участник на движението</a:t>
            </a:r>
          </a:p>
          <a:p>
            <a:pPr marL="0" indent="0" algn="just">
              <a:buNone/>
            </a:pPr>
            <a:endParaRPr lang="bg-BG" dirty="0" smtClean="0">
              <a:latin typeface="Arial" panose="020B0604020202020204" pitchFamily="34" charset="0"/>
              <a:cs typeface="Arial" panose="020B0604020202020204" pitchFamily="34" charset="0"/>
            </a:endParaRPr>
          </a:p>
          <a:p>
            <a:pPr marL="0" indent="0" algn="just">
              <a:buNone/>
            </a:pPr>
            <a:endParaRPr lang="bg-BG" dirty="0">
              <a:latin typeface="Arial" panose="020B0604020202020204" pitchFamily="34" charset="0"/>
              <a:cs typeface="Arial" panose="020B0604020202020204" pitchFamily="34" charset="0"/>
            </a:endParaRPr>
          </a:p>
          <a:p>
            <a:pPr marL="0" indent="0" algn="just">
              <a:buNone/>
            </a:pPr>
            <a:endParaRPr lang="bg-BG" dirty="0">
              <a:latin typeface="Arial" panose="020B0604020202020204" pitchFamily="34" charset="0"/>
              <a:cs typeface="Arial" panose="020B0604020202020204" pitchFamily="34" charset="0"/>
            </a:endParaRPr>
          </a:p>
          <a:p>
            <a:pPr marL="0" indent="0" algn="just">
              <a:buNone/>
            </a:pPr>
            <a:endParaRPr lang="bg-BG" dirty="0"/>
          </a:p>
        </p:txBody>
      </p:sp>
    </p:spTree>
    <p:extLst>
      <p:ext uri="{BB962C8B-B14F-4D97-AF65-F5344CB8AC3E}">
        <p14:creationId xmlns:p14="http://schemas.microsoft.com/office/powerpoint/2010/main" val="178971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Спасителна маневра</a:t>
            </a:r>
            <a:endParaRPr lang="bg-BG" dirty="0"/>
          </a:p>
        </p:txBody>
      </p:sp>
      <p:sp>
        <p:nvSpPr>
          <p:cNvPr id="3" name="Content Placeholder 2"/>
          <p:cNvSpPr>
            <a:spLocks noGrp="1"/>
          </p:cNvSpPr>
          <p:nvPr>
            <p:ph idx="1"/>
          </p:nvPr>
        </p:nvSpPr>
        <p:spPr/>
        <p:txBody>
          <a:bodyPr>
            <a:normAutofit fontScale="62500" lnSpcReduction="20000"/>
          </a:bodyPr>
          <a:lstStyle/>
          <a:p>
            <a:pPr algn="just">
              <a:buNone/>
            </a:pPr>
            <a:r>
              <a:rPr lang="bg-BG" b="1" dirty="0" smtClean="0"/>
              <a:t>ТР 106/1983 г. ОСНК</a:t>
            </a:r>
          </a:p>
          <a:p>
            <a:pPr algn="just">
              <a:buFontTx/>
              <a:buChar char="-"/>
            </a:pPr>
            <a:r>
              <a:rPr lang="bg-BG" dirty="0" smtClean="0"/>
              <a:t>винаги представлява действие, свързано с изменение на посоката на движение</a:t>
            </a:r>
          </a:p>
          <a:p>
            <a:pPr algn="just">
              <a:buFontTx/>
              <a:buChar char="-"/>
            </a:pPr>
            <a:r>
              <a:rPr lang="bg-BG" dirty="0" smtClean="0"/>
              <a:t>това действие не е правно регламентирано (представлява нарушение)</a:t>
            </a:r>
          </a:p>
          <a:p>
            <a:pPr algn="just">
              <a:buFontTx/>
              <a:buChar char="-"/>
            </a:pPr>
            <a:r>
              <a:rPr lang="bg-BG" dirty="0" smtClean="0"/>
              <a:t>извършването му се налага с оглед избягване на произшествие</a:t>
            </a:r>
          </a:p>
          <a:p>
            <a:pPr algn="just">
              <a:buNone/>
            </a:pPr>
            <a:r>
              <a:rPr lang="bg-BG" dirty="0" smtClean="0"/>
              <a:t>Спасителна маневра е налице когато опасността възниква в резултат на :</a:t>
            </a:r>
          </a:p>
          <a:p>
            <a:pPr marL="514350" indent="-514350" algn="just">
              <a:buAutoNum type="arabicPeriod"/>
            </a:pPr>
            <a:r>
              <a:rPr lang="bg-BG" dirty="0" smtClean="0"/>
              <a:t>Неправомерно действие от друг участник в движението</a:t>
            </a:r>
          </a:p>
          <a:p>
            <a:pPr marL="514350" indent="-514350" algn="just">
              <a:buAutoNum type="arabicPeriod"/>
            </a:pPr>
            <a:r>
              <a:rPr lang="bg-BG" dirty="0" smtClean="0"/>
              <a:t>Случайно събитие (обичайно резултат на действие на природни сили)</a:t>
            </a:r>
          </a:p>
          <a:p>
            <a:pPr marL="514350" indent="-514350" algn="just">
              <a:buAutoNum type="arabicPeriod"/>
            </a:pPr>
            <a:r>
              <a:rPr lang="bg-BG" dirty="0" smtClean="0"/>
              <a:t>Неправомерно действие на самия водач</a:t>
            </a:r>
          </a:p>
          <a:p>
            <a:pPr marL="514350" indent="-514350" algn="just">
              <a:buFontTx/>
              <a:buChar char="-"/>
            </a:pPr>
            <a:r>
              <a:rPr lang="bg-BG" dirty="0" smtClean="0"/>
              <a:t>спасителна маневра може да се предприеме само в опасната зона</a:t>
            </a:r>
          </a:p>
          <a:p>
            <a:pPr marL="514350" indent="-514350" algn="just">
              <a:buFontTx/>
              <a:buChar char="-"/>
            </a:pPr>
            <a:r>
              <a:rPr lang="bg-BG" dirty="0" smtClean="0"/>
              <a:t>спасителната маневра следва да е единствен възможен начин за предотвратяване на произшествието</a:t>
            </a:r>
          </a:p>
          <a:p>
            <a:pPr marL="514350" indent="-514350" algn="just">
              <a:buFontTx/>
              <a:buChar char="-"/>
            </a:pPr>
            <a:r>
              <a:rPr lang="bg-BG" dirty="0" smtClean="0"/>
              <a:t>спасителната маневра следва да води единствено до увреждане на имущество</a:t>
            </a:r>
          </a:p>
          <a:p>
            <a:pPr marL="514350" indent="-514350" algn="just">
              <a:buAutoNum type="arabicPeriod"/>
            </a:pPr>
            <a:endParaRPr lang="bg-BG" dirty="0" smtClean="0"/>
          </a:p>
          <a:p>
            <a:pPr>
              <a:buNone/>
            </a:pPr>
            <a:endParaRPr lang="bg-B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Спасителна маневра</a:t>
            </a:r>
            <a:endParaRPr lang="bg-BG" dirty="0"/>
          </a:p>
        </p:txBody>
      </p:sp>
      <p:sp>
        <p:nvSpPr>
          <p:cNvPr id="3" name="Content Placeholder 2"/>
          <p:cNvSpPr>
            <a:spLocks noGrp="1"/>
          </p:cNvSpPr>
          <p:nvPr>
            <p:ph idx="1"/>
          </p:nvPr>
        </p:nvSpPr>
        <p:spPr/>
        <p:txBody>
          <a:bodyPr>
            <a:normAutofit fontScale="62500" lnSpcReduction="20000"/>
          </a:bodyPr>
          <a:lstStyle/>
          <a:p>
            <a:pPr marL="0" indent="0" algn="just">
              <a:buNone/>
            </a:pPr>
            <a:r>
              <a:rPr lang="bg-BG" b="1" dirty="0"/>
              <a:t>Р ТР 90/1982 ОСНК</a:t>
            </a:r>
          </a:p>
          <a:p>
            <a:pPr marL="0" indent="0" algn="just">
              <a:buNone/>
            </a:pPr>
            <a:r>
              <a:rPr lang="bg-BG" dirty="0" smtClean="0"/>
              <a:t>- спасителната маневра представлява изменение на посоката на движение</a:t>
            </a:r>
          </a:p>
          <a:p>
            <a:pPr marL="0" indent="0" algn="just">
              <a:buNone/>
            </a:pPr>
            <a:r>
              <a:rPr lang="bg-BG" dirty="0" smtClean="0"/>
              <a:t>- извършва се при внезапно възникнала опасност от неправомерно поведение на други участници в движението, водача или природни сили</a:t>
            </a:r>
          </a:p>
          <a:p>
            <a:pPr marL="0" indent="0" algn="just">
              <a:buNone/>
            </a:pPr>
            <a:r>
              <a:rPr lang="bg-BG" dirty="0" smtClean="0"/>
              <a:t>- тя е правомерна когато се уврежда имущество, а не се причинява смърт или увреждане на хора</a:t>
            </a:r>
          </a:p>
          <a:p>
            <a:pPr marL="0" indent="0" algn="just">
              <a:buNone/>
            </a:pPr>
            <a:r>
              <a:rPr lang="bg-BG" dirty="0" smtClean="0"/>
              <a:t>- опасността трябва да е внезапна и да не може да бъде предотвратена по друг начин</a:t>
            </a:r>
          </a:p>
          <a:p>
            <a:pPr marL="0" indent="0" algn="just">
              <a:buNone/>
            </a:pPr>
            <a:r>
              <a:rPr lang="bg-BG" dirty="0" smtClean="0"/>
              <a:t>- задължително трябва да бъде в опасната зона</a:t>
            </a:r>
          </a:p>
          <a:p>
            <a:pPr marL="0" indent="0" algn="just">
              <a:buNone/>
            </a:pPr>
            <a:r>
              <a:rPr lang="bg-BG" b="1" dirty="0" smtClean="0"/>
              <a:t>Р 1035/1980 3 НО, Р 172/1995 г. 3 НО</a:t>
            </a:r>
          </a:p>
          <a:p>
            <a:pPr marL="0" indent="0" algn="just">
              <a:buNone/>
            </a:pPr>
            <a:r>
              <a:rPr lang="bg-BG" dirty="0" smtClean="0"/>
              <a:t>Спасителната маневра би могла да бъде правомерна само ако е осъществена при условията на крайна необходимост- когато причинените вреди са по- малко от предотвратените</a:t>
            </a:r>
          </a:p>
          <a:p>
            <a:endParaRPr lang="bg-BG" dirty="0"/>
          </a:p>
        </p:txBody>
      </p:sp>
    </p:spTree>
    <p:extLst>
      <p:ext uri="{BB962C8B-B14F-4D97-AF65-F5344CB8AC3E}">
        <p14:creationId xmlns:p14="http://schemas.microsoft.com/office/powerpoint/2010/main" val="1166469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Спасителна маневра</a:t>
            </a:r>
            <a:endParaRPr lang="bg-BG" dirty="0"/>
          </a:p>
        </p:txBody>
      </p:sp>
      <p:sp>
        <p:nvSpPr>
          <p:cNvPr id="3" name="Content Placeholder 2"/>
          <p:cNvSpPr>
            <a:spLocks noGrp="1"/>
          </p:cNvSpPr>
          <p:nvPr>
            <p:ph idx="1"/>
          </p:nvPr>
        </p:nvSpPr>
        <p:spPr/>
        <p:txBody>
          <a:bodyPr>
            <a:normAutofit fontScale="77500" lnSpcReduction="20000"/>
          </a:bodyPr>
          <a:lstStyle/>
          <a:p>
            <a:pPr marL="0" indent="0" algn="just">
              <a:buNone/>
            </a:pPr>
            <a:r>
              <a:rPr lang="bg-BG" b="1" dirty="0" smtClean="0"/>
              <a:t>Р 74/1984 г. 3 НО</a:t>
            </a:r>
          </a:p>
          <a:p>
            <a:pPr marL="0" indent="0" algn="just">
              <a:buNone/>
            </a:pPr>
            <a:r>
              <a:rPr lang="bg-BG" dirty="0" smtClean="0"/>
              <a:t>Спасителната маневра не може да бъде предшествана от неизпълнение на предписаните правила за движение.</a:t>
            </a:r>
          </a:p>
          <a:p>
            <a:pPr marL="0" indent="0" algn="just">
              <a:buNone/>
            </a:pPr>
            <a:r>
              <a:rPr lang="bg-BG" dirty="0" smtClean="0"/>
              <a:t>Тя винаги представлява единствен начин за спасяване, когато са изчерпани всички останали възможности.</a:t>
            </a:r>
          </a:p>
          <a:p>
            <a:pPr marL="0" indent="0" algn="just">
              <a:buNone/>
            </a:pPr>
            <a:r>
              <a:rPr lang="bg-BG" dirty="0" smtClean="0"/>
              <a:t>Спасителната маневра не може да уврежда здравето и живота на други участници в движението, а само имуществени блага</a:t>
            </a:r>
          </a:p>
          <a:p>
            <a:pPr marL="0" indent="0" algn="just">
              <a:buNone/>
            </a:pPr>
            <a:r>
              <a:rPr lang="bg-BG" b="1" dirty="0" smtClean="0"/>
              <a:t>Р 97/1994 3 НО</a:t>
            </a:r>
          </a:p>
          <a:p>
            <a:pPr marL="0" indent="0" algn="just">
              <a:buNone/>
            </a:pPr>
            <a:r>
              <a:rPr lang="bg-BG" dirty="0" smtClean="0"/>
              <a:t>Водачът не може да се позове на крайна необходимост (каквото представлява спасителната маневра) когато се причинява смърт или телесна повреда на лица, които не са участвали в създаването на опасността.</a:t>
            </a:r>
          </a:p>
          <a:p>
            <a:pPr marL="0" indent="0" algn="just">
              <a:buNone/>
            </a:pPr>
            <a:endParaRPr lang="bg-BG" dirty="0"/>
          </a:p>
        </p:txBody>
      </p:sp>
    </p:spTree>
    <p:extLst>
      <p:ext uri="{BB962C8B-B14F-4D97-AF65-F5344CB8AC3E}">
        <p14:creationId xmlns:p14="http://schemas.microsoft.com/office/powerpoint/2010/main" val="890128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Спасителна маневра</a:t>
            </a:r>
            <a:endParaRPr lang="bg-BG" dirty="0"/>
          </a:p>
        </p:txBody>
      </p:sp>
      <p:sp>
        <p:nvSpPr>
          <p:cNvPr id="3" name="Content Placeholder 2"/>
          <p:cNvSpPr>
            <a:spLocks noGrp="1"/>
          </p:cNvSpPr>
          <p:nvPr>
            <p:ph idx="1"/>
          </p:nvPr>
        </p:nvSpPr>
        <p:spPr/>
        <p:txBody>
          <a:bodyPr>
            <a:normAutofit fontScale="77500" lnSpcReduction="20000"/>
          </a:bodyPr>
          <a:lstStyle/>
          <a:p>
            <a:pPr algn="just">
              <a:buNone/>
            </a:pPr>
            <a:r>
              <a:rPr lang="bg-BG" b="1" dirty="0" smtClean="0"/>
              <a:t>Р 468/1984 г. 3 НО</a:t>
            </a:r>
          </a:p>
          <a:p>
            <a:pPr algn="just">
              <a:buNone/>
            </a:pPr>
            <a:r>
              <a:rPr lang="bg-BG" dirty="0" smtClean="0"/>
              <a:t>Когато наред с останали участници в движението водачът е извършил нарушение и е възникнала опасност, за предотвратяването на която се налага извършване на маневра същата не може да бъде приета за спасителна</a:t>
            </a:r>
          </a:p>
          <a:p>
            <a:pPr algn="just">
              <a:buNone/>
            </a:pPr>
            <a:r>
              <a:rPr lang="bg-BG" b="1" dirty="0" smtClean="0"/>
              <a:t>Р 15/2011 г. 2 НО</a:t>
            </a:r>
            <a:r>
              <a:rPr lang="bg-BG" dirty="0" smtClean="0"/>
              <a:t> </a:t>
            </a:r>
          </a:p>
          <a:p>
            <a:pPr algn="just">
              <a:buNone/>
            </a:pPr>
            <a:r>
              <a:rPr lang="bg-BG" dirty="0" smtClean="0"/>
              <a:t>(два насрещно движещи се автомобила, при които единият навлиза в насрещната лента, след което другият на свой ред навлиза в неговата насрещна и при завръщането на първия в лентата му настъпва удар)</a:t>
            </a:r>
          </a:p>
          <a:p>
            <a:pPr algn="just">
              <a:buNone/>
            </a:pPr>
            <a:r>
              <a:rPr lang="bg-BG" dirty="0" smtClean="0"/>
              <a:t>Вторият водач не може да се позове на спасителна маневра, тъй като е имал възможност да намали или спре и по този на начин да предотврати произшествието</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Случайно деяние</a:t>
            </a:r>
            <a:endParaRPr lang="bg-BG" dirty="0"/>
          </a:p>
        </p:txBody>
      </p:sp>
      <p:sp>
        <p:nvSpPr>
          <p:cNvPr id="3" name="Content Placeholder 2"/>
          <p:cNvSpPr>
            <a:spLocks noGrp="1"/>
          </p:cNvSpPr>
          <p:nvPr>
            <p:ph idx="1"/>
          </p:nvPr>
        </p:nvSpPr>
        <p:spPr/>
        <p:txBody>
          <a:bodyPr>
            <a:normAutofit fontScale="62500" lnSpcReduction="20000"/>
          </a:bodyPr>
          <a:lstStyle/>
          <a:p>
            <a:pPr algn="just">
              <a:buNone/>
            </a:pPr>
            <a:r>
              <a:rPr lang="bg-BG" b="1" dirty="0" smtClean="0"/>
              <a:t>ТР 28/1984 г. ОСНК</a:t>
            </a:r>
          </a:p>
          <a:p>
            <a:pPr algn="just">
              <a:buFontTx/>
              <a:buChar char="-"/>
            </a:pPr>
            <a:r>
              <a:rPr lang="bg-BG" dirty="0" smtClean="0"/>
              <a:t>разпоредбата на чл.15 НК може да намери приложение при всякаква пътна обстановка</a:t>
            </a:r>
          </a:p>
          <a:p>
            <a:pPr algn="just">
              <a:buNone/>
            </a:pPr>
            <a:r>
              <a:rPr lang="bg-BG" b="1" dirty="0" smtClean="0"/>
              <a:t>Р 45/2012 г.</a:t>
            </a:r>
          </a:p>
          <a:p>
            <a:pPr algn="just">
              <a:buNone/>
            </a:pPr>
            <a:r>
              <a:rPr lang="bg-BG" dirty="0" smtClean="0"/>
              <a:t>Не е налице случайно деяние когато:</a:t>
            </a:r>
          </a:p>
          <a:p>
            <a:pPr marL="514350" indent="-514350" algn="just">
              <a:buAutoNum type="arabicPeriod"/>
            </a:pPr>
            <a:r>
              <a:rPr lang="bg-BG" dirty="0" smtClean="0"/>
              <a:t>Опасността не е възникнала внезапно в опасната зона и ударът е бил непредотвратим</a:t>
            </a:r>
          </a:p>
          <a:p>
            <a:pPr marL="514350" indent="-514350" algn="just">
              <a:buAutoNum type="arabicPeriod"/>
            </a:pPr>
            <a:r>
              <a:rPr lang="bg-BG" dirty="0" smtClean="0"/>
              <a:t>Опасността е възникнала в момент когато водачът е имал възможност да я възприеме, респективно да реагира и не го е направил</a:t>
            </a:r>
          </a:p>
          <a:p>
            <a:pPr marL="514350" indent="-514350" algn="just">
              <a:buNone/>
            </a:pPr>
            <a:r>
              <a:rPr lang="bg-BG" b="1" dirty="0" smtClean="0"/>
              <a:t>Р 318/1988 г. 3 НО</a:t>
            </a:r>
          </a:p>
          <a:p>
            <a:pPr marL="514350" indent="-514350" algn="just">
              <a:buNone/>
            </a:pPr>
            <a:r>
              <a:rPr lang="bg-BG" dirty="0" smtClean="0"/>
              <a:t>Случайно деяние е налице когато:</a:t>
            </a:r>
          </a:p>
          <a:p>
            <a:pPr marL="514350" indent="-514350" algn="just">
              <a:buAutoNum type="arabicPeriod"/>
            </a:pPr>
            <a:r>
              <a:rPr lang="bg-BG" dirty="0" smtClean="0"/>
              <a:t>Водачът не е извършил нарушение</a:t>
            </a:r>
          </a:p>
          <a:p>
            <a:pPr marL="514350" indent="-514350" algn="just">
              <a:buAutoNum type="arabicPeriod"/>
            </a:pPr>
            <a:r>
              <a:rPr lang="bg-BG" dirty="0" smtClean="0"/>
              <a:t>Водачът е бил поставен в условия, при които е било невъзможно предотвратяването на произшествието </a:t>
            </a:r>
            <a:endParaRPr lang="bg-B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Случайно деяние</a:t>
            </a:r>
            <a:endParaRPr lang="bg-BG" dirty="0"/>
          </a:p>
        </p:txBody>
      </p:sp>
      <p:sp>
        <p:nvSpPr>
          <p:cNvPr id="3" name="Content Placeholder 2"/>
          <p:cNvSpPr>
            <a:spLocks noGrp="1"/>
          </p:cNvSpPr>
          <p:nvPr>
            <p:ph idx="1"/>
          </p:nvPr>
        </p:nvSpPr>
        <p:spPr/>
        <p:txBody>
          <a:bodyPr>
            <a:normAutofit fontScale="55000" lnSpcReduction="20000"/>
          </a:bodyPr>
          <a:lstStyle/>
          <a:p>
            <a:pPr algn="just">
              <a:buNone/>
            </a:pPr>
            <a:r>
              <a:rPr lang="bg-BG" b="1" dirty="0"/>
              <a:t>Р 23/1987 г. 3 НО</a:t>
            </a:r>
          </a:p>
          <a:p>
            <a:pPr marL="0" indent="0" algn="just">
              <a:buNone/>
            </a:pPr>
            <a:r>
              <a:rPr lang="bg-BG" dirty="0"/>
              <a:t>Когато водачът е извършил нарушение, това че произшествието е настъпило в опасната зона не е основание да се прецени, че е той не носи отговорност (ако осъщественото нарушение е в причинна връзка с настъпване на произшествието</a:t>
            </a:r>
            <a:r>
              <a:rPr lang="bg-BG" dirty="0" smtClean="0"/>
              <a:t>)</a:t>
            </a:r>
            <a:endParaRPr lang="bg-BG" b="1" dirty="0" smtClean="0"/>
          </a:p>
          <a:p>
            <a:pPr marL="0" indent="0" algn="just">
              <a:buNone/>
            </a:pPr>
            <a:r>
              <a:rPr lang="bg-BG" b="1" dirty="0" smtClean="0"/>
              <a:t>Р </a:t>
            </a:r>
            <a:r>
              <a:rPr lang="bg-BG" b="1" dirty="0"/>
              <a:t>42/85 </a:t>
            </a:r>
            <a:r>
              <a:rPr lang="bg-BG" b="1" dirty="0" smtClean="0"/>
              <a:t>3 НО</a:t>
            </a:r>
            <a:endParaRPr lang="bg-BG" b="1" dirty="0"/>
          </a:p>
          <a:p>
            <a:pPr marL="0" indent="0" algn="just">
              <a:buNone/>
            </a:pPr>
            <a:r>
              <a:rPr lang="bg-BG" dirty="0"/>
              <a:t>Ако опасността възникне внезапно и непредвидено в опасната зона и настъпят </a:t>
            </a:r>
            <a:r>
              <a:rPr lang="bg-BG" dirty="0" err="1"/>
              <a:t>съставомерните</a:t>
            </a:r>
            <a:r>
              <a:rPr lang="bg-BG" dirty="0"/>
              <a:t> последици деецът не отговаря за същите, тъй като е налице случайно деяние</a:t>
            </a:r>
            <a:r>
              <a:rPr lang="bg-BG" dirty="0" smtClean="0"/>
              <a:t>.</a:t>
            </a:r>
          </a:p>
          <a:p>
            <a:pPr marL="0" indent="0" algn="just">
              <a:buNone/>
            </a:pPr>
            <a:r>
              <a:rPr lang="bg-BG" b="1" dirty="0" smtClean="0"/>
              <a:t>Р 159/1982 3 НО</a:t>
            </a:r>
          </a:p>
          <a:p>
            <a:pPr marL="0" indent="0" algn="just">
              <a:buNone/>
            </a:pPr>
            <a:r>
              <a:rPr lang="bg-BG" dirty="0" smtClean="0"/>
              <a:t>Когато е налице обективна невъзможност да бъде възприето пътно препятствие не е налице виновно нарушаване на правилата за движение при настъпване на </a:t>
            </a:r>
            <a:r>
              <a:rPr lang="bg-BG" dirty="0" err="1" smtClean="0"/>
              <a:t>съставомерен</a:t>
            </a:r>
            <a:r>
              <a:rPr lang="bg-BG" dirty="0" smtClean="0"/>
              <a:t> резултат.</a:t>
            </a:r>
          </a:p>
          <a:p>
            <a:pPr marL="0" indent="0" algn="just">
              <a:buNone/>
            </a:pPr>
            <a:r>
              <a:rPr lang="bg-BG" b="1" dirty="0" smtClean="0"/>
              <a:t>Р 58/1985 3 НО</a:t>
            </a:r>
          </a:p>
          <a:p>
            <a:pPr marL="0" indent="0" algn="just">
              <a:buNone/>
            </a:pPr>
            <a:r>
              <a:rPr lang="bg-BG" dirty="0" smtClean="0"/>
              <a:t>Когато водачът не по своя вина е поставен в невъзможност да избегне настъпването на </a:t>
            </a:r>
            <a:r>
              <a:rPr lang="bg-BG" dirty="0" err="1" smtClean="0"/>
              <a:t>общественоопасните</a:t>
            </a:r>
            <a:r>
              <a:rPr lang="bg-BG" dirty="0" smtClean="0"/>
              <a:t> последици е налице случайно деяние. (в случая е била налице зона за спиране над 47 м, а опасността е възникнала когато автомобила е бил на 11 м от нея)</a:t>
            </a:r>
            <a:endParaRPr lang="bg-BG" dirty="0"/>
          </a:p>
        </p:txBody>
      </p:sp>
    </p:spTree>
    <p:extLst>
      <p:ext uri="{BB962C8B-B14F-4D97-AF65-F5344CB8AC3E}">
        <p14:creationId xmlns:p14="http://schemas.microsoft.com/office/powerpoint/2010/main" val="1053672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Случайно деяние</a:t>
            </a:r>
            <a:endParaRPr lang="bg-BG" dirty="0"/>
          </a:p>
        </p:txBody>
      </p:sp>
      <p:sp>
        <p:nvSpPr>
          <p:cNvPr id="3" name="Content Placeholder 2"/>
          <p:cNvSpPr>
            <a:spLocks noGrp="1"/>
          </p:cNvSpPr>
          <p:nvPr>
            <p:ph idx="1"/>
          </p:nvPr>
        </p:nvSpPr>
        <p:spPr/>
        <p:txBody>
          <a:bodyPr>
            <a:normAutofit fontScale="55000" lnSpcReduction="20000"/>
          </a:bodyPr>
          <a:lstStyle/>
          <a:p>
            <a:pPr marL="0" indent="0" algn="just">
              <a:buNone/>
            </a:pPr>
            <a:r>
              <a:rPr lang="bg-BG" b="1" dirty="0" smtClean="0"/>
              <a:t>Р 400/1977 3 НО</a:t>
            </a:r>
          </a:p>
          <a:p>
            <a:pPr marL="0" indent="0" algn="just">
              <a:buNone/>
            </a:pPr>
            <a:r>
              <a:rPr lang="bg-BG" dirty="0" smtClean="0"/>
              <a:t>Не е налице случайно деяние, когато водач на МПС не е могъл да контролира управляваното превозно средство или да възприема измененията в пътната обстановка в резултат на заболяване, но сам се е поставил в тази невъзможност, предвид това, че е нарушил режима на здравословното си състояние и не е приемал предписаните му лекарства. (болен от диабет изпада в </a:t>
            </a:r>
            <a:r>
              <a:rPr lang="bg-BG" dirty="0" err="1" smtClean="0"/>
              <a:t>хипогликимия</a:t>
            </a:r>
            <a:r>
              <a:rPr lang="bg-BG" dirty="0" smtClean="0"/>
              <a:t> в резултата на невзимане на лекарства)</a:t>
            </a:r>
            <a:endParaRPr lang="bg-BG" dirty="0"/>
          </a:p>
          <a:p>
            <a:pPr marL="0" indent="0" algn="just">
              <a:buNone/>
            </a:pPr>
            <a:r>
              <a:rPr lang="bg-BG" b="1" dirty="0" smtClean="0"/>
              <a:t>Р 826/1978 3 НО</a:t>
            </a:r>
          </a:p>
          <a:p>
            <a:pPr marL="0" indent="0" algn="just">
              <a:buNone/>
            </a:pPr>
            <a:r>
              <a:rPr lang="bg-BG" dirty="0" smtClean="0"/>
              <a:t>Загасването на двигателя на превозното средство не е основание да се приеме, че е налице случайно деяние, тъй като това не се е случило извън волята на водача, а се е дължало на негово действие или бездействие.</a:t>
            </a:r>
          </a:p>
          <a:p>
            <a:pPr algn="just">
              <a:buNone/>
            </a:pPr>
            <a:r>
              <a:rPr lang="bg-BG" b="1" dirty="0"/>
              <a:t>Р 1176/1977 г. 3 НО</a:t>
            </a:r>
          </a:p>
          <a:p>
            <a:pPr marL="0" indent="0" algn="just">
              <a:buNone/>
            </a:pPr>
            <a:r>
              <a:rPr lang="bg-BG" dirty="0"/>
              <a:t>Не е налице случайно деяние когато водачът независимо, че не е докоснал  пострадалия е поставил началото на причинен процес, в резултат на който са настъпили уврежданията</a:t>
            </a:r>
          </a:p>
          <a:p>
            <a:pPr marL="0" indent="0" algn="just">
              <a:buNone/>
            </a:pPr>
            <a:endParaRPr lang="bg-BG" dirty="0"/>
          </a:p>
        </p:txBody>
      </p:sp>
    </p:spTree>
    <p:extLst>
      <p:ext uri="{BB962C8B-B14F-4D97-AF65-F5344CB8AC3E}">
        <p14:creationId xmlns:p14="http://schemas.microsoft.com/office/powerpoint/2010/main" val="3988706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Случайно деяние</a:t>
            </a:r>
            <a:endParaRPr lang="bg-BG" dirty="0"/>
          </a:p>
        </p:txBody>
      </p:sp>
      <p:sp>
        <p:nvSpPr>
          <p:cNvPr id="3" name="Content Placeholder 2"/>
          <p:cNvSpPr>
            <a:spLocks noGrp="1"/>
          </p:cNvSpPr>
          <p:nvPr>
            <p:ph idx="1"/>
          </p:nvPr>
        </p:nvSpPr>
        <p:spPr/>
        <p:txBody>
          <a:bodyPr>
            <a:normAutofit fontScale="62500" lnSpcReduction="20000"/>
          </a:bodyPr>
          <a:lstStyle/>
          <a:p>
            <a:pPr marL="0" indent="0" algn="just">
              <a:buNone/>
            </a:pPr>
            <a:r>
              <a:rPr lang="bg-BG" b="1" dirty="0" smtClean="0"/>
              <a:t>Р 29/1982 3 НО</a:t>
            </a:r>
          </a:p>
          <a:p>
            <a:pPr marL="0" indent="0" algn="just">
              <a:buNone/>
            </a:pPr>
            <a:r>
              <a:rPr lang="bg-BG" dirty="0" smtClean="0"/>
              <a:t>Когато при предприемане на аварийно спиране- при рязко задействане на спирачната система тя не сработи в резултат на дефект- налице е случайно деяние</a:t>
            </a:r>
          </a:p>
          <a:p>
            <a:pPr marL="0" indent="0" algn="just">
              <a:buNone/>
            </a:pPr>
            <a:r>
              <a:rPr lang="bg-BG" b="1" dirty="0" smtClean="0"/>
              <a:t>Р 582/1986 г. 3 НО</a:t>
            </a:r>
          </a:p>
          <a:p>
            <a:pPr marL="0" indent="0" algn="just">
              <a:buNone/>
            </a:pPr>
            <a:r>
              <a:rPr lang="bg-BG" dirty="0" smtClean="0"/>
              <a:t>При възникване на опасност и съществуването на няколко начина за предотвратяване на произшествието водачът е длъжен да избере този, свързан с намаляване на скоростта на движение. Ако той не стори това незабавно след възприемане на опасността не е налице случайно деяние.</a:t>
            </a:r>
          </a:p>
          <a:p>
            <a:pPr marL="0" indent="0" algn="just">
              <a:buNone/>
            </a:pPr>
            <a:r>
              <a:rPr lang="bg-BG" b="1" dirty="0" smtClean="0"/>
              <a:t>Р 315/1988 3 НО</a:t>
            </a:r>
          </a:p>
          <a:p>
            <a:pPr marL="0" indent="0" algn="just">
              <a:buNone/>
            </a:pPr>
            <a:r>
              <a:rPr lang="bg-BG" dirty="0" smtClean="0"/>
              <a:t>Водач на МПС не действа виновно ако:</a:t>
            </a:r>
          </a:p>
          <a:p>
            <a:pPr marL="0" indent="0" algn="just">
              <a:buNone/>
            </a:pPr>
            <a:r>
              <a:rPr lang="bg-BG" dirty="0" smtClean="0"/>
              <a:t>- не е осъществил нарушение на правилата за движение по пътищата</a:t>
            </a:r>
          </a:p>
          <a:p>
            <a:pPr marL="0" indent="0" algn="just">
              <a:buNone/>
            </a:pPr>
            <a:r>
              <a:rPr lang="bg-BG" dirty="0" smtClean="0"/>
              <a:t>- бил е поставен в невъзможност да изпълни задълженията си и да предотврати настъпването на вредните последици</a:t>
            </a:r>
            <a:endParaRPr lang="bg-BG" dirty="0"/>
          </a:p>
        </p:txBody>
      </p:sp>
    </p:spTree>
    <p:extLst>
      <p:ext uri="{BB962C8B-B14F-4D97-AF65-F5344CB8AC3E}">
        <p14:creationId xmlns:p14="http://schemas.microsoft.com/office/powerpoint/2010/main" val="3589018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6304"/>
            <a:ext cx="8686800" cy="548640"/>
          </a:xfrm>
          <a:prstGeom prst="rect">
            <a:avLst/>
          </a:prstGeom>
          <a:solidFill>
            <a:srgbClr val="1F36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500" b="1">
                <a:solidFill>
                  <a:srgbClr val="FFFFFF"/>
                </a:solidFill>
                <a:latin typeface="Arial"/>
              </a:rPr>
              <a:t>Независимо съпричиняване</a:t>
            </a:r>
          </a:p>
        </p:txBody>
      </p:sp>
      <p:pic>
        <p:nvPicPr>
          <p:cNvPr id="3" name="Picture 2" descr="image.png"/>
          <p:cNvPicPr>
            <a:picLocks noChangeAspect="1"/>
          </p:cNvPicPr>
          <p:nvPr/>
        </p:nvPicPr>
        <p:blipFill>
          <a:blip r:embed="rId2"/>
          <a:stretch>
            <a:fillRect/>
          </a:stretch>
        </p:blipFill>
        <p:spPr>
          <a:xfrm>
            <a:off x="182880" y="850392"/>
            <a:ext cx="8778240" cy="5852160"/>
          </a:xfrm>
          <a:prstGeom prst="rect">
            <a:avLst/>
          </a:prstGeom>
        </p:spPr>
      </p:pic>
    </p:spTree>
    <p:extLst>
      <p:ext uri="{BB962C8B-B14F-4D97-AF65-F5344CB8AC3E}">
        <p14:creationId xmlns:p14="http://schemas.microsoft.com/office/powerpoint/2010/main" val="588352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smtClean="0"/>
              <a:t>Независимо </a:t>
            </a:r>
            <a:r>
              <a:rPr lang="bg-BG" dirty="0" err="1" smtClean="0"/>
              <a:t>съпричиняване</a:t>
            </a:r>
            <a:endParaRPr lang="bg-BG" dirty="0"/>
          </a:p>
        </p:txBody>
      </p:sp>
      <p:sp>
        <p:nvSpPr>
          <p:cNvPr id="3" name="Контейнер за съдържание 2"/>
          <p:cNvSpPr>
            <a:spLocks noGrp="1"/>
          </p:cNvSpPr>
          <p:nvPr>
            <p:ph idx="1"/>
          </p:nvPr>
        </p:nvSpPr>
        <p:spPr/>
        <p:txBody>
          <a:bodyPr>
            <a:normAutofit fontScale="47500" lnSpcReduction="20000"/>
          </a:bodyPr>
          <a:lstStyle/>
          <a:p>
            <a:pPr marL="0" indent="0" algn="just">
              <a:buNone/>
            </a:pPr>
            <a:r>
              <a:rPr lang="ru-RU" dirty="0" err="1"/>
              <a:t>Престъплението</a:t>
            </a:r>
            <a:r>
              <a:rPr lang="ru-RU" dirty="0"/>
              <a:t> по чл.343, ал.1 НК е </a:t>
            </a:r>
            <a:r>
              <a:rPr lang="ru-RU" dirty="0" err="1"/>
              <a:t>непредпазливо</a:t>
            </a:r>
            <a:r>
              <a:rPr lang="ru-RU" dirty="0"/>
              <a:t> и при него е </a:t>
            </a:r>
            <a:r>
              <a:rPr lang="ru-RU" dirty="0" err="1"/>
              <a:t>невъзможно</a:t>
            </a:r>
            <a:r>
              <a:rPr lang="ru-RU" dirty="0"/>
              <a:t> да </a:t>
            </a:r>
            <a:r>
              <a:rPr lang="ru-RU" dirty="0" err="1"/>
              <a:t>има</a:t>
            </a:r>
            <a:r>
              <a:rPr lang="ru-RU" dirty="0"/>
              <a:t> </a:t>
            </a:r>
            <a:r>
              <a:rPr lang="ru-RU" dirty="0" err="1"/>
              <a:t>съучастие</a:t>
            </a:r>
            <a:r>
              <a:rPr lang="ru-RU" dirty="0"/>
              <a:t>. </a:t>
            </a:r>
            <a:endParaRPr lang="ru-RU" dirty="0" smtClean="0"/>
          </a:p>
          <a:p>
            <a:pPr marL="0" indent="0" algn="just">
              <a:buNone/>
            </a:pPr>
            <a:r>
              <a:rPr lang="ru-RU" b="1" dirty="0"/>
              <a:t>Р 123/2012 г. по НД 257/2012 г. 1 НО, Р 52/2012 г. по НД 3071/2011 г. 3 НО</a:t>
            </a:r>
          </a:p>
          <a:p>
            <a:pPr marL="0" indent="0" algn="just">
              <a:buNone/>
            </a:pPr>
            <a:r>
              <a:rPr lang="ru-RU" dirty="0" err="1" smtClean="0"/>
              <a:t>Когато</a:t>
            </a:r>
            <a:r>
              <a:rPr lang="ru-RU" dirty="0" smtClean="0"/>
              <a:t> </a:t>
            </a:r>
            <a:r>
              <a:rPr lang="ru-RU" dirty="0" err="1"/>
              <a:t>пътното</a:t>
            </a:r>
            <a:r>
              <a:rPr lang="ru-RU" dirty="0"/>
              <a:t> </a:t>
            </a:r>
            <a:r>
              <a:rPr lang="ru-RU" dirty="0" err="1"/>
              <a:t>произшествие</a:t>
            </a:r>
            <a:r>
              <a:rPr lang="ru-RU" dirty="0"/>
              <a:t> е причинено от </a:t>
            </a:r>
            <a:r>
              <a:rPr lang="ru-RU" dirty="0" err="1"/>
              <a:t>действията</a:t>
            </a:r>
            <a:r>
              <a:rPr lang="ru-RU" dirty="0"/>
              <a:t> на </a:t>
            </a:r>
            <a:r>
              <a:rPr lang="ru-RU" dirty="0" err="1"/>
              <a:t>повече</a:t>
            </a:r>
            <a:r>
              <a:rPr lang="ru-RU" dirty="0"/>
              <a:t> от един </a:t>
            </a:r>
            <a:r>
              <a:rPr lang="ru-RU" dirty="0" err="1"/>
              <a:t>водач</a:t>
            </a:r>
            <a:r>
              <a:rPr lang="ru-RU" dirty="0"/>
              <a:t> на </a:t>
            </a:r>
            <a:r>
              <a:rPr lang="ru-RU" dirty="0" err="1"/>
              <a:t>моторно</a:t>
            </a:r>
            <a:r>
              <a:rPr lang="ru-RU" dirty="0"/>
              <a:t> </a:t>
            </a:r>
            <a:r>
              <a:rPr lang="ru-RU" dirty="0" err="1"/>
              <a:t>превозно</a:t>
            </a:r>
            <a:r>
              <a:rPr lang="ru-RU" dirty="0"/>
              <a:t> средство е </a:t>
            </a:r>
            <a:r>
              <a:rPr lang="ru-RU" dirty="0" err="1"/>
              <a:t>налице</a:t>
            </a:r>
            <a:r>
              <a:rPr lang="ru-RU" dirty="0"/>
              <a:t> независимо </a:t>
            </a:r>
            <a:r>
              <a:rPr lang="ru-RU" dirty="0" err="1"/>
              <a:t>съпричиняване</a:t>
            </a:r>
            <a:r>
              <a:rPr lang="ru-RU" dirty="0"/>
              <a:t>. В </a:t>
            </a:r>
            <a:r>
              <a:rPr lang="ru-RU" dirty="0" err="1"/>
              <a:t>тази</a:t>
            </a:r>
            <a:r>
              <a:rPr lang="ru-RU" dirty="0"/>
              <a:t> </a:t>
            </a:r>
            <a:r>
              <a:rPr lang="ru-RU" dirty="0" err="1"/>
              <a:t>хипотеза</a:t>
            </a:r>
            <a:r>
              <a:rPr lang="ru-RU" dirty="0"/>
              <a:t> </a:t>
            </a:r>
            <a:r>
              <a:rPr lang="ru-RU" dirty="0" err="1"/>
              <a:t>всеки</a:t>
            </a:r>
            <a:r>
              <a:rPr lang="ru-RU" dirty="0"/>
              <a:t> един от </a:t>
            </a:r>
            <a:r>
              <a:rPr lang="ru-RU" dirty="0" err="1"/>
              <a:t>извършителите</a:t>
            </a:r>
            <a:r>
              <a:rPr lang="ru-RU" dirty="0"/>
              <a:t> </a:t>
            </a:r>
            <a:r>
              <a:rPr lang="ru-RU" dirty="0" err="1"/>
              <a:t>със</a:t>
            </a:r>
            <a:r>
              <a:rPr lang="ru-RU" dirty="0"/>
              <a:t> свои действия, с </a:t>
            </a:r>
            <a:r>
              <a:rPr lang="ru-RU" dirty="0" err="1"/>
              <a:t>които</a:t>
            </a:r>
            <a:r>
              <a:rPr lang="ru-RU" dirty="0"/>
              <a:t> е нарушил </a:t>
            </a:r>
            <a:r>
              <a:rPr lang="ru-RU" dirty="0" err="1"/>
              <a:t>правилата</a:t>
            </a:r>
            <a:r>
              <a:rPr lang="ru-RU" dirty="0"/>
              <a:t> за движение е </a:t>
            </a:r>
            <a:r>
              <a:rPr lang="ru-RU" dirty="0" err="1"/>
              <a:t>допринесъл</a:t>
            </a:r>
            <a:r>
              <a:rPr lang="ru-RU" dirty="0"/>
              <a:t> за </a:t>
            </a:r>
            <a:r>
              <a:rPr lang="ru-RU" dirty="0" err="1"/>
              <a:t>настъпване</a:t>
            </a:r>
            <a:r>
              <a:rPr lang="ru-RU" dirty="0"/>
              <a:t> на </a:t>
            </a:r>
            <a:r>
              <a:rPr lang="ru-RU" dirty="0" err="1"/>
              <a:t>съставомерния</a:t>
            </a:r>
            <a:r>
              <a:rPr lang="ru-RU" dirty="0"/>
              <a:t> </a:t>
            </a:r>
            <a:r>
              <a:rPr lang="ru-RU" dirty="0" err="1"/>
              <a:t>резултат</a:t>
            </a:r>
            <a:r>
              <a:rPr lang="ru-RU" dirty="0"/>
              <a:t>. </a:t>
            </a:r>
            <a:r>
              <a:rPr lang="ru-RU" dirty="0" err="1"/>
              <a:t>Ето</a:t>
            </a:r>
            <a:r>
              <a:rPr lang="ru-RU" dirty="0"/>
              <a:t> </a:t>
            </a:r>
            <a:r>
              <a:rPr lang="ru-RU" dirty="0" err="1"/>
              <a:t>защо</a:t>
            </a:r>
            <a:r>
              <a:rPr lang="ru-RU" dirty="0"/>
              <a:t> и </a:t>
            </a:r>
            <a:r>
              <a:rPr lang="ru-RU" dirty="0" err="1"/>
              <a:t>всеки</a:t>
            </a:r>
            <a:r>
              <a:rPr lang="ru-RU" dirty="0"/>
              <a:t> от </a:t>
            </a:r>
            <a:r>
              <a:rPr lang="ru-RU" dirty="0" err="1"/>
              <a:t>водачите</a:t>
            </a:r>
            <a:r>
              <a:rPr lang="ru-RU" dirty="0"/>
              <a:t> </a:t>
            </a:r>
            <a:r>
              <a:rPr lang="ru-RU" dirty="0" err="1"/>
              <a:t>трябва</a:t>
            </a:r>
            <a:r>
              <a:rPr lang="ru-RU" dirty="0"/>
              <a:t> да носи </a:t>
            </a:r>
            <a:r>
              <a:rPr lang="ru-RU" dirty="0" err="1"/>
              <a:t>наказателна</a:t>
            </a:r>
            <a:r>
              <a:rPr lang="ru-RU" dirty="0"/>
              <a:t> </a:t>
            </a:r>
            <a:r>
              <a:rPr lang="ru-RU" dirty="0" err="1"/>
              <a:t>отговорност</a:t>
            </a:r>
            <a:r>
              <a:rPr lang="ru-RU" dirty="0"/>
              <a:t> за </a:t>
            </a:r>
            <a:r>
              <a:rPr lang="ru-RU" dirty="0" err="1"/>
              <a:t>причинените</a:t>
            </a:r>
            <a:r>
              <a:rPr lang="ru-RU" dirty="0"/>
              <a:t> от него </a:t>
            </a:r>
            <a:r>
              <a:rPr lang="ru-RU" dirty="0" err="1"/>
              <a:t>общественоопасни</a:t>
            </a:r>
            <a:r>
              <a:rPr lang="ru-RU" dirty="0"/>
              <a:t> </a:t>
            </a:r>
            <a:r>
              <a:rPr lang="ru-RU" dirty="0" err="1"/>
              <a:t>последици</a:t>
            </a:r>
            <a:r>
              <a:rPr lang="ru-RU" dirty="0" smtClean="0"/>
              <a:t>.</a:t>
            </a:r>
          </a:p>
          <a:p>
            <a:pPr marL="0" indent="0" algn="just">
              <a:buNone/>
            </a:pPr>
            <a:r>
              <a:rPr lang="ru-RU" dirty="0" smtClean="0"/>
              <a:t>При </a:t>
            </a:r>
            <a:r>
              <a:rPr lang="ru-RU" dirty="0" err="1" smtClean="0"/>
              <a:t>независимото</a:t>
            </a:r>
            <a:r>
              <a:rPr lang="ru-RU" dirty="0" smtClean="0"/>
              <a:t> </a:t>
            </a:r>
            <a:r>
              <a:rPr lang="ru-RU" dirty="0" err="1" smtClean="0"/>
              <a:t>съпричиняване</a:t>
            </a:r>
            <a:r>
              <a:rPr lang="ru-RU" dirty="0" smtClean="0"/>
              <a:t> се </a:t>
            </a:r>
            <a:r>
              <a:rPr lang="ru-RU" dirty="0" err="1" smtClean="0"/>
              <a:t>изследва</a:t>
            </a:r>
            <a:r>
              <a:rPr lang="ru-RU" dirty="0" smtClean="0"/>
              <a:t>:</a:t>
            </a:r>
          </a:p>
          <a:p>
            <a:pPr algn="just">
              <a:buFontTx/>
              <a:buChar char="-"/>
            </a:pPr>
            <a:r>
              <a:rPr lang="ru-RU" dirty="0" err="1" smtClean="0"/>
              <a:t>нарушенията</a:t>
            </a:r>
            <a:r>
              <a:rPr lang="ru-RU" dirty="0" smtClean="0"/>
              <a:t>, </a:t>
            </a:r>
            <a:r>
              <a:rPr lang="ru-RU" dirty="0" err="1" smtClean="0"/>
              <a:t>осъществени</a:t>
            </a:r>
            <a:r>
              <a:rPr lang="ru-RU" dirty="0" smtClean="0"/>
              <a:t> от </a:t>
            </a:r>
            <a:r>
              <a:rPr lang="ru-RU" dirty="0" err="1" smtClean="0"/>
              <a:t>всеки</a:t>
            </a:r>
            <a:r>
              <a:rPr lang="ru-RU" dirty="0" smtClean="0"/>
              <a:t> един, </a:t>
            </a:r>
            <a:r>
              <a:rPr lang="ru-RU" dirty="0" err="1" smtClean="0"/>
              <a:t>като</a:t>
            </a:r>
            <a:r>
              <a:rPr lang="ru-RU" dirty="0" smtClean="0"/>
              <a:t> те </a:t>
            </a:r>
            <a:r>
              <a:rPr lang="ru-RU" dirty="0" err="1" smtClean="0"/>
              <a:t>могат</a:t>
            </a:r>
            <a:r>
              <a:rPr lang="ru-RU" dirty="0" smtClean="0"/>
              <a:t> да </a:t>
            </a:r>
            <a:r>
              <a:rPr lang="ru-RU" dirty="0" err="1" smtClean="0"/>
              <a:t>бъдат</a:t>
            </a:r>
            <a:r>
              <a:rPr lang="ru-RU" dirty="0" smtClean="0"/>
              <a:t> </a:t>
            </a:r>
            <a:r>
              <a:rPr lang="ru-RU" dirty="0" err="1" smtClean="0"/>
              <a:t>различни</a:t>
            </a:r>
            <a:r>
              <a:rPr lang="ru-RU" dirty="0" smtClean="0"/>
              <a:t> за </a:t>
            </a:r>
            <a:r>
              <a:rPr lang="ru-RU" dirty="0" err="1" smtClean="0"/>
              <a:t>всеки</a:t>
            </a:r>
            <a:r>
              <a:rPr lang="ru-RU" dirty="0" smtClean="0"/>
              <a:t> от </a:t>
            </a:r>
            <a:r>
              <a:rPr lang="ru-RU" dirty="0" err="1" smtClean="0"/>
              <a:t>тях</a:t>
            </a:r>
            <a:endParaRPr lang="ru-RU" dirty="0" smtClean="0"/>
          </a:p>
          <a:p>
            <a:pPr algn="just">
              <a:buFontTx/>
              <a:buChar char="-"/>
            </a:pPr>
            <a:r>
              <a:rPr lang="ru-RU" dirty="0" err="1"/>
              <a:t>н</a:t>
            </a:r>
            <a:r>
              <a:rPr lang="ru-RU" dirty="0" err="1" smtClean="0"/>
              <a:t>аличието</a:t>
            </a:r>
            <a:r>
              <a:rPr lang="ru-RU" dirty="0" smtClean="0"/>
              <a:t> на </a:t>
            </a:r>
            <a:r>
              <a:rPr lang="ru-RU" dirty="0" err="1" smtClean="0"/>
              <a:t>причинна</a:t>
            </a:r>
            <a:r>
              <a:rPr lang="ru-RU" dirty="0" smtClean="0"/>
              <a:t> </a:t>
            </a:r>
            <a:r>
              <a:rPr lang="ru-RU" dirty="0" err="1" smtClean="0"/>
              <a:t>връзка</a:t>
            </a:r>
            <a:r>
              <a:rPr lang="ru-RU" dirty="0" smtClean="0"/>
              <a:t> между </a:t>
            </a:r>
            <a:r>
              <a:rPr lang="ru-RU" dirty="0" err="1" smtClean="0"/>
              <a:t>нарушението</a:t>
            </a:r>
            <a:r>
              <a:rPr lang="ru-RU" dirty="0" smtClean="0"/>
              <a:t> и </a:t>
            </a:r>
            <a:r>
              <a:rPr lang="ru-RU" dirty="0" err="1" smtClean="0"/>
              <a:t>настъпилия</a:t>
            </a:r>
            <a:r>
              <a:rPr lang="ru-RU" dirty="0" smtClean="0"/>
              <a:t> </a:t>
            </a:r>
            <a:r>
              <a:rPr lang="ru-RU" dirty="0" err="1" smtClean="0"/>
              <a:t>резултат</a:t>
            </a:r>
            <a:endParaRPr lang="ru-RU" dirty="0" smtClean="0"/>
          </a:p>
          <a:p>
            <a:pPr marL="0" indent="0" algn="just">
              <a:buNone/>
            </a:pPr>
            <a:r>
              <a:rPr lang="ru-RU" b="1" dirty="0"/>
              <a:t>Р 156/2021 г. по НД№614/2020 г. 2 </a:t>
            </a:r>
            <a:r>
              <a:rPr lang="ru-RU" b="1" dirty="0" smtClean="0"/>
              <a:t>НО</a:t>
            </a:r>
          </a:p>
          <a:p>
            <a:pPr marL="0" indent="0" algn="just">
              <a:buNone/>
            </a:pPr>
            <a:r>
              <a:rPr lang="ru-RU" dirty="0" err="1" smtClean="0"/>
              <a:t>Съдът</a:t>
            </a:r>
            <a:r>
              <a:rPr lang="ru-RU" dirty="0" smtClean="0"/>
              <a:t> </a:t>
            </a:r>
            <a:r>
              <a:rPr lang="ru-RU" dirty="0"/>
              <a:t>е </a:t>
            </a:r>
            <a:r>
              <a:rPr lang="ru-RU" dirty="0" err="1"/>
              <a:t>приел</a:t>
            </a:r>
            <a:r>
              <a:rPr lang="ru-RU" dirty="0"/>
              <a:t>, че е </a:t>
            </a:r>
            <a:r>
              <a:rPr lang="ru-RU" dirty="0" err="1"/>
              <a:t>възможно</a:t>
            </a:r>
            <a:r>
              <a:rPr lang="ru-RU" dirty="0"/>
              <a:t> да </a:t>
            </a:r>
            <a:r>
              <a:rPr lang="ru-RU" dirty="0" err="1"/>
              <a:t>бъде</a:t>
            </a:r>
            <a:r>
              <a:rPr lang="ru-RU" dirty="0"/>
              <a:t> </a:t>
            </a:r>
            <a:r>
              <a:rPr lang="ru-RU" dirty="0" err="1"/>
              <a:t>степенуван</a:t>
            </a:r>
            <a:r>
              <a:rPr lang="ru-RU" dirty="0"/>
              <a:t> </a:t>
            </a:r>
            <a:r>
              <a:rPr lang="ru-RU" dirty="0" err="1"/>
              <a:t>приносът</a:t>
            </a:r>
            <a:r>
              <a:rPr lang="ru-RU" dirty="0"/>
              <a:t> на </a:t>
            </a:r>
            <a:r>
              <a:rPr lang="ru-RU" dirty="0" err="1"/>
              <a:t>независимите</a:t>
            </a:r>
            <a:r>
              <a:rPr lang="ru-RU" dirty="0"/>
              <a:t> </a:t>
            </a:r>
            <a:r>
              <a:rPr lang="ru-RU" dirty="0" err="1"/>
              <a:t>причинители</a:t>
            </a:r>
            <a:r>
              <a:rPr lang="ru-RU" dirty="0"/>
              <a:t>, </a:t>
            </a:r>
            <a:r>
              <a:rPr lang="ru-RU" dirty="0" err="1"/>
              <a:t>който</a:t>
            </a:r>
            <a:r>
              <a:rPr lang="ru-RU" dirty="0"/>
              <a:t> </a:t>
            </a:r>
            <a:r>
              <a:rPr lang="ru-RU" dirty="0" err="1"/>
              <a:t>следва</a:t>
            </a:r>
            <a:r>
              <a:rPr lang="ru-RU" dirty="0"/>
              <a:t> да </a:t>
            </a:r>
            <a:r>
              <a:rPr lang="ru-RU" dirty="0" err="1"/>
              <a:t>бъде</a:t>
            </a:r>
            <a:r>
              <a:rPr lang="ru-RU" dirty="0"/>
              <a:t> </a:t>
            </a:r>
            <a:r>
              <a:rPr lang="ru-RU" dirty="0" err="1"/>
              <a:t>преценен</a:t>
            </a:r>
            <a:r>
              <a:rPr lang="ru-RU" dirty="0"/>
              <a:t> с </a:t>
            </a:r>
            <a:r>
              <a:rPr lang="ru-RU" dirty="0" err="1"/>
              <a:t>оглед</a:t>
            </a:r>
            <a:r>
              <a:rPr lang="ru-RU" dirty="0"/>
              <a:t> </a:t>
            </a:r>
            <a:r>
              <a:rPr lang="ru-RU" dirty="0" err="1"/>
              <a:t>осъществените</a:t>
            </a:r>
            <a:r>
              <a:rPr lang="ru-RU" dirty="0"/>
              <a:t> от </a:t>
            </a:r>
            <a:r>
              <a:rPr lang="ru-RU" dirty="0" err="1"/>
              <a:t>всеки</a:t>
            </a:r>
            <a:r>
              <a:rPr lang="ru-RU" dirty="0"/>
              <a:t> един нарушения и </a:t>
            </a:r>
            <a:r>
              <a:rPr lang="ru-RU" dirty="0" err="1"/>
              <a:t>укоримостта</a:t>
            </a:r>
            <a:r>
              <a:rPr lang="ru-RU" dirty="0"/>
              <a:t> на </a:t>
            </a:r>
            <a:r>
              <a:rPr lang="ru-RU" dirty="0" err="1"/>
              <a:t>поведението</a:t>
            </a:r>
            <a:r>
              <a:rPr lang="ru-RU" dirty="0"/>
              <a:t> им (в </a:t>
            </a:r>
            <a:r>
              <a:rPr lang="ru-RU" dirty="0" err="1"/>
              <a:t>този</a:t>
            </a:r>
            <a:r>
              <a:rPr lang="ru-RU" dirty="0"/>
              <a:t> </a:t>
            </a:r>
            <a:r>
              <a:rPr lang="ru-RU" dirty="0" err="1"/>
              <a:t>смисъл</a:t>
            </a:r>
            <a:r>
              <a:rPr lang="ru-RU" dirty="0"/>
              <a:t> </a:t>
            </a:r>
            <a:r>
              <a:rPr lang="ru-RU" b="1" dirty="0" smtClean="0"/>
              <a:t>Р381а </a:t>
            </a:r>
            <a:r>
              <a:rPr lang="ru-RU" b="1" dirty="0"/>
              <a:t>по </a:t>
            </a:r>
            <a:r>
              <a:rPr lang="ru-RU" b="1" dirty="0" smtClean="0"/>
              <a:t>НД310/1989 </a:t>
            </a:r>
            <a:r>
              <a:rPr lang="ru-RU" b="1" dirty="0"/>
              <a:t>г., 3</a:t>
            </a:r>
            <a:r>
              <a:rPr lang="ru-RU" b="1" dirty="0" smtClean="0"/>
              <a:t> </a:t>
            </a:r>
            <a:r>
              <a:rPr lang="ru-RU" b="1" dirty="0"/>
              <a:t>НО</a:t>
            </a:r>
            <a:r>
              <a:rPr lang="ru-RU" dirty="0"/>
              <a:t>). В случая един от </a:t>
            </a:r>
            <a:r>
              <a:rPr lang="ru-RU" dirty="0" err="1"/>
              <a:t>подсъдимите</a:t>
            </a:r>
            <a:r>
              <a:rPr lang="ru-RU" dirty="0"/>
              <a:t> е </a:t>
            </a:r>
            <a:r>
              <a:rPr lang="ru-RU" dirty="0" err="1"/>
              <a:t>имал</a:t>
            </a:r>
            <a:r>
              <a:rPr lang="ru-RU" dirty="0"/>
              <a:t> </a:t>
            </a:r>
            <a:r>
              <a:rPr lang="ru-RU" dirty="0" err="1"/>
              <a:t>значително</a:t>
            </a:r>
            <a:r>
              <a:rPr lang="ru-RU" dirty="0"/>
              <a:t> по- </a:t>
            </a:r>
            <a:r>
              <a:rPr lang="ru-RU" dirty="0" err="1"/>
              <a:t>голям</a:t>
            </a:r>
            <a:r>
              <a:rPr lang="ru-RU" dirty="0"/>
              <a:t> принос за </a:t>
            </a:r>
            <a:r>
              <a:rPr lang="ru-RU" dirty="0" err="1"/>
              <a:t>настъпване</a:t>
            </a:r>
            <a:r>
              <a:rPr lang="ru-RU" dirty="0"/>
              <a:t> на </a:t>
            </a:r>
            <a:r>
              <a:rPr lang="ru-RU" dirty="0" err="1"/>
              <a:t>произшествието</a:t>
            </a:r>
            <a:r>
              <a:rPr lang="ru-RU" dirty="0"/>
              <a:t>, </a:t>
            </a:r>
            <a:r>
              <a:rPr lang="ru-RU" dirty="0" err="1"/>
              <a:t>предвид</a:t>
            </a:r>
            <a:r>
              <a:rPr lang="ru-RU" dirty="0"/>
              <a:t> </a:t>
            </a:r>
            <a:r>
              <a:rPr lang="ru-RU" dirty="0" err="1"/>
              <a:t>това</a:t>
            </a:r>
            <a:r>
              <a:rPr lang="ru-RU" dirty="0"/>
              <a:t>, че именно </a:t>
            </a:r>
            <a:r>
              <a:rPr lang="ru-RU" dirty="0" err="1"/>
              <a:t>неговото</a:t>
            </a:r>
            <a:r>
              <a:rPr lang="ru-RU" dirty="0"/>
              <a:t> поведение е </a:t>
            </a:r>
            <a:r>
              <a:rPr lang="ru-RU" dirty="0" err="1"/>
              <a:t>създало</a:t>
            </a:r>
            <a:r>
              <a:rPr lang="ru-RU" dirty="0"/>
              <a:t> </a:t>
            </a:r>
            <a:r>
              <a:rPr lang="ru-RU" dirty="0" err="1"/>
              <a:t>усложнената</a:t>
            </a:r>
            <a:r>
              <a:rPr lang="ru-RU" dirty="0"/>
              <a:t> </a:t>
            </a:r>
            <a:r>
              <a:rPr lang="ru-RU" dirty="0" err="1"/>
              <a:t>пътна</a:t>
            </a:r>
            <a:r>
              <a:rPr lang="ru-RU" dirty="0"/>
              <a:t> обстановка (</a:t>
            </a:r>
            <a:r>
              <a:rPr lang="ru-RU" dirty="0" err="1"/>
              <a:t>рязко</a:t>
            </a:r>
            <a:r>
              <a:rPr lang="ru-RU" dirty="0"/>
              <a:t> </a:t>
            </a:r>
            <a:r>
              <a:rPr lang="ru-RU" dirty="0" err="1"/>
              <a:t>навлизане</a:t>
            </a:r>
            <a:r>
              <a:rPr lang="ru-RU" dirty="0"/>
              <a:t> в </a:t>
            </a:r>
            <a:r>
              <a:rPr lang="ru-RU" dirty="0" err="1"/>
              <a:t>съседна</a:t>
            </a:r>
            <a:r>
              <a:rPr lang="ru-RU" dirty="0"/>
              <a:t> лента за движение) и би </a:t>
            </a:r>
            <a:r>
              <a:rPr lang="ru-RU" dirty="0" err="1"/>
              <a:t>застрашило</a:t>
            </a:r>
            <a:r>
              <a:rPr lang="ru-RU" dirty="0"/>
              <a:t> </a:t>
            </a:r>
            <a:r>
              <a:rPr lang="ru-RU" dirty="0" err="1"/>
              <a:t>всеки</a:t>
            </a:r>
            <a:r>
              <a:rPr lang="ru-RU" dirty="0"/>
              <a:t> един </a:t>
            </a:r>
            <a:r>
              <a:rPr lang="ru-RU" dirty="0" err="1"/>
              <a:t>водач</a:t>
            </a:r>
            <a:r>
              <a:rPr lang="ru-RU" dirty="0"/>
              <a:t>, </a:t>
            </a:r>
            <a:r>
              <a:rPr lang="ru-RU" dirty="0" err="1"/>
              <a:t>движещ</a:t>
            </a:r>
            <a:r>
              <a:rPr lang="ru-RU" dirty="0"/>
              <a:t> се след него в </a:t>
            </a:r>
            <a:r>
              <a:rPr lang="ru-RU" dirty="0" err="1"/>
              <a:t>неговата</a:t>
            </a:r>
            <a:r>
              <a:rPr lang="ru-RU" dirty="0"/>
              <a:t> </a:t>
            </a:r>
            <a:r>
              <a:rPr lang="ru-RU" dirty="0" smtClean="0"/>
              <a:t>лента.</a:t>
            </a:r>
            <a:endParaRPr lang="bg-BG" dirty="0"/>
          </a:p>
        </p:txBody>
      </p:sp>
    </p:spTree>
    <p:extLst>
      <p:ext uri="{BB962C8B-B14F-4D97-AF65-F5344CB8AC3E}">
        <p14:creationId xmlns:p14="http://schemas.microsoft.com/office/powerpoint/2010/main" val="2225254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err="1" smtClean="0"/>
              <a:t>Съпричиняване</a:t>
            </a:r>
            <a:r>
              <a:rPr lang="bg-BG" dirty="0" smtClean="0"/>
              <a:t> от страна на пострадалия</a:t>
            </a:r>
            <a:endParaRPr lang="bg-BG" dirty="0"/>
          </a:p>
        </p:txBody>
      </p:sp>
      <p:sp>
        <p:nvSpPr>
          <p:cNvPr id="3" name="Контейнер за съдържание 2"/>
          <p:cNvSpPr>
            <a:spLocks noGrp="1"/>
          </p:cNvSpPr>
          <p:nvPr>
            <p:ph idx="1"/>
          </p:nvPr>
        </p:nvSpPr>
        <p:spPr/>
        <p:txBody>
          <a:bodyPr>
            <a:normAutofit fontScale="62500" lnSpcReduction="20000"/>
          </a:bodyPr>
          <a:lstStyle/>
          <a:p>
            <a:pPr marL="0" indent="0" algn="just">
              <a:buNone/>
            </a:pPr>
            <a:r>
              <a:rPr lang="ru-RU" b="1" dirty="0"/>
              <a:t>Р 60113/2021 г. по НД 421/2021 г., 3 </a:t>
            </a:r>
            <a:r>
              <a:rPr lang="ru-RU" b="1" dirty="0" smtClean="0"/>
              <a:t>НО</a:t>
            </a:r>
          </a:p>
          <a:p>
            <a:pPr marL="0" indent="0" algn="just">
              <a:buNone/>
            </a:pPr>
            <a:r>
              <a:rPr lang="ru-RU" dirty="0" err="1" smtClean="0"/>
              <a:t>Съпричиняване</a:t>
            </a:r>
            <a:r>
              <a:rPr lang="ru-RU" dirty="0" smtClean="0"/>
              <a:t> </a:t>
            </a:r>
            <a:r>
              <a:rPr lang="ru-RU" dirty="0"/>
              <a:t>е </a:t>
            </a:r>
            <a:r>
              <a:rPr lang="ru-RU" dirty="0" err="1"/>
              <a:t>налице</a:t>
            </a:r>
            <a:r>
              <a:rPr lang="ru-RU" dirty="0"/>
              <a:t> </a:t>
            </a:r>
            <a:r>
              <a:rPr lang="ru-RU" dirty="0" err="1"/>
              <a:t>единствено</a:t>
            </a:r>
            <a:r>
              <a:rPr lang="ru-RU" dirty="0"/>
              <a:t> и само </a:t>
            </a:r>
            <a:r>
              <a:rPr lang="ru-RU" dirty="0" err="1"/>
              <a:t>когато</a:t>
            </a:r>
            <a:r>
              <a:rPr lang="ru-RU" dirty="0"/>
              <a:t> </a:t>
            </a:r>
            <a:r>
              <a:rPr lang="ru-RU" dirty="0" err="1"/>
              <a:t>допуснатото</a:t>
            </a:r>
            <a:r>
              <a:rPr lang="ru-RU" dirty="0"/>
              <a:t> от </a:t>
            </a:r>
            <a:r>
              <a:rPr lang="ru-RU" dirty="0" err="1"/>
              <a:t>пострадалия</a:t>
            </a:r>
            <a:r>
              <a:rPr lang="ru-RU" dirty="0"/>
              <a:t> нарушение е в причинно- </a:t>
            </a:r>
            <a:r>
              <a:rPr lang="ru-RU" dirty="0" err="1"/>
              <a:t>следствена</a:t>
            </a:r>
            <a:r>
              <a:rPr lang="ru-RU" dirty="0"/>
              <a:t> </a:t>
            </a:r>
            <a:r>
              <a:rPr lang="ru-RU" dirty="0" err="1"/>
              <a:t>връзка</a:t>
            </a:r>
            <a:r>
              <a:rPr lang="ru-RU" dirty="0"/>
              <a:t> с </a:t>
            </a:r>
            <a:r>
              <a:rPr lang="ru-RU" dirty="0" err="1"/>
              <a:t>настъпилите</a:t>
            </a:r>
            <a:r>
              <a:rPr lang="ru-RU" dirty="0"/>
              <a:t> </a:t>
            </a:r>
            <a:r>
              <a:rPr lang="ru-RU" dirty="0" err="1"/>
              <a:t>общественоопасни</a:t>
            </a:r>
            <a:r>
              <a:rPr lang="ru-RU" dirty="0"/>
              <a:t> </a:t>
            </a:r>
            <a:r>
              <a:rPr lang="ru-RU" dirty="0" err="1"/>
              <a:t>резултати</a:t>
            </a:r>
            <a:r>
              <a:rPr lang="ru-RU" dirty="0"/>
              <a:t>. В случая </a:t>
            </a:r>
            <a:r>
              <a:rPr lang="ru-RU" dirty="0" err="1"/>
              <a:t>пострадалият</a:t>
            </a:r>
            <a:r>
              <a:rPr lang="ru-RU" dirty="0"/>
              <a:t> е бил неправоспособен </a:t>
            </a:r>
            <a:r>
              <a:rPr lang="ru-RU" dirty="0" err="1"/>
              <a:t>водач</a:t>
            </a:r>
            <a:r>
              <a:rPr lang="ru-RU" dirty="0"/>
              <a:t> и се е </a:t>
            </a:r>
            <a:r>
              <a:rPr lang="ru-RU" dirty="0" err="1"/>
              <a:t>движил</a:t>
            </a:r>
            <a:r>
              <a:rPr lang="ru-RU" dirty="0"/>
              <a:t> с </a:t>
            </a:r>
            <a:r>
              <a:rPr lang="ru-RU" dirty="0" err="1"/>
              <a:t>превишена</a:t>
            </a:r>
            <a:r>
              <a:rPr lang="ru-RU" dirty="0"/>
              <a:t> </a:t>
            </a:r>
            <a:r>
              <a:rPr lang="ru-RU" dirty="0" err="1"/>
              <a:t>скорост</a:t>
            </a:r>
            <a:r>
              <a:rPr lang="ru-RU" dirty="0"/>
              <a:t>, но </a:t>
            </a:r>
            <a:r>
              <a:rPr lang="ru-RU" dirty="0" err="1"/>
              <a:t>ако</a:t>
            </a:r>
            <a:r>
              <a:rPr lang="ru-RU" dirty="0"/>
              <a:t> е </a:t>
            </a:r>
            <a:r>
              <a:rPr lang="ru-RU" dirty="0" err="1"/>
              <a:t>управлявал</a:t>
            </a:r>
            <a:r>
              <a:rPr lang="ru-RU" dirty="0"/>
              <a:t> </a:t>
            </a:r>
            <a:r>
              <a:rPr lang="ru-RU" dirty="0" err="1"/>
              <a:t>автомобила</a:t>
            </a:r>
            <a:r>
              <a:rPr lang="ru-RU" dirty="0"/>
              <a:t> с </a:t>
            </a:r>
            <a:r>
              <a:rPr lang="ru-RU" dirty="0" err="1"/>
              <a:t>максимално</a:t>
            </a:r>
            <a:r>
              <a:rPr lang="ru-RU" dirty="0"/>
              <a:t> </a:t>
            </a:r>
            <a:r>
              <a:rPr lang="ru-RU" dirty="0" err="1"/>
              <a:t>разрешената</a:t>
            </a:r>
            <a:r>
              <a:rPr lang="ru-RU" dirty="0"/>
              <a:t>, </a:t>
            </a:r>
            <a:r>
              <a:rPr lang="ru-RU" dirty="0" err="1"/>
              <a:t>ударът</a:t>
            </a:r>
            <a:r>
              <a:rPr lang="ru-RU" dirty="0"/>
              <a:t> </a:t>
            </a:r>
            <a:r>
              <a:rPr lang="ru-RU" dirty="0" err="1"/>
              <a:t>отново</a:t>
            </a:r>
            <a:r>
              <a:rPr lang="ru-RU" dirty="0"/>
              <a:t> би бил </a:t>
            </a:r>
            <a:r>
              <a:rPr lang="ru-RU" dirty="0" err="1"/>
              <a:t>непредотвратим</a:t>
            </a:r>
            <a:r>
              <a:rPr lang="ru-RU" dirty="0"/>
              <a:t>, </a:t>
            </a:r>
            <a:r>
              <a:rPr lang="ru-RU" dirty="0" err="1"/>
              <a:t>поради</a:t>
            </a:r>
            <a:r>
              <a:rPr lang="ru-RU" dirty="0"/>
              <a:t> </a:t>
            </a:r>
            <a:r>
              <a:rPr lang="ru-RU" dirty="0" err="1"/>
              <a:t>което</a:t>
            </a:r>
            <a:r>
              <a:rPr lang="ru-RU" dirty="0"/>
              <a:t> </a:t>
            </a:r>
            <a:r>
              <a:rPr lang="ru-RU" dirty="0" err="1"/>
              <a:t>няма</a:t>
            </a:r>
            <a:r>
              <a:rPr lang="ru-RU" dirty="0"/>
              <a:t> </a:t>
            </a:r>
            <a:r>
              <a:rPr lang="ru-RU" dirty="0" err="1" smtClean="0"/>
              <a:t>съпричиняване</a:t>
            </a:r>
            <a:r>
              <a:rPr lang="ru-RU" dirty="0" smtClean="0"/>
              <a:t>.</a:t>
            </a:r>
            <a:endParaRPr lang="ru-RU" dirty="0"/>
          </a:p>
          <a:p>
            <a:pPr marL="0" indent="0" algn="just">
              <a:buNone/>
            </a:pPr>
            <a:r>
              <a:rPr lang="ru-RU" b="1" dirty="0"/>
              <a:t>Р 17/2022 г., по НД 1104/2021 г., 3 НО, Р52/2020 г.  по НД 161/2020 г. 3 НО, Р 129/2020 г. по НД 487/2020 г. 2 </a:t>
            </a:r>
            <a:r>
              <a:rPr lang="ru-RU" b="1" dirty="0" smtClean="0"/>
              <a:t>НО</a:t>
            </a:r>
          </a:p>
          <a:p>
            <a:pPr marL="0" indent="0" algn="just">
              <a:buNone/>
            </a:pPr>
            <a:r>
              <a:rPr lang="ru-RU" dirty="0" err="1" smtClean="0"/>
              <a:t>Неизползването</a:t>
            </a:r>
            <a:r>
              <a:rPr lang="ru-RU" dirty="0" smtClean="0"/>
              <a:t> </a:t>
            </a:r>
            <a:r>
              <a:rPr lang="ru-RU" dirty="0"/>
              <a:t>на </a:t>
            </a:r>
            <a:r>
              <a:rPr lang="ru-RU" dirty="0" err="1"/>
              <a:t>предпазен</a:t>
            </a:r>
            <a:r>
              <a:rPr lang="ru-RU" dirty="0"/>
              <a:t> </a:t>
            </a:r>
            <a:r>
              <a:rPr lang="ru-RU" dirty="0" err="1"/>
              <a:t>колан</a:t>
            </a:r>
            <a:r>
              <a:rPr lang="ru-RU" dirty="0"/>
              <a:t> от </a:t>
            </a:r>
            <a:r>
              <a:rPr lang="ru-RU" dirty="0" err="1"/>
              <a:t>пострадалия</a:t>
            </a:r>
            <a:r>
              <a:rPr lang="ru-RU" dirty="0"/>
              <a:t> не </a:t>
            </a:r>
            <a:r>
              <a:rPr lang="ru-RU" dirty="0" err="1"/>
              <a:t>следва</a:t>
            </a:r>
            <a:r>
              <a:rPr lang="ru-RU" dirty="0"/>
              <a:t> да </a:t>
            </a:r>
            <a:r>
              <a:rPr lang="ru-RU" dirty="0" err="1"/>
              <a:t>бъде</a:t>
            </a:r>
            <a:r>
              <a:rPr lang="ru-RU" dirty="0"/>
              <a:t> </a:t>
            </a:r>
            <a:r>
              <a:rPr lang="ru-RU" dirty="0" err="1"/>
              <a:t>преценено</a:t>
            </a:r>
            <a:r>
              <a:rPr lang="ru-RU" dirty="0"/>
              <a:t> </a:t>
            </a:r>
            <a:r>
              <a:rPr lang="ru-RU" dirty="0" err="1"/>
              <a:t>като</a:t>
            </a:r>
            <a:r>
              <a:rPr lang="ru-RU" dirty="0"/>
              <a:t> </a:t>
            </a:r>
            <a:r>
              <a:rPr lang="ru-RU" dirty="0" err="1"/>
              <a:t>съпричиняване</a:t>
            </a:r>
            <a:r>
              <a:rPr lang="ru-RU" dirty="0"/>
              <a:t>. </a:t>
            </a:r>
            <a:r>
              <a:rPr lang="ru-RU" dirty="0" err="1"/>
              <a:t>Това</a:t>
            </a:r>
            <a:r>
              <a:rPr lang="ru-RU" dirty="0"/>
              <a:t> </a:t>
            </a:r>
            <a:r>
              <a:rPr lang="ru-RU" dirty="0" err="1"/>
              <a:t>обстоятелство</a:t>
            </a:r>
            <a:r>
              <a:rPr lang="ru-RU" dirty="0"/>
              <a:t> би </a:t>
            </a:r>
            <a:r>
              <a:rPr lang="ru-RU" dirty="0" err="1"/>
              <a:t>следвало</a:t>
            </a:r>
            <a:r>
              <a:rPr lang="ru-RU" dirty="0"/>
              <a:t> да </a:t>
            </a:r>
            <a:r>
              <a:rPr lang="ru-RU" dirty="0" err="1"/>
              <a:t>бъде</a:t>
            </a:r>
            <a:r>
              <a:rPr lang="ru-RU" dirty="0"/>
              <a:t> </a:t>
            </a:r>
            <a:r>
              <a:rPr lang="ru-RU" dirty="0" err="1"/>
              <a:t>отчетено</a:t>
            </a:r>
            <a:r>
              <a:rPr lang="ru-RU" dirty="0"/>
              <a:t> </a:t>
            </a:r>
            <a:r>
              <a:rPr lang="ru-RU" dirty="0" err="1"/>
              <a:t>ако</a:t>
            </a:r>
            <a:r>
              <a:rPr lang="ru-RU" dirty="0"/>
              <a:t> </a:t>
            </a:r>
            <a:r>
              <a:rPr lang="ru-RU" dirty="0" err="1"/>
              <a:t>допуснатото</a:t>
            </a:r>
            <a:r>
              <a:rPr lang="ru-RU" dirty="0"/>
              <a:t> нарушение от </a:t>
            </a:r>
            <a:r>
              <a:rPr lang="ru-RU" dirty="0" err="1"/>
              <a:t>пострадалия</a:t>
            </a:r>
            <a:r>
              <a:rPr lang="ru-RU" dirty="0"/>
              <a:t> е </a:t>
            </a:r>
            <a:r>
              <a:rPr lang="ru-RU" dirty="0" err="1"/>
              <a:t>допринесло</a:t>
            </a:r>
            <a:r>
              <a:rPr lang="ru-RU" dirty="0"/>
              <a:t> за </a:t>
            </a:r>
            <a:r>
              <a:rPr lang="ru-RU" dirty="0" err="1"/>
              <a:t>настъпването</a:t>
            </a:r>
            <a:r>
              <a:rPr lang="ru-RU" dirty="0"/>
              <a:t> на </a:t>
            </a:r>
            <a:r>
              <a:rPr lang="ru-RU" dirty="0" err="1"/>
              <a:t>общественоопасните</a:t>
            </a:r>
            <a:r>
              <a:rPr lang="ru-RU" dirty="0"/>
              <a:t> </a:t>
            </a:r>
            <a:r>
              <a:rPr lang="ru-RU" dirty="0" err="1"/>
              <a:t>последици</a:t>
            </a:r>
            <a:r>
              <a:rPr lang="ru-RU" dirty="0"/>
              <a:t>, но </a:t>
            </a:r>
            <a:r>
              <a:rPr lang="ru-RU" dirty="0" err="1"/>
              <a:t>ако</a:t>
            </a:r>
            <a:r>
              <a:rPr lang="ru-RU" dirty="0"/>
              <a:t> не е </a:t>
            </a:r>
            <a:r>
              <a:rPr lang="ru-RU" dirty="0" err="1"/>
              <a:t>установено</a:t>
            </a:r>
            <a:r>
              <a:rPr lang="ru-RU" dirty="0"/>
              <a:t>, че при </a:t>
            </a:r>
            <a:r>
              <a:rPr lang="ru-RU" dirty="0" err="1"/>
              <a:t>недопускането</a:t>
            </a:r>
            <a:r>
              <a:rPr lang="ru-RU" dirty="0"/>
              <a:t> </a:t>
            </a:r>
            <a:r>
              <a:rPr lang="ru-RU" dirty="0" err="1"/>
              <a:t>му</a:t>
            </a:r>
            <a:r>
              <a:rPr lang="ru-RU" dirty="0"/>
              <a:t> </a:t>
            </a:r>
            <a:r>
              <a:rPr lang="ru-RU" dirty="0" err="1"/>
              <a:t>последиците</a:t>
            </a:r>
            <a:r>
              <a:rPr lang="ru-RU" dirty="0"/>
              <a:t> </a:t>
            </a:r>
            <a:r>
              <a:rPr lang="ru-RU" dirty="0" err="1"/>
              <a:t>биха</a:t>
            </a:r>
            <a:r>
              <a:rPr lang="ru-RU" dirty="0"/>
              <a:t> били по- леки и то </a:t>
            </a:r>
            <a:r>
              <a:rPr lang="ru-RU" dirty="0" err="1"/>
              <a:t>няма</a:t>
            </a:r>
            <a:r>
              <a:rPr lang="ru-RU" dirty="0"/>
              <a:t> отношение </a:t>
            </a:r>
            <a:r>
              <a:rPr lang="ru-RU" dirty="0" err="1"/>
              <a:t>към</a:t>
            </a:r>
            <a:r>
              <a:rPr lang="ru-RU" dirty="0"/>
              <a:t> </a:t>
            </a:r>
            <a:r>
              <a:rPr lang="ru-RU" dirty="0" err="1"/>
              <a:t>произшествието</a:t>
            </a:r>
            <a:r>
              <a:rPr lang="ru-RU" dirty="0"/>
              <a:t> не </a:t>
            </a:r>
            <a:r>
              <a:rPr lang="ru-RU" dirty="0" err="1"/>
              <a:t>следва</a:t>
            </a:r>
            <a:r>
              <a:rPr lang="ru-RU" dirty="0"/>
              <a:t> да </a:t>
            </a:r>
            <a:r>
              <a:rPr lang="ru-RU" dirty="0" err="1"/>
              <a:t>бъде</a:t>
            </a:r>
            <a:r>
              <a:rPr lang="ru-RU" dirty="0"/>
              <a:t> основание за </a:t>
            </a:r>
            <a:r>
              <a:rPr lang="ru-RU" dirty="0" err="1"/>
              <a:t>приемане</a:t>
            </a:r>
            <a:r>
              <a:rPr lang="ru-RU" dirty="0"/>
              <a:t> на </a:t>
            </a:r>
            <a:r>
              <a:rPr lang="ru-RU" dirty="0" err="1" smtClean="0"/>
              <a:t>съпричиняване</a:t>
            </a:r>
            <a:r>
              <a:rPr lang="ru-RU" dirty="0" smtClean="0"/>
              <a:t>.</a:t>
            </a:r>
            <a:endParaRPr lang="ru-RU" dirty="0"/>
          </a:p>
          <a:p>
            <a:pPr marL="0" indent="0" algn="just">
              <a:buNone/>
            </a:pPr>
            <a:endParaRPr lang="bg-BG" dirty="0"/>
          </a:p>
        </p:txBody>
      </p:sp>
    </p:spTree>
    <p:extLst>
      <p:ext uri="{BB962C8B-B14F-4D97-AF65-F5344CB8AC3E}">
        <p14:creationId xmlns:p14="http://schemas.microsoft.com/office/powerpoint/2010/main" val="2302326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sz="4000" dirty="0" err="1">
                <a:solidFill>
                  <a:prstClr val="black"/>
                </a:solidFill>
              </a:rPr>
              <a:t>Съпричиняване</a:t>
            </a:r>
            <a:r>
              <a:rPr lang="bg-BG" sz="4000" dirty="0">
                <a:solidFill>
                  <a:prstClr val="black"/>
                </a:solidFill>
              </a:rPr>
              <a:t> от страна на пострадалия</a:t>
            </a:r>
            <a:endParaRPr lang="bg-BG" dirty="0"/>
          </a:p>
        </p:txBody>
      </p:sp>
      <p:sp>
        <p:nvSpPr>
          <p:cNvPr id="3" name="Контейнер за съдържание 2"/>
          <p:cNvSpPr>
            <a:spLocks noGrp="1"/>
          </p:cNvSpPr>
          <p:nvPr>
            <p:ph idx="1"/>
          </p:nvPr>
        </p:nvSpPr>
        <p:spPr/>
        <p:txBody>
          <a:bodyPr>
            <a:normAutofit fontScale="47500" lnSpcReduction="20000"/>
          </a:bodyPr>
          <a:lstStyle/>
          <a:p>
            <a:pPr marL="0" indent="0" algn="just">
              <a:buNone/>
            </a:pPr>
            <a:r>
              <a:rPr lang="ru-RU" b="1" dirty="0"/>
              <a:t>Р 97/2019 г. по НД 280/2019 г., І </a:t>
            </a:r>
            <a:r>
              <a:rPr lang="ru-RU" b="1" dirty="0" smtClean="0"/>
              <a:t>НО</a:t>
            </a:r>
          </a:p>
          <a:p>
            <a:pPr marL="0" indent="0" algn="just">
              <a:buNone/>
            </a:pPr>
            <a:r>
              <a:rPr lang="ru-RU" dirty="0" err="1" smtClean="0"/>
              <a:t>Съпричиняването</a:t>
            </a:r>
            <a:r>
              <a:rPr lang="ru-RU" dirty="0"/>
              <a:t>“ </a:t>
            </a:r>
            <a:r>
              <a:rPr lang="ru-RU" dirty="0" err="1"/>
              <a:t>представлява</a:t>
            </a:r>
            <a:r>
              <a:rPr lang="ru-RU" dirty="0"/>
              <a:t> принос на </a:t>
            </a:r>
            <a:r>
              <a:rPr lang="ru-RU" dirty="0" err="1"/>
              <a:t>пострадалия</a:t>
            </a:r>
            <a:r>
              <a:rPr lang="ru-RU" dirty="0"/>
              <a:t> за </a:t>
            </a:r>
            <a:r>
              <a:rPr lang="ru-RU" dirty="0" err="1"/>
              <a:t>настъпване</a:t>
            </a:r>
            <a:r>
              <a:rPr lang="ru-RU" dirty="0"/>
              <a:t> на </a:t>
            </a:r>
            <a:r>
              <a:rPr lang="ru-RU" dirty="0" err="1"/>
              <a:t>общественоопасните</a:t>
            </a:r>
            <a:r>
              <a:rPr lang="ru-RU" dirty="0"/>
              <a:t> </a:t>
            </a:r>
            <a:r>
              <a:rPr lang="ru-RU" dirty="0" err="1"/>
              <a:t>последици</a:t>
            </a:r>
            <a:r>
              <a:rPr lang="ru-RU" dirty="0"/>
              <a:t> и </a:t>
            </a:r>
            <a:r>
              <a:rPr lang="ru-RU" dirty="0" err="1"/>
              <a:t>същото</a:t>
            </a:r>
            <a:r>
              <a:rPr lang="ru-RU" dirty="0"/>
              <a:t> </a:t>
            </a:r>
            <a:r>
              <a:rPr lang="ru-RU" dirty="0" err="1"/>
              <a:t>всякога</a:t>
            </a:r>
            <a:r>
              <a:rPr lang="ru-RU" dirty="0"/>
              <a:t> </a:t>
            </a:r>
            <a:r>
              <a:rPr lang="ru-RU" dirty="0" err="1"/>
              <a:t>има</a:t>
            </a:r>
            <a:r>
              <a:rPr lang="ru-RU" dirty="0"/>
              <a:t> </a:t>
            </a:r>
            <a:r>
              <a:rPr lang="ru-RU" dirty="0" err="1"/>
              <a:t>обективен</a:t>
            </a:r>
            <a:r>
              <a:rPr lang="ru-RU" dirty="0"/>
              <a:t> характер. То </a:t>
            </a:r>
            <a:r>
              <a:rPr lang="ru-RU" dirty="0" err="1"/>
              <a:t>обхваща</a:t>
            </a:r>
            <a:r>
              <a:rPr lang="ru-RU" dirty="0"/>
              <a:t> </a:t>
            </a:r>
            <a:r>
              <a:rPr lang="ru-RU" dirty="0" err="1"/>
              <a:t>случаите</a:t>
            </a:r>
            <a:r>
              <a:rPr lang="ru-RU" dirty="0"/>
              <a:t>, </a:t>
            </a:r>
            <a:r>
              <a:rPr lang="ru-RU" dirty="0" err="1"/>
              <a:t>когато</a:t>
            </a:r>
            <a:r>
              <a:rPr lang="ru-RU" dirty="0"/>
              <a:t> </a:t>
            </a:r>
            <a:r>
              <a:rPr lang="ru-RU" dirty="0" err="1"/>
              <a:t>общественоопасните</a:t>
            </a:r>
            <a:r>
              <a:rPr lang="ru-RU" dirty="0"/>
              <a:t> </a:t>
            </a:r>
            <a:r>
              <a:rPr lang="ru-RU" dirty="0" err="1"/>
              <a:t>последици</a:t>
            </a:r>
            <a:r>
              <a:rPr lang="ru-RU" dirty="0"/>
              <a:t> се </a:t>
            </a:r>
            <a:r>
              <a:rPr lang="ru-RU" dirty="0" err="1"/>
              <a:t>дължат</a:t>
            </a:r>
            <a:r>
              <a:rPr lang="ru-RU" dirty="0"/>
              <a:t> на </a:t>
            </a:r>
            <a:r>
              <a:rPr lang="ru-RU" dirty="0" err="1"/>
              <a:t>съчетания</a:t>
            </a:r>
            <a:r>
              <a:rPr lang="ru-RU" dirty="0"/>
              <a:t> </a:t>
            </a:r>
            <a:r>
              <a:rPr lang="ru-RU" dirty="0" err="1"/>
              <a:t>ефект</a:t>
            </a:r>
            <a:r>
              <a:rPr lang="ru-RU" dirty="0"/>
              <a:t> от </a:t>
            </a:r>
            <a:r>
              <a:rPr lang="ru-RU" dirty="0" err="1"/>
              <a:t>виновното</a:t>
            </a:r>
            <a:r>
              <a:rPr lang="ru-RU" dirty="0"/>
              <a:t> поведение на </a:t>
            </a:r>
            <a:r>
              <a:rPr lang="ru-RU" dirty="0" err="1"/>
              <a:t>извършителя</a:t>
            </a:r>
            <a:r>
              <a:rPr lang="ru-RU" dirty="0"/>
              <a:t> и </a:t>
            </a:r>
            <a:r>
              <a:rPr lang="ru-RU" dirty="0" err="1"/>
              <a:t>поведението</a:t>
            </a:r>
            <a:r>
              <a:rPr lang="ru-RU" dirty="0"/>
              <a:t> на </a:t>
            </a:r>
            <a:r>
              <a:rPr lang="ru-RU" dirty="0" err="1"/>
              <a:t>увредения</a:t>
            </a:r>
            <a:r>
              <a:rPr lang="ru-RU" dirty="0"/>
              <a:t>. </a:t>
            </a:r>
            <a:r>
              <a:rPr lang="ru-RU" dirty="0" err="1"/>
              <a:t>Това</a:t>
            </a:r>
            <a:r>
              <a:rPr lang="ru-RU" dirty="0"/>
              <a:t> конкретно поведение (действие или бездействие) </a:t>
            </a:r>
            <a:r>
              <a:rPr lang="ru-RU" dirty="0" err="1"/>
              <a:t>винаги</a:t>
            </a:r>
            <a:r>
              <a:rPr lang="ru-RU" dirty="0"/>
              <a:t> е противоправно и е в </a:t>
            </a:r>
            <a:r>
              <a:rPr lang="ru-RU" dirty="0" err="1"/>
              <a:t>пряка</a:t>
            </a:r>
            <a:r>
              <a:rPr lang="ru-RU" dirty="0"/>
              <a:t> причинно- </a:t>
            </a:r>
            <a:r>
              <a:rPr lang="ru-RU" dirty="0" err="1"/>
              <a:t>следствена</a:t>
            </a:r>
            <a:r>
              <a:rPr lang="ru-RU" dirty="0"/>
              <a:t> </a:t>
            </a:r>
            <a:r>
              <a:rPr lang="ru-RU" dirty="0" err="1"/>
              <a:t>връзка</a:t>
            </a:r>
            <a:r>
              <a:rPr lang="ru-RU" dirty="0"/>
              <a:t> с </a:t>
            </a:r>
            <a:r>
              <a:rPr lang="ru-RU" dirty="0" err="1"/>
              <a:t>настъпилия</a:t>
            </a:r>
            <a:r>
              <a:rPr lang="ru-RU" dirty="0"/>
              <a:t> </a:t>
            </a:r>
            <a:r>
              <a:rPr lang="ru-RU" dirty="0" err="1"/>
              <a:t>общественоопасен</a:t>
            </a:r>
            <a:r>
              <a:rPr lang="ru-RU" dirty="0"/>
              <a:t> </a:t>
            </a:r>
            <a:r>
              <a:rPr lang="ru-RU" dirty="0" err="1"/>
              <a:t>резултат</a:t>
            </a:r>
            <a:r>
              <a:rPr lang="ru-RU" dirty="0"/>
              <a:t>. </a:t>
            </a:r>
            <a:r>
              <a:rPr lang="ru-RU" dirty="0" err="1"/>
              <a:t>Вината</a:t>
            </a:r>
            <a:r>
              <a:rPr lang="ru-RU" dirty="0"/>
              <a:t> на </a:t>
            </a:r>
            <a:r>
              <a:rPr lang="ru-RU" dirty="0" err="1"/>
              <a:t>пострадалия</a:t>
            </a:r>
            <a:r>
              <a:rPr lang="ru-RU" dirty="0"/>
              <a:t> не е фактор, </a:t>
            </a:r>
            <a:r>
              <a:rPr lang="ru-RU" dirty="0" err="1"/>
              <a:t>който</a:t>
            </a:r>
            <a:r>
              <a:rPr lang="ru-RU" dirty="0"/>
              <a:t> подлежи на </a:t>
            </a:r>
            <a:r>
              <a:rPr lang="ru-RU" dirty="0" err="1"/>
              <a:t>отчитане</a:t>
            </a:r>
            <a:r>
              <a:rPr lang="ru-RU" dirty="0"/>
              <a:t>, </a:t>
            </a:r>
            <a:r>
              <a:rPr lang="ru-RU" dirty="0" err="1"/>
              <a:t>като</a:t>
            </a:r>
            <a:r>
              <a:rPr lang="ru-RU" dirty="0"/>
              <a:t> </a:t>
            </a:r>
            <a:r>
              <a:rPr lang="ru-RU" dirty="0" err="1"/>
              <a:t>съпричиняване</a:t>
            </a:r>
            <a:r>
              <a:rPr lang="ru-RU" dirty="0"/>
              <a:t> е </a:t>
            </a:r>
            <a:r>
              <a:rPr lang="ru-RU" dirty="0" err="1"/>
              <a:t>възможно</a:t>
            </a:r>
            <a:r>
              <a:rPr lang="ru-RU" dirty="0"/>
              <a:t> и </a:t>
            </a:r>
            <a:r>
              <a:rPr lang="ru-RU" dirty="0" err="1"/>
              <a:t>когато</a:t>
            </a:r>
            <a:r>
              <a:rPr lang="ru-RU" dirty="0"/>
              <a:t> невменяемо лице или </a:t>
            </a:r>
            <a:r>
              <a:rPr lang="ru-RU" dirty="0" err="1"/>
              <a:t>малолетно</a:t>
            </a:r>
            <a:r>
              <a:rPr lang="ru-RU" dirty="0"/>
              <a:t> лице </a:t>
            </a:r>
            <a:r>
              <a:rPr lang="ru-RU" dirty="0" err="1"/>
              <a:t>допринесе</a:t>
            </a:r>
            <a:r>
              <a:rPr lang="ru-RU" dirty="0"/>
              <a:t> за </a:t>
            </a:r>
            <a:r>
              <a:rPr lang="ru-RU" dirty="0" err="1"/>
              <a:t>настъпване</a:t>
            </a:r>
            <a:r>
              <a:rPr lang="ru-RU" dirty="0"/>
              <a:t> на </a:t>
            </a:r>
            <a:r>
              <a:rPr lang="ru-RU" dirty="0" err="1"/>
              <a:t>резултата</a:t>
            </a:r>
            <a:r>
              <a:rPr lang="ru-RU" dirty="0"/>
              <a:t>, независимо от </a:t>
            </a:r>
            <a:r>
              <a:rPr lang="ru-RU" dirty="0" err="1"/>
              <a:t>неспособността</a:t>
            </a:r>
            <a:r>
              <a:rPr lang="ru-RU" dirty="0"/>
              <a:t> им да </a:t>
            </a:r>
            <a:r>
              <a:rPr lang="ru-RU" dirty="0" err="1"/>
              <a:t>действат</a:t>
            </a:r>
            <a:r>
              <a:rPr lang="ru-RU" dirty="0"/>
              <a:t> разумно, </a:t>
            </a:r>
            <a:r>
              <a:rPr lang="ru-RU" dirty="0" err="1"/>
              <a:t>респективно</a:t>
            </a:r>
            <a:r>
              <a:rPr lang="ru-RU" dirty="0"/>
              <a:t> от </a:t>
            </a:r>
            <a:r>
              <a:rPr lang="ru-RU" dirty="0" err="1"/>
              <a:t>тяхната</a:t>
            </a:r>
            <a:r>
              <a:rPr lang="ru-RU" dirty="0"/>
              <a:t> </a:t>
            </a:r>
            <a:r>
              <a:rPr lang="ru-RU" dirty="0" err="1"/>
              <a:t>наказателна</a:t>
            </a:r>
            <a:r>
              <a:rPr lang="ru-RU" dirty="0"/>
              <a:t> или административно-</a:t>
            </a:r>
            <a:r>
              <a:rPr lang="ru-RU" dirty="0" err="1"/>
              <a:t>наказателна</a:t>
            </a:r>
            <a:r>
              <a:rPr lang="ru-RU" dirty="0"/>
              <a:t> </a:t>
            </a:r>
            <a:r>
              <a:rPr lang="ru-RU" dirty="0" err="1"/>
              <a:t>отговорност</a:t>
            </a:r>
            <a:r>
              <a:rPr lang="ru-RU" dirty="0"/>
              <a:t>. </a:t>
            </a:r>
            <a:r>
              <a:rPr lang="ru-RU" dirty="0" err="1"/>
              <a:t>Това</a:t>
            </a:r>
            <a:r>
              <a:rPr lang="ru-RU" dirty="0"/>
              <a:t> </a:t>
            </a:r>
            <a:r>
              <a:rPr lang="ru-RU" dirty="0" err="1"/>
              <a:t>разбиране</a:t>
            </a:r>
            <a:r>
              <a:rPr lang="ru-RU" dirty="0"/>
              <a:t> е </a:t>
            </a:r>
            <a:r>
              <a:rPr lang="ru-RU" dirty="0" err="1"/>
              <a:t>застъпено</a:t>
            </a:r>
            <a:r>
              <a:rPr lang="ru-RU" dirty="0"/>
              <a:t> и </a:t>
            </a:r>
            <a:r>
              <a:rPr lang="ru-RU" dirty="0" err="1"/>
              <a:t>последователно</a:t>
            </a:r>
            <a:r>
              <a:rPr lang="ru-RU" dirty="0"/>
              <a:t> се </a:t>
            </a:r>
            <a:r>
              <a:rPr lang="ru-RU" dirty="0" err="1"/>
              <a:t>отстоява</a:t>
            </a:r>
            <a:r>
              <a:rPr lang="ru-RU" dirty="0"/>
              <a:t> в </a:t>
            </a:r>
            <a:r>
              <a:rPr lang="ru-RU" dirty="0" err="1"/>
              <a:t>съдебната</a:t>
            </a:r>
            <a:r>
              <a:rPr lang="ru-RU" dirty="0"/>
              <a:t> практика, </a:t>
            </a:r>
            <a:r>
              <a:rPr lang="ru-RU" dirty="0" err="1"/>
              <a:t>като</a:t>
            </a:r>
            <a:r>
              <a:rPr lang="ru-RU" dirty="0"/>
              <a:t> </a:t>
            </a:r>
            <a:r>
              <a:rPr lang="ru-RU" dirty="0" err="1"/>
              <a:t>въпросът</a:t>
            </a:r>
            <a:r>
              <a:rPr lang="ru-RU" dirty="0"/>
              <a:t> е решен </a:t>
            </a:r>
            <a:r>
              <a:rPr lang="ru-RU" dirty="0" err="1"/>
              <a:t>еднозначно</a:t>
            </a:r>
            <a:r>
              <a:rPr lang="ru-RU" dirty="0"/>
              <a:t> с </a:t>
            </a:r>
            <a:r>
              <a:rPr lang="ru-RU" b="1" dirty="0"/>
              <a:t>ТР 88/1962 г., ОСГК ВС</a:t>
            </a:r>
            <a:r>
              <a:rPr lang="ru-RU" dirty="0"/>
              <a:t> и в множество </a:t>
            </a:r>
            <a:r>
              <a:rPr lang="ru-RU" dirty="0" err="1"/>
              <a:t>други</a:t>
            </a:r>
            <a:r>
              <a:rPr lang="ru-RU" dirty="0"/>
              <a:t> решение, между </a:t>
            </a:r>
            <a:r>
              <a:rPr lang="ru-RU" dirty="0" err="1"/>
              <a:t>които</a:t>
            </a:r>
            <a:r>
              <a:rPr lang="ru-RU" dirty="0"/>
              <a:t> </a:t>
            </a:r>
            <a:r>
              <a:rPr lang="ru-RU" b="1" dirty="0"/>
              <a:t>Р 165/2010 г. по ТД 93/2010 г., ІІ ТО, Р 44/2013 г. по ТД 1139/2011 г., ІІ ТО и ТР№1/2014 г., ОСТК</a:t>
            </a:r>
            <a:r>
              <a:rPr lang="ru-RU" dirty="0"/>
              <a:t>. </a:t>
            </a:r>
            <a:r>
              <a:rPr lang="ru-RU" dirty="0" err="1"/>
              <a:t>Съдът</a:t>
            </a:r>
            <a:r>
              <a:rPr lang="ru-RU" dirty="0"/>
              <a:t> е </a:t>
            </a:r>
            <a:r>
              <a:rPr lang="ru-RU" dirty="0" err="1"/>
              <a:t>отбелязал</a:t>
            </a:r>
            <a:r>
              <a:rPr lang="ru-RU" dirty="0"/>
              <a:t>, че в множество решения </a:t>
            </a:r>
            <a:r>
              <a:rPr lang="ru-RU" dirty="0" err="1"/>
              <a:t>касационната</a:t>
            </a:r>
            <a:r>
              <a:rPr lang="ru-RU" dirty="0"/>
              <a:t> инстанция е </a:t>
            </a:r>
            <a:r>
              <a:rPr lang="ru-RU" dirty="0" err="1"/>
              <a:t>приемала</a:t>
            </a:r>
            <a:r>
              <a:rPr lang="ru-RU" dirty="0"/>
              <a:t>, че независимо от </a:t>
            </a:r>
            <a:r>
              <a:rPr lang="ru-RU" dirty="0" err="1"/>
              <a:t>това</a:t>
            </a:r>
            <a:r>
              <a:rPr lang="ru-RU" dirty="0"/>
              <a:t>, че не носят </a:t>
            </a:r>
            <a:r>
              <a:rPr lang="ru-RU" dirty="0" err="1"/>
              <a:t>отговорност</a:t>
            </a:r>
            <a:r>
              <a:rPr lang="ru-RU" dirty="0"/>
              <a:t> за </a:t>
            </a:r>
            <a:r>
              <a:rPr lang="ru-RU" dirty="0" err="1"/>
              <a:t>действията</a:t>
            </a:r>
            <a:r>
              <a:rPr lang="ru-RU" dirty="0"/>
              <a:t> си, </a:t>
            </a:r>
            <a:r>
              <a:rPr lang="ru-RU" dirty="0" err="1"/>
              <a:t>когато</a:t>
            </a:r>
            <a:r>
              <a:rPr lang="ru-RU" dirty="0"/>
              <a:t> </a:t>
            </a:r>
            <a:r>
              <a:rPr lang="ru-RU" dirty="0" err="1"/>
              <a:t>са</a:t>
            </a:r>
            <a:r>
              <a:rPr lang="ru-RU" dirty="0"/>
              <a:t> </a:t>
            </a:r>
            <a:r>
              <a:rPr lang="ru-RU" dirty="0" err="1"/>
              <a:t>извън</a:t>
            </a:r>
            <a:r>
              <a:rPr lang="ru-RU" dirty="0"/>
              <a:t> </a:t>
            </a:r>
            <a:r>
              <a:rPr lang="ru-RU" dirty="0" err="1"/>
              <a:t>контрола</a:t>
            </a:r>
            <a:r>
              <a:rPr lang="ru-RU" dirty="0"/>
              <a:t> на </a:t>
            </a:r>
            <a:r>
              <a:rPr lang="ru-RU" dirty="0" err="1"/>
              <a:t>възрастни</a:t>
            </a:r>
            <a:r>
              <a:rPr lang="ru-RU" dirty="0"/>
              <a:t> </a:t>
            </a:r>
            <a:r>
              <a:rPr lang="ru-RU" dirty="0" err="1"/>
              <a:t>децата</a:t>
            </a:r>
            <a:r>
              <a:rPr lang="ru-RU" dirty="0"/>
              <a:t>, </a:t>
            </a:r>
            <a:r>
              <a:rPr lang="ru-RU" dirty="0" err="1"/>
              <a:t>като</a:t>
            </a:r>
            <a:r>
              <a:rPr lang="ru-RU" dirty="0"/>
              <a:t> </a:t>
            </a:r>
            <a:r>
              <a:rPr lang="ru-RU" dirty="0" err="1"/>
              <a:t>активни</a:t>
            </a:r>
            <a:r>
              <a:rPr lang="ru-RU" dirty="0"/>
              <a:t> </a:t>
            </a:r>
            <a:r>
              <a:rPr lang="ru-RU" dirty="0" err="1"/>
              <a:t>участници</a:t>
            </a:r>
            <a:r>
              <a:rPr lang="ru-RU" dirty="0"/>
              <a:t> в </a:t>
            </a:r>
            <a:r>
              <a:rPr lang="ru-RU" dirty="0" err="1"/>
              <a:t>движението</a:t>
            </a:r>
            <a:r>
              <a:rPr lang="ru-RU" dirty="0"/>
              <a:t> </a:t>
            </a:r>
            <a:r>
              <a:rPr lang="ru-RU" dirty="0" err="1"/>
              <a:t>са</a:t>
            </a:r>
            <a:r>
              <a:rPr lang="ru-RU" dirty="0"/>
              <a:t> </a:t>
            </a:r>
            <a:r>
              <a:rPr lang="ru-RU" dirty="0" err="1"/>
              <a:t>задължени</a:t>
            </a:r>
            <a:r>
              <a:rPr lang="ru-RU" dirty="0"/>
              <a:t> да </a:t>
            </a:r>
            <a:r>
              <a:rPr lang="ru-RU" dirty="0" err="1"/>
              <a:t>спазват</a:t>
            </a:r>
            <a:r>
              <a:rPr lang="ru-RU" dirty="0"/>
              <a:t> </a:t>
            </a:r>
            <a:r>
              <a:rPr lang="ru-RU" dirty="0" err="1"/>
              <a:t>правилата</a:t>
            </a:r>
            <a:r>
              <a:rPr lang="ru-RU" dirty="0"/>
              <a:t> за движение и при </a:t>
            </a:r>
            <a:r>
              <a:rPr lang="ru-RU" dirty="0" err="1"/>
              <a:t>нарушаването</a:t>
            </a:r>
            <a:r>
              <a:rPr lang="ru-RU" dirty="0"/>
              <a:t> им </a:t>
            </a:r>
            <a:r>
              <a:rPr lang="ru-RU" dirty="0" err="1"/>
              <a:t>обективно</a:t>
            </a:r>
            <a:r>
              <a:rPr lang="ru-RU" dirty="0"/>
              <a:t> </a:t>
            </a:r>
            <a:r>
              <a:rPr lang="ru-RU" dirty="0" err="1"/>
              <a:t>съпричиняват</a:t>
            </a:r>
            <a:r>
              <a:rPr lang="ru-RU" dirty="0"/>
              <a:t> </a:t>
            </a:r>
            <a:r>
              <a:rPr lang="ru-RU" dirty="0" err="1"/>
              <a:t>настъпилите</a:t>
            </a:r>
            <a:r>
              <a:rPr lang="ru-RU" dirty="0"/>
              <a:t> </a:t>
            </a:r>
            <a:r>
              <a:rPr lang="ru-RU" dirty="0" err="1"/>
              <a:t>вредни</a:t>
            </a:r>
            <a:r>
              <a:rPr lang="ru-RU" dirty="0"/>
              <a:t> </a:t>
            </a:r>
            <a:r>
              <a:rPr lang="ru-RU" dirty="0" err="1"/>
              <a:t>последици</a:t>
            </a:r>
            <a:r>
              <a:rPr lang="ru-RU" dirty="0"/>
              <a:t>, </a:t>
            </a:r>
            <a:r>
              <a:rPr lang="ru-RU" dirty="0" err="1"/>
              <a:t>като</a:t>
            </a:r>
            <a:r>
              <a:rPr lang="ru-RU" dirty="0"/>
              <a:t> в </a:t>
            </a:r>
            <a:r>
              <a:rPr lang="ru-RU" dirty="0" err="1"/>
              <a:t>този</a:t>
            </a:r>
            <a:r>
              <a:rPr lang="ru-RU" dirty="0"/>
              <a:t> </a:t>
            </a:r>
            <a:r>
              <a:rPr lang="ru-RU" dirty="0" err="1"/>
              <a:t>смисъл</a:t>
            </a:r>
            <a:r>
              <a:rPr lang="ru-RU" dirty="0"/>
              <a:t> </a:t>
            </a:r>
            <a:r>
              <a:rPr lang="ru-RU" dirty="0" err="1"/>
              <a:t>са</a:t>
            </a:r>
            <a:r>
              <a:rPr lang="ru-RU" dirty="0"/>
              <a:t> </a:t>
            </a:r>
            <a:r>
              <a:rPr lang="ru-RU" b="1" dirty="0"/>
              <a:t>Р 720/1969 г. по НД 611/1969 г. ІІІ НО, Р 47/1980 г. по НД 1337/1979 г. ІІІ НО, Р 1400/1974 г. по НД 1312/1974 г. ІІІ НО,Р 98/1983 г. по НД 95/1983 г. ІІІ НО, Р 6/1985 г. по НД 588/1984 г.</a:t>
            </a:r>
            <a:r>
              <a:rPr lang="ru-RU" dirty="0"/>
              <a:t> </a:t>
            </a:r>
            <a:r>
              <a:rPr lang="ru-RU" b="1" dirty="0"/>
              <a:t>ІІІ НО, Р 229/2010 г. по НД 111/2010 г. ІІ НО, Р 279/2014 г. по НД 279/2014 г. ІІ НО, Р 12/2019 г. по НД 1225/2018 г. І НО</a:t>
            </a:r>
            <a:endParaRPr lang="bg-BG" b="1" dirty="0"/>
          </a:p>
        </p:txBody>
      </p:sp>
    </p:spTree>
    <p:extLst>
      <p:ext uri="{BB962C8B-B14F-4D97-AF65-F5344CB8AC3E}">
        <p14:creationId xmlns:p14="http://schemas.microsoft.com/office/powerpoint/2010/main" val="146241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bg-BG" dirty="0"/>
          </a:p>
        </p:txBody>
      </p:sp>
      <p:sp>
        <p:nvSpPr>
          <p:cNvPr id="3" name="Content Placeholder 2"/>
          <p:cNvSpPr>
            <a:spLocks noGrp="1"/>
          </p:cNvSpPr>
          <p:nvPr>
            <p:ph idx="1"/>
          </p:nvPr>
        </p:nvSpPr>
        <p:spPr/>
        <p:txBody>
          <a:bodyPr>
            <a:normAutofit/>
          </a:bodyPr>
          <a:lstStyle/>
          <a:p>
            <a:pPr marL="0" indent="0" algn="ctr">
              <a:buNone/>
            </a:pPr>
            <a:r>
              <a:rPr lang="bg-BG" sz="4800" dirty="0" smtClean="0"/>
              <a:t>Благодаря за вниманието!</a:t>
            </a:r>
            <a:endParaRPr lang="en-US" sz="4800" dirty="0" smtClean="0"/>
          </a:p>
          <a:p>
            <a:pPr marL="0" indent="0" algn="ctr">
              <a:buNone/>
            </a:pPr>
            <a:endParaRPr lang="bg-BG" sz="4800" dirty="0" smtClean="0"/>
          </a:p>
          <a:p>
            <a:pPr marL="0" indent="0" algn="ctr">
              <a:buNone/>
            </a:pPr>
            <a:r>
              <a:rPr lang="en-US" sz="4800" dirty="0" smtClean="0"/>
              <a:t>shekerdjiev@gmail.com</a:t>
            </a:r>
            <a:endParaRPr lang="bg-BG" sz="4800" dirty="0"/>
          </a:p>
        </p:txBody>
      </p:sp>
    </p:spTree>
    <p:extLst>
      <p:ext uri="{BB962C8B-B14F-4D97-AF65-F5344CB8AC3E}">
        <p14:creationId xmlns:p14="http://schemas.microsoft.com/office/powerpoint/2010/main" val="920019165"/>
      </p:ext>
    </p:extLst>
  </p:cSld>
  <p:clrMapOvr>
    <a:masterClrMapping/>
  </p:clrMapOvr>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6095</TotalTime>
  <Words>3586</Words>
  <Application>Microsoft Office PowerPoint</Application>
  <PresentationFormat>Презентация на цял екран (4:3)</PresentationFormat>
  <Paragraphs>202</Paragraphs>
  <Slides>30</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30</vt:i4>
      </vt:variant>
    </vt:vector>
  </HeadingPairs>
  <TitlesOfParts>
    <vt:vector size="31" baseType="lpstr">
      <vt:lpstr>Office тема</vt:lpstr>
      <vt:lpstr>Същински транспортни престъпления- основни понятия</vt:lpstr>
      <vt:lpstr>Опасност на пътя</vt:lpstr>
      <vt:lpstr>Опасност на пътя</vt:lpstr>
      <vt:lpstr>Презентация на PowerPoint</vt:lpstr>
      <vt:lpstr>Опасност на пътя- пълнолетен пешеходец</vt:lpstr>
      <vt:lpstr>Опасност на пътя- пълнолетен пешеходец</vt:lpstr>
      <vt:lpstr>Опасност на пътя- дете</vt:lpstr>
      <vt:lpstr>Опасност на пътя- дете</vt:lpstr>
      <vt:lpstr>Презентация на PowerPoint</vt:lpstr>
      <vt:lpstr>Опасност на пътя- друго превозно средство</vt:lpstr>
      <vt:lpstr>Опасност на пътя- друго превозно средство</vt:lpstr>
      <vt:lpstr>Презентация на PowerPoint</vt:lpstr>
      <vt:lpstr>Опасна зона</vt:lpstr>
      <vt:lpstr>Опасна зона</vt:lpstr>
      <vt:lpstr>Опасна зона</vt:lpstr>
      <vt:lpstr>Момент, в който се дължи реакция при опасност на пътя</vt:lpstr>
      <vt:lpstr>Момент, в който се дължи реакция при опасност на пътя</vt:lpstr>
      <vt:lpstr>Спасителна маневра</vt:lpstr>
      <vt:lpstr>Спасителна маневра</vt:lpstr>
      <vt:lpstr>Спасителна маневра</vt:lpstr>
      <vt:lpstr>Спасителна маневра</vt:lpstr>
      <vt:lpstr>Случайно деяние</vt:lpstr>
      <vt:lpstr>Случайно деяние</vt:lpstr>
      <vt:lpstr>Случайно деяние</vt:lpstr>
      <vt:lpstr>Случайно деяние</vt:lpstr>
      <vt:lpstr>Презентация на PowerPoint</vt:lpstr>
      <vt:lpstr>Независимо съпричиняване</vt:lpstr>
      <vt:lpstr>Съпричиняване от страна на пострадалия</vt:lpstr>
      <vt:lpstr>Съпричиняване от страна на пострадалия</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Опасна зона</dc:title>
  <dc:creator>krasimir_shekerjiev</dc:creator>
  <cp:lastModifiedBy>Красимир Шекерджиев</cp:lastModifiedBy>
  <cp:revision>143</cp:revision>
  <dcterms:created xsi:type="dcterms:W3CDTF">2015-03-24T12:17:28Z</dcterms:created>
  <dcterms:modified xsi:type="dcterms:W3CDTF">2026-09-27T08:05:07Z</dcterms:modified>
</cp:coreProperties>
</file>