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38" r:id="rId2"/>
    <p:sldId id="356" r:id="rId3"/>
    <p:sldId id="357" r:id="rId4"/>
    <p:sldId id="449" r:id="rId5"/>
    <p:sldId id="358" r:id="rId6"/>
    <p:sldId id="444" r:id="rId7"/>
    <p:sldId id="359" r:id="rId8"/>
    <p:sldId id="445" r:id="rId9"/>
    <p:sldId id="446" r:id="rId10"/>
    <p:sldId id="447" r:id="rId11"/>
    <p:sldId id="450" r:id="rId12"/>
    <p:sldId id="367" r:id="rId13"/>
    <p:sldId id="368" r:id="rId14"/>
    <p:sldId id="369" r:id="rId15"/>
    <p:sldId id="370" r:id="rId16"/>
    <p:sldId id="451" r:id="rId17"/>
    <p:sldId id="439" r:id="rId18"/>
    <p:sldId id="364" r:id="rId19"/>
    <p:sldId id="365" r:id="rId20"/>
    <p:sldId id="371" r:id="rId21"/>
    <p:sldId id="452" r:id="rId22"/>
    <p:sldId id="372" r:id="rId23"/>
    <p:sldId id="373" r:id="rId24"/>
    <p:sldId id="382" r:id="rId25"/>
    <p:sldId id="385" r:id="rId26"/>
    <p:sldId id="386" r:id="rId27"/>
    <p:sldId id="387" r:id="rId28"/>
    <p:sldId id="388" r:id="rId29"/>
    <p:sldId id="389" r:id="rId30"/>
    <p:sldId id="390" r:id="rId31"/>
    <p:sldId id="391" r:id="rId32"/>
    <p:sldId id="395" r:id="rId33"/>
    <p:sldId id="394" r:id="rId34"/>
    <p:sldId id="393" r:id="rId35"/>
    <p:sldId id="396" r:id="rId36"/>
    <p:sldId id="397" r:id="rId37"/>
    <p:sldId id="454" r:id="rId38"/>
    <p:sldId id="398" r:id="rId39"/>
    <p:sldId id="434" r:id="rId40"/>
    <p:sldId id="435" r:id="rId41"/>
    <p:sldId id="448" r:id="rId42"/>
    <p:sldId id="455" r:id="rId43"/>
    <p:sldId id="456" r:id="rId44"/>
    <p:sldId id="457" r:id="rId45"/>
    <p:sldId id="458" r:id="rId46"/>
    <p:sldId id="440" r:id="rId47"/>
    <p:sldId id="441" r:id="rId48"/>
    <p:sldId id="442" r:id="rId49"/>
    <p:sldId id="443" r:id="rId50"/>
    <p:sldId id="399" r:id="rId51"/>
    <p:sldId id="400" r:id="rId52"/>
    <p:sldId id="401" r:id="rId53"/>
    <p:sldId id="407" r:id="rId54"/>
    <p:sldId id="402" r:id="rId55"/>
    <p:sldId id="459" r:id="rId56"/>
    <p:sldId id="403" r:id="rId57"/>
    <p:sldId id="405" r:id="rId58"/>
    <p:sldId id="406" r:id="rId59"/>
    <p:sldId id="460" r:id="rId60"/>
    <p:sldId id="314" r:id="rId61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3" autoAdjust="0"/>
    <p:restoredTop sz="94629" autoAdjust="0"/>
  </p:normalViewPr>
  <p:slideViewPr>
    <p:cSldViewPr>
      <p:cViewPr varScale="1">
        <p:scale>
          <a:sx n="109" d="100"/>
          <a:sy n="109" d="100"/>
        </p:scale>
        <p:origin x="-189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1850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1172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1415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4915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991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12112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4218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3354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065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9283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2154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7F3FD-4FD3-486D-8C6F-17FC07479700}" type="datetimeFigureOut">
              <a:rPr lang="bg-BG" smtClean="0"/>
              <a:pPr/>
              <a:t>16.9.2026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3D241C-47DB-4163-8ED3-D484702E6922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158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bg-BG" sz="6600" dirty="0" smtClean="0"/>
              <a:t>Същински транспортни престъпления- правен анализ на отделните състави</a:t>
            </a:r>
            <a:endParaRPr lang="bg-BG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 smtClean="0"/>
          </a:p>
          <a:p>
            <a:endParaRPr lang="bg-BG" dirty="0"/>
          </a:p>
          <a:p>
            <a:r>
              <a:rPr lang="bg-BG" dirty="0" smtClean="0"/>
              <a:t>Красимир </a:t>
            </a:r>
            <a:r>
              <a:rPr lang="bg-BG" dirty="0" err="1"/>
              <a:t>Шекерджиев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6833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Престъплението по чл.342, ал.1 НК</a:t>
            </a:r>
            <a:br>
              <a:rPr lang="bg-BG" dirty="0" smtClean="0"/>
            </a:br>
            <a:r>
              <a:rPr lang="bg-BG" dirty="0" smtClean="0"/>
              <a:t>обща характеристика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err="1" smtClean="0"/>
              <a:t>Престъплението</a:t>
            </a:r>
            <a:r>
              <a:rPr lang="ru-RU" dirty="0" smtClean="0"/>
              <a:t> по </a:t>
            </a:r>
            <a:r>
              <a:rPr lang="ru-RU" dirty="0"/>
              <a:t>чл.342, ал.1 НК </a:t>
            </a:r>
            <a:r>
              <a:rPr lang="ru-RU" dirty="0" smtClean="0"/>
              <a:t>е </a:t>
            </a:r>
            <a:r>
              <a:rPr lang="ru-RU" dirty="0" err="1"/>
              <a:t>резултатно</a:t>
            </a:r>
            <a:r>
              <a:rPr lang="ru-RU" dirty="0"/>
              <a:t>- на </a:t>
            </a:r>
            <a:r>
              <a:rPr lang="ru-RU" dirty="0" err="1"/>
              <a:t>поставяне</a:t>
            </a:r>
            <a:r>
              <a:rPr lang="ru-RU" dirty="0"/>
              <a:t> в </a:t>
            </a:r>
            <a:r>
              <a:rPr lang="ru-RU" dirty="0" err="1" smtClean="0"/>
              <a:t>опасност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При </a:t>
            </a:r>
            <a:r>
              <a:rPr lang="ru-RU" dirty="0" err="1"/>
              <a:t>осъществяването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засягане</a:t>
            </a:r>
            <a:r>
              <a:rPr lang="ru-RU" dirty="0"/>
              <a:t> на живота и </a:t>
            </a:r>
            <a:r>
              <a:rPr lang="ru-RU" dirty="0" err="1"/>
              <a:t>здравето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лице, а </a:t>
            </a:r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поставянето</a:t>
            </a:r>
            <a:r>
              <a:rPr lang="ru-RU" dirty="0"/>
              <a:t> им в </a:t>
            </a:r>
            <a:r>
              <a:rPr lang="ru-RU" dirty="0" err="1"/>
              <a:t>опасност</a:t>
            </a:r>
            <a:r>
              <a:rPr lang="ru-RU" dirty="0"/>
              <a:t>. </a:t>
            </a:r>
            <a:r>
              <a:rPr lang="ru-RU" dirty="0" smtClean="0"/>
              <a:t> </a:t>
            </a: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/>
              <a:t>престъпление</a:t>
            </a:r>
            <a:r>
              <a:rPr lang="ru-RU" dirty="0"/>
              <a:t> не </a:t>
            </a:r>
            <a:r>
              <a:rPr lang="ru-RU" dirty="0" err="1"/>
              <a:t>предполага</a:t>
            </a:r>
            <a:r>
              <a:rPr lang="ru-RU" dirty="0"/>
              <a:t> от него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настъпили</a:t>
            </a:r>
            <a:r>
              <a:rPr lang="ru-RU" dirty="0"/>
              <a:t> вреди, </a:t>
            </a:r>
            <a:r>
              <a:rPr lang="ru-RU" dirty="0" err="1"/>
              <a:t>респективно</a:t>
            </a:r>
            <a:r>
              <a:rPr lang="ru-RU" dirty="0"/>
              <a:t> да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smtClean="0"/>
              <a:t>пострадал </a:t>
            </a:r>
            <a:r>
              <a:rPr lang="ru-RU" dirty="0"/>
              <a:t>независимо, че </a:t>
            </a:r>
            <a:r>
              <a:rPr lang="ru-RU" dirty="0" err="1"/>
              <a:t>неговият</a:t>
            </a:r>
            <a:r>
              <a:rPr lang="ru-RU" dirty="0"/>
              <a:t> </a:t>
            </a:r>
            <a:r>
              <a:rPr lang="ru-RU" dirty="0" err="1"/>
              <a:t>допълнителен</a:t>
            </a:r>
            <a:r>
              <a:rPr lang="ru-RU" dirty="0"/>
              <a:t> </a:t>
            </a:r>
            <a:r>
              <a:rPr lang="ru-RU" dirty="0" err="1"/>
              <a:t>обект</a:t>
            </a:r>
            <a:r>
              <a:rPr lang="ru-RU" dirty="0"/>
              <a:t> е </a:t>
            </a:r>
            <a:r>
              <a:rPr lang="ru-RU" dirty="0" err="1"/>
              <a:t>свързан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живота и </a:t>
            </a:r>
            <a:r>
              <a:rPr lang="ru-RU" dirty="0" err="1"/>
              <a:t>здравето</a:t>
            </a:r>
            <a:r>
              <a:rPr lang="ru-RU" dirty="0"/>
              <a:t> на </a:t>
            </a:r>
            <a:r>
              <a:rPr lang="ru-RU" dirty="0" smtClean="0"/>
              <a:t>гражданина</a:t>
            </a:r>
          </a:p>
          <a:p>
            <a:pPr marL="0" indent="0" algn="just">
              <a:buNone/>
            </a:pPr>
            <a:r>
              <a:rPr lang="ru-RU" dirty="0"/>
              <a:t>П</a:t>
            </a:r>
            <a:r>
              <a:rPr lang="ru-RU" dirty="0" smtClean="0"/>
              <a:t>о </a:t>
            </a:r>
            <a:r>
              <a:rPr lang="ru-RU" dirty="0"/>
              <a:t>дела с предмет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 smtClean="0"/>
              <a:t>престъпление</a:t>
            </a:r>
            <a:r>
              <a:rPr lang="ru-RU" dirty="0" smtClean="0"/>
              <a:t> не </a:t>
            </a:r>
            <a:r>
              <a:rPr lang="ru-RU" dirty="0"/>
              <a:t>е </a:t>
            </a:r>
            <a:r>
              <a:rPr lang="ru-RU" dirty="0" err="1"/>
              <a:t>възможно</a:t>
            </a:r>
            <a:r>
              <a:rPr lang="ru-RU" dirty="0"/>
              <a:t> </a:t>
            </a:r>
            <a:r>
              <a:rPr lang="ru-RU" dirty="0" err="1"/>
              <a:t>конституирането</a:t>
            </a:r>
            <a:r>
              <a:rPr lang="ru-RU" dirty="0"/>
              <a:t> на граждански </a:t>
            </a:r>
            <a:r>
              <a:rPr lang="ru-RU" dirty="0" err="1"/>
              <a:t>ищец</a:t>
            </a:r>
            <a:r>
              <a:rPr lang="ru-RU" dirty="0"/>
              <a:t> и </a:t>
            </a:r>
            <a:r>
              <a:rPr lang="ru-RU" dirty="0" err="1"/>
              <a:t>частен</a:t>
            </a:r>
            <a:r>
              <a:rPr lang="ru-RU" dirty="0"/>
              <a:t> </a:t>
            </a:r>
            <a:r>
              <a:rPr lang="ru-RU" dirty="0" err="1"/>
              <a:t>обвинител</a:t>
            </a:r>
            <a:r>
              <a:rPr lang="ru-RU" dirty="0"/>
              <a:t>, </a:t>
            </a:r>
            <a:r>
              <a:rPr lang="ru-RU" dirty="0" err="1"/>
              <a:t>респективно</a:t>
            </a:r>
            <a:r>
              <a:rPr lang="ru-RU" dirty="0"/>
              <a:t> да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приет</a:t>
            </a:r>
            <a:r>
              <a:rPr lang="ru-RU" dirty="0"/>
              <a:t> за </a:t>
            </a:r>
            <a:r>
              <a:rPr lang="ru-RU" dirty="0" err="1"/>
              <a:t>съвместно</a:t>
            </a:r>
            <a:r>
              <a:rPr lang="ru-RU" dirty="0"/>
              <a:t> </a:t>
            </a:r>
            <a:r>
              <a:rPr lang="ru-RU" dirty="0" err="1"/>
              <a:t>разглеждане</a:t>
            </a:r>
            <a:r>
              <a:rPr lang="ru-RU" dirty="0"/>
              <a:t> граждански иск.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28666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Престъплението</a:t>
            </a:r>
            <a:r>
              <a:rPr lang="ru-RU" dirty="0"/>
              <a:t> по чл.342, ал.1 </a:t>
            </a:r>
            <a:r>
              <a:rPr lang="ru-RU" dirty="0" smtClean="0"/>
              <a:t>НК</a:t>
            </a:r>
            <a:br>
              <a:rPr lang="ru-RU" dirty="0" smtClean="0"/>
            </a:br>
            <a:r>
              <a:rPr lang="ru-RU" dirty="0" err="1" smtClean="0"/>
              <a:t>обективна</a:t>
            </a:r>
            <a:r>
              <a:rPr lang="ru-RU" dirty="0" smtClean="0"/>
              <a:t> 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bg-BG" dirty="0" smtClean="0"/>
              <a:t>Изпълнителното деяние е дефинирано като „управление“. То се осъществява когато:</a:t>
            </a:r>
          </a:p>
          <a:p>
            <a:pPr marL="0" indent="0" algn="just">
              <a:buNone/>
            </a:pPr>
            <a:r>
              <a:rPr lang="ru-RU" b="1" dirty="0"/>
              <a:t>Р 157/2010 г. на ВКС по НД 37/2010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Управлението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автомобила</a:t>
            </a:r>
            <a:r>
              <a:rPr lang="ru-RU" dirty="0"/>
              <a:t> </a:t>
            </a:r>
            <a:r>
              <a:rPr lang="ru-RU" dirty="0" err="1"/>
              <a:t>включва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действия или бездействия с </a:t>
            </a:r>
            <a:r>
              <a:rPr lang="ru-RU" dirty="0" err="1"/>
              <a:t>механизмите</a:t>
            </a:r>
            <a:r>
              <a:rPr lang="ru-RU" dirty="0"/>
              <a:t> и </a:t>
            </a:r>
            <a:r>
              <a:rPr lang="ru-RU" dirty="0" err="1"/>
              <a:t>приборите</a:t>
            </a:r>
            <a:r>
              <a:rPr lang="ru-RU" dirty="0"/>
              <a:t> на </a:t>
            </a:r>
            <a:r>
              <a:rPr lang="ru-RU" dirty="0" err="1"/>
              <a:t>превозното</a:t>
            </a:r>
            <a:r>
              <a:rPr lang="ru-RU" dirty="0"/>
              <a:t> средство,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опасност</a:t>
            </a:r>
            <a:r>
              <a:rPr lang="ru-RU" dirty="0"/>
              <a:t> от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, а те не се </a:t>
            </a:r>
            <a:r>
              <a:rPr lang="ru-RU" dirty="0" err="1"/>
              <a:t>изчерпват</a:t>
            </a:r>
            <a:r>
              <a:rPr lang="ru-RU" dirty="0"/>
              <a:t> само с </a:t>
            </a:r>
            <a:r>
              <a:rPr lang="ru-RU" dirty="0" err="1"/>
              <a:t>въздействия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двигателя.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автомобила</a:t>
            </a:r>
            <a:r>
              <a:rPr lang="ru-RU" dirty="0"/>
              <a:t> не се </a:t>
            </a:r>
            <a:r>
              <a:rPr lang="ru-RU" dirty="0" err="1"/>
              <a:t>извършва</a:t>
            </a:r>
            <a:r>
              <a:rPr lang="ru-RU" dirty="0"/>
              <a:t> само с двигателя и не </a:t>
            </a:r>
            <a:r>
              <a:rPr lang="ru-RU" dirty="0" err="1"/>
              <a:t>може</a:t>
            </a:r>
            <a:r>
              <a:rPr lang="ru-RU" dirty="0"/>
              <a:t> да се приеме, че </a:t>
            </a:r>
            <a:r>
              <a:rPr lang="ru-RU" dirty="0" err="1"/>
              <a:t>съставът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осъществен</a:t>
            </a:r>
            <a:r>
              <a:rPr lang="ru-RU" dirty="0"/>
              <a:t> </a:t>
            </a:r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той е в </a:t>
            </a:r>
            <a:r>
              <a:rPr lang="ru-RU" dirty="0" err="1"/>
              <a:t>работен</a:t>
            </a:r>
            <a:r>
              <a:rPr lang="ru-RU" dirty="0"/>
              <a:t> режим. </a:t>
            </a:r>
            <a:r>
              <a:rPr lang="ru-RU" dirty="0" err="1"/>
              <a:t>Преместването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в </a:t>
            </a:r>
            <a:r>
              <a:rPr lang="ru-RU" dirty="0" err="1"/>
              <a:t>пространството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извърши</a:t>
            </a:r>
            <a:r>
              <a:rPr lang="ru-RU" dirty="0"/>
              <a:t> и с </a:t>
            </a:r>
            <a:r>
              <a:rPr lang="ru-RU" dirty="0" err="1"/>
              <a:t>ходовата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част, посредством механично движение на </a:t>
            </a:r>
            <a:r>
              <a:rPr lang="ru-RU" dirty="0" err="1"/>
              <a:t>гумите</a:t>
            </a:r>
            <a:r>
              <a:rPr lang="ru-RU" dirty="0"/>
              <a:t> и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се </a:t>
            </a:r>
            <a:r>
              <a:rPr lang="ru-RU" dirty="0" err="1"/>
              <a:t>намира</a:t>
            </a:r>
            <a:r>
              <a:rPr lang="ru-RU" dirty="0"/>
              <a:t>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купето</a:t>
            </a:r>
            <a:r>
              <a:rPr lang="ru-RU" dirty="0"/>
              <a:t>. При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застрашени</a:t>
            </a:r>
            <a:r>
              <a:rPr lang="ru-RU" dirty="0"/>
              <a:t>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участници</a:t>
            </a:r>
            <a:r>
              <a:rPr lang="ru-RU" dirty="0"/>
              <a:t> в </a:t>
            </a:r>
            <a:r>
              <a:rPr lang="ru-RU" dirty="0" err="1"/>
              <a:t>движението</a:t>
            </a:r>
            <a:r>
              <a:rPr lang="ru-RU" dirty="0"/>
              <a:t> и при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носи </a:t>
            </a:r>
            <a:r>
              <a:rPr lang="ru-RU" dirty="0" err="1"/>
              <a:t>съответната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126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Престъплението</a:t>
            </a:r>
            <a:r>
              <a:rPr lang="ru-RU" dirty="0"/>
              <a:t> по чл.342, ал.1 НК</a:t>
            </a:r>
            <a:br>
              <a:rPr lang="ru-RU" dirty="0"/>
            </a:br>
            <a:r>
              <a:rPr lang="ru-RU" dirty="0" err="1"/>
              <a:t>обективна</a:t>
            </a:r>
            <a:r>
              <a:rPr lang="ru-RU" dirty="0"/>
              <a:t> 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ППВС №1/1983 г. Р 1233/1976 г. 3 НО, Р 142/1980 г. 3 НО</a:t>
            </a:r>
          </a:p>
          <a:p>
            <a:pPr marL="0" indent="0" algn="just">
              <a:buNone/>
            </a:pPr>
            <a:r>
              <a:rPr lang="ru-RU" dirty="0" err="1"/>
              <a:t>Налице</a:t>
            </a:r>
            <a:r>
              <a:rPr lang="ru-RU" dirty="0"/>
              <a:t> е управление и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се </a:t>
            </a:r>
            <a:r>
              <a:rPr lang="ru-RU" dirty="0" err="1"/>
              <a:t>намира</a:t>
            </a:r>
            <a:r>
              <a:rPr lang="ru-RU" dirty="0"/>
              <a:t> в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(</a:t>
            </a:r>
            <a:r>
              <a:rPr lang="ru-RU" dirty="0" err="1"/>
              <a:t>макар</a:t>
            </a:r>
            <a:r>
              <a:rPr lang="ru-RU" dirty="0"/>
              <a:t> и </a:t>
            </a:r>
            <a:r>
              <a:rPr lang="ru-RU" dirty="0" err="1"/>
              <a:t>същото</a:t>
            </a:r>
            <a:r>
              <a:rPr lang="ru-RU" dirty="0"/>
              <a:t> да е в покой) и </a:t>
            </a:r>
            <a:r>
              <a:rPr lang="ru-RU" dirty="0" err="1"/>
              <a:t>двигателят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е запален.</a:t>
            </a:r>
          </a:p>
          <a:p>
            <a:pPr marL="0" indent="0" algn="just">
              <a:buNone/>
            </a:pPr>
            <a:r>
              <a:rPr lang="ru-RU" b="1" dirty="0"/>
              <a:t>Р 157/2010 г. на ВКС по НД 37/2010 </a:t>
            </a:r>
            <a:r>
              <a:rPr lang="ru-RU" b="1" dirty="0" smtClean="0"/>
              <a:t>г.</a:t>
            </a:r>
            <a:endParaRPr lang="ru-RU" b="1" dirty="0"/>
          </a:p>
          <a:p>
            <a:pPr marL="0" indent="0" algn="just">
              <a:buNone/>
            </a:pPr>
            <a:r>
              <a:rPr lang="ru-RU" dirty="0" err="1"/>
              <a:t>Налице</a:t>
            </a:r>
            <a:r>
              <a:rPr lang="ru-RU" dirty="0"/>
              <a:t> е управление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автомобила</a:t>
            </a:r>
            <a:r>
              <a:rPr lang="ru-RU" dirty="0"/>
              <a:t> с </a:t>
            </a:r>
            <a:r>
              <a:rPr lang="ru-RU" dirty="0" err="1"/>
              <a:t>неработещ</a:t>
            </a:r>
            <a:r>
              <a:rPr lang="ru-RU" dirty="0"/>
              <a:t> </a:t>
            </a:r>
            <a:r>
              <a:rPr lang="ru-RU" dirty="0" err="1"/>
              <a:t>двигател</a:t>
            </a:r>
            <a:r>
              <a:rPr lang="ru-RU" dirty="0"/>
              <a:t> се </a:t>
            </a:r>
            <a:r>
              <a:rPr lang="ru-RU" dirty="0" err="1"/>
              <a:t>движи</a:t>
            </a:r>
            <a:r>
              <a:rPr lang="ru-RU" dirty="0"/>
              <a:t> по инерция</a:t>
            </a:r>
            <a:r>
              <a:rPr lang="ru-RU" dirty="0" smtClean="0"/>
              <a:t>.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Р 58/2022 </a:t>
            </a:r>
            <a:r>
              <a:rPr lang="ru-RU" b="1" dirty="0"/>
              <a:t>г. п</a:t>
            </a:r>
            <a:r>
              <a:rPr lang="ru-RU" b="1" dirty="0" smtClean="0"/>
              <a:t>о НД </a:t>
            </a:r>
            <a:r>
              <a:rPr lang="ru-RU" b="1" dirty="0"/>
              <a:t>117/2022 г., 3 НО, </a:t>
            </a:r>
            <a:r>
              <a:rPr lang="ru-RU" b="1" dirty="0" smtClean="0"/>
              <a:t>Р  52/2012 </a:t>
            </a:r>
            <a:r>
              <a:rPr lang="ru-RU" b="1" dirty="0"/>
              <a:t>г. на ВКС по </a:t>
            </a:r>
            <a:r>
              <a:rPr lang="ru-RU" b="1" dirty="0" smtClean="0"/>
              <a:t>НД </a:t>
            </a:r>
            <a:r>
              <a:rPr lang="ru-RU" b="1" dirty="0"/>
              <a:t>3071/2011 г., </a:t>
            </a:r>
            <a:r>
              <a:rPr lang="ru-RU" b="1" dirty="0" smtClean="0"/>
              <a:t>3 НО</a:t>
            </a:r>
          </a:p>
          <a:p>
            <a:pPr algn="just">
              <a:buFontTx/>
              <a:buChar char="-"/>
            </a:pPr>
            <a:r>
              <a:rPr lang="ru-RU" dirty="0" err="1" smtClean="0"/>
              <a:t>подсъдимият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паркирал</a:t>
            </a:r>
            <a:r>
              <a:rPr lang="ru-RU" dirty="0"/>
              <a:t> </a:t>
            </a:r>
            <a:r>
              <a:rPr lang="ru-RU" dirty="0" err="1"/>
              <a:t>товарната</a:t>
            </a:r>
            <a:r>
              <a:rPr lang="ru-RU" dirty="0"/>
              <a:t> композиция в нарушение на </a:t>
            </a:r>
            <a:r>
              <a:rPr lang="ru-RU" dirty="0" err="1"/>
              <a:t>правилата</a:t>
            </a:r>
            <a:r>
              <a:rPr lang="ru-RU" dirty="0"/>
              <a:t> за </a:t>
            </a:r>
            <a:r>
              <a:rPr lang="ru-RU" dirty="0" err="1"/>
              <a:t>паркиране</a:t>
            </a:r>
            <a:r>
              <a:rPr lang="ru-RU" dirty="0"/>
              <a:t> </a:t>
            </a:r>
            <a:r>
              <a:rPr lang="ru-RU" dirty="0" err="1"/>
              <a:t>извън</a:t>
            </a:r>
            <a:r>
              <a:rPr lang="ru-RU" dirty="0"/>
              <a:t> населено </a:t>
            </a:r>
            <a:r>
              <a:rPr lang="ru-RU" dirty="0" err="1"/>
              <a:t>място</a:t>
            </a:r>
            <a:r>
              <a:rPr lang="ru-RU" dirty="0"/>
              <a:t> и при </a:t>
            </a:r>
            <a:r>
              <a:rPr lang="ru-RU" dirty="0" err="1"/>
              <a:t>неспазване</a:t>
            </a:r>
            <a:r>
              <a:rPr lang="ru-RU" dirty="0"/>
              <a:t> на </a:t>
            </a:r>
            <a:r>
              <a:rPr lang="ru-RU" dirty="0" err="1"/>
              <a:t>посочените</a:t>
            </a:r>
            <a:r>
              <a:rPr lang="ru-RU" dirty="0"/>
              <a:t> в закона при </a:t>
            </a:r>
            <a:r>
              <a:rPr lang="ru-RU" dirty="0" err="1"/>
              <a:t>паркиране</a:t>
            </a:r>
            <a:r>
              <a:rPr lang="ru-RU" dirty="0"/>
              <a:t> </a:t>
            </a:r>
            <a:r>
              <a:rPr lang="ru-RU" dirty="0" smtClean="0"/>
              <a:t>забрани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969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/>
              <a:t>Престъплението</a:t>
            </a:r>
            <a:r>
              <a:rPr lang="ru-RU" sz="3600" dirty="0"/>
              <a:t> по чл.342, ал.1 </a:t>
            </a:r>
            <a:r>
              <a:rPr lang="ru-RU" sz="3600" dirty="0" smtClean="0"/>
              <a:t>НК</a:t>
            </a:r>
            <a:br>
              <a:rPr lang="ru-RU" sz="3600" dirty="0" smtClean="0"/>
            </a:br>
            <a:r>
              <a:rPr lang="ru-RU" sz="3600" dirty="0" err="1" smtClean="0"/>
              <a:t>особености</a:t>
            </a:r>
            <a:r>
              <a:rPr lang="ru-RU" sz="3600" dirty="0" smtClean="0"/>
              <a:t> на </a:t>
            </a:r>
            <a:r>
              <a:rPr lang="ru-RU" sz="3600" dirty="0" err="1" smtClean="0"/>
              <a:t>правната</a:t>
            </a:r>
            <a:r>
              <a:rPr lang="ru-RU" sz="3600" dirty="0" smtClean="0"/>
              <a:t> квалификация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198/2021 г. по НД 894/2020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Материално</a:t>
            </a:r>
            <a:r>
              <a:rPr lang="ru-RU" dirty="0" smtClean="0"/>
              <a:t> </a:t>
            </a:r>
            <a:r>
              <a:rPr lang="ru-RU" dirty="0" err="1"/>
              <a:t>правните</a:t>
            </a:r>
            <a:r>
              <a:rPr lang="ru-RU" dirty="0"/>
              <a:t> норма на </a:t>
            </a:r>
            <a:r>
              <a:rPr lang="ru-RU" dirty="0" err="1"/>
              <a:t>престъпленията</a:t>
            </a:r>
            <a:r>
              <a:rPr lang="ru-RU" dirty="0"/>
              <a:t> по транспорта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бланкетни</a:t>
            </a:r>
            <a:r>
              <a:rPr lang="ru-RU" dirty="0"/>
              <a:t> по своя характер и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случаи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запълнени</a:t>
            </a:r>
            <a:r>
              <a:rPr lang="ru-RU" dirty="0"/>
              <a:t> с </a:t>
            </a:r>
            <a:r>
              <a:rPr lang="ru-RU" dirty="0" err="1"/>
              <a:t>конкретните</a:t>
            </a:r>
            <a:r>
              <a:rPr lang="ru-RU" dirty="0"/>
              <a:t>, </a:t>
            </a:r>
            <a:r>
              <a:rPr lang="ru-RU" dirty="0" err="1"/>
              <a:t>допуснати</a:t>
            </a:r>
            <a:r>
              <a:rPr lang="ru-RU" dirty="0"/>
              <a:t> от </a:t>
            </a:r>
            <a:r>
              <a:rPr lang="ru-RU" dirty="0" err="1"/>
              <a:t>дееца</a:t>
            </a:r>
            <a:r>
              <a:rPr lang="ru-RU" dirty="0"/>
              <a:t> нарушения на </a:t>
            </a:r>
            <a:r>
              <a:rPr lang="ru-RU" dirty="0" err="1"/>
              <a:t>правилата</a:t>
            </a:r>
            <a:r>
              <a:rPr lang="ru-RU" dirty="0"/>
              <a:t> за движение, довели до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транспортното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 и до </a:t>
            </a:r>
            <a:r>
              <a:rPr lang="ru-RU" dirty="0" err="1"/>
              <a:t>съставомерния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. </a:t>
            </a:r>
            <a:r>
              <a:rPr lang="ru-RU" dirty="0" err="1"/>
              <a:t>Имат</a:t>
            </a:r>
            <a:r>
              <a:rPr lang="ru-RU" dirty="0"/>
              <a:t> се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правилата</a:t>
            </a:r>
            <a:r>
              <a:rPr lang="ru-RU" dirty="0"/>
              <a:t> за движение, </a:t>
            </a:r>
            <a:r>
              <a:rPr lang="ru-RU" dirty="0" err="1"/>
              <a:t>свързани</a:t>
            </a:r>
            <a:r>
              <a:rPr lang="ru-RU" dirty="0"/>
              <a:t> с характера на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правно</a:t>
            </a:r>
            <a:r>
              <a:rPr lang="ru-RU" dirty="0"/>
              <a:t> </a:t>
            </a:r>
            <a:r>
              <a:rPr lang="ru-RU" dirty="0" err="1"/>
              <a:t>регламентирана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, </a:t>
            </a:r>
            <a:r>
              <a:rPr lang="ru-RU" dirty="0" err="1"/>
              <a:t>източник</a:t>
            </a:r>
            <a:r>
              <a:rPr lang="ru-RU" dirty="0"/>
              <a:t> на </a:t>
            </a:r>
            <a:r>
              <a:rPr lang="ru-RU" dirty="0" err="1"/>
              <a:t>повишена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- </a:t>
            </a:r>
            <a:r>
              <a:rPr lang="ru-RU" dirty="0" err="1"/>
              <a:t>контролиране</a:t>
            </a:r>
            <a:r>
              <a:rPr lang="ru-RU" dirty="0"/>
              <a:t> на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средство, движение с разрешена или </a:t>
            </a:r>
            <a:r>
              <a:rPr lang="ru-RU" dirty="0" err="1"/>
              <a:t>съобразена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, </a:t>
            </a:r>
            <a:r>
              <a:rPr lang="ru-RU" dirty="0" err="1"/>
              <a:t>правилата</a:t>
            </a:r>
            <a:r>
              <a:rPr lang="ru-RU" dirty="0"/>
              <a:t> за </a:t>
            </a:r>
            <a:r>
              <a:rPr lang="ru-RU" dirty="0" err="1"/>
              <a:t>заобикаляне</a:t>
            </a:r>
            <a:r>
              <a:rPr lang="ru-RU" dirty="0"/>
              <a:t>, </a:t>
            </a:r>
            <a:r>
              <a:rPr lang="ru-RU" dirty="0" err="1"/>
              <a:t>изпреварване</a:t>
            </a:r>
            <a:r>
              <a:rPr lang="ru-RU" dirty="0"/>
              <a:t>, </a:t>
            </a:r>
            <a:r>
              <a:rPr lang="ru-RU" dirty="0" err="1"/>
              <a:t>преминаване</a:t>
            </a:r>
            <a:r>
              <a:rPr lang="ru-RU" dirty="0"/>
              <a:t> </a:t>
            </a:r>
            <a:r>
              <a:rPr lang="ru-RU" dirty="0" err="1"/>
              <a:t>покрай</a:t>
            </a:r>
            <a:r>
              <a:rPr lang="ru-RU" dirty="0"/>
              <a:t> автомобили на </a:t>
            </a:r>
            <a:r>
              <a:rPr lang="ru-RU" dirty="0" err="1"/>
              <a:t>градския</a:t>
            </a:r>
            <a:r>
              <a:rPr lang="ru-RU" dirty="0"/>
              <a:t> транспорт, </a:t>
            </a:r>
            <a:r>
              <a:rPr lang="ru-RU" dirty="0" err="1"/>
              <a:t>покрай</a:t>
            </a:r>
            <a:r>
              <a:rPr lang="ru-RU" dirty="0"/>
              <a:t> </a:t>
            </a:r>
            <a:r>
              <a:rPr lang="ru-RU" dirty="0" err="1"/>
              <a:t>деца</a:t>
            </a:r>
            <a:r>
              <a:rPr lang="ru-RU" dirty="0"/>
              <a:t>,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пешеходни</a:t>
            </a:r>
            <a:r>
              <a:rPr lang="ru-RU" dirty="0"/>
              <a:t> </a:t>
            </a:r>
            <a:r>
              <a:rPr lang="ru-RU" dirty="0" err="1"/>
              <a:t>пътеки</a:t>
            </a:r>
            <a:r>
              <a:rPr lang="ru-RU" dirty="0"/>
              <a:t>, </a:t>
            </a:r>
            <a:r>
              <a:rPr lang="ru-RU" dirty="0" err="1"/>
              <a:t>предимство</a:t>
            </a:r>
            <a:r>
              <a:rPr lang="ru-RU" dirty="0"/>
              <a:t> при конфликтно точки и т.н</a:t>
            </a:r>
            <a:r>
              <a:rPr lang="ru-RU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79495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prstClr val="black"/>
                </a:solidFill>
              </a:rPr>
              <a:t>Престъплението</a:t>
            </a:r>
            <a:r>
              <a:rPr lang="ru-RU" sz="3600" dirty="0">
                <a:solidFill>
                  <a:prstClr val="black"/>
                </a:solidFill>
              </a:rPr>
              <a:t> по чл.342, ал.1 НК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 err="1">
                <a:solidFill>
                  <a:prstClr val="black"/>
                </a:solidFill>
              </a:rPr>
              <a:t>особености</a:t>
            </a:r>
            <a:r>
              <a:rPr lang="ru-RU" sz="3600" dirty="0">
                <a:solidFill>
                  <a:prstClr val="black"/>
                </a:solidFill>
              </a:rPr>
              <a:t> на </a:t>
            </a:r>
            <a:r>
              <a:rPr lang="ru-RU" sz="3600" dirty="0" err="1">
                <a:solidFill>
                  <a:prstClr val="black"/>
                </a:solidFill>
              </a:rPr>
              <a:t>правната</a:t>
            </a:r>
            <a:r>
              <a:rPr lang="ru-RU" sz="3600" dirty="0">
                <a:solidFill>
                  <a:prstClr val="black"/>
                </a:solidFill>
              </a:rPr>
              <a:t> квалификация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По дела с предмет чл.342, ал.1 НК </a:t>
            </a:r>
            <a:r>
              <a:rPr lang="ru-RU" dirty="0" err="1"/>
              <a:t>съдът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прецени</a:t>
            </a:r>
            <a:r>
              <a:rPr lang="ru-RU" dirty="0"/>
              <a:t> дали </a:t>
            </a:r>
            <a:r>
              <a:rPr lang="ru-RU" dirty="0" err="1"/>
              <a:t>посочените</a:t>
            </a:r>
            <a:r>
              <a:rPr lang="ru-RU" dirty="0"/>
              <a:t> от </a:t>
            </a:r>
            <a:r>
              <a:rPr lang="ru-RU" dirty="0" err="1"/>
              <a:t>обвинението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, </a:t>
            </a:r>
            <a:r>
              <a:rPr lang="ru-RU" dirty="0" err="1"/>
              <a:t>регламентиращи</a:t>
            </a:r>
            <a:r>
              <a:rPr lang="ru-RU" dirty="0"/>
              <a:t> правила за движение на </a:t>
            </a:r>
            <a:r>
              <a:rPr lang="ru-RU" dirty="0" err="1"/>
              <a:t>транспортни</a:t>
            </a:r>
            <a:r>
              <a:rPr lang="ru-RU" dirty="0"/>
              <a:t> средства </a:t>
            </a:r>
            <a:r>
              <a:rPr lang="ru-RU" dirty="0" err="1"/>
              <a:t>отговарят</a:t>
            </a:r>
            <a:r>
              <a:rPr lang="ru-RU" dirty="0"/>
              <a:t> на </a:t>
            </a:r>
            <a:r>
              <a:rPr lang="ru-RU" dirty="0" err="1"/>
              <a:t>следните</a:t>
            </a:r>
            <a:r>
              <a:rPr lang="ru-RU" dirty="0"/>
              <a:t> </a:t>
            </a:r>
            <a:r>
              <a:rPr lang="ru-RU" dirty="0" err="1"/>
              <a:t>изисквания</a:t>
            </a:r>
            <a:r>
              <a:rPr lang="ru-RU" dirty="0"/>
              <a:t>:</a:t>
            </a:r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 err="1" smtClean="0"/>
              <a:t>съдържат</a:t>
            </a:r>
            <a:r>
              <a:rPr lang="ru-RU" dirty="0" smtClean="0"/>
              <a:t> </a:t>
            </a:r>
            <a:r>
              <a:rPr lang="ru-RU" dirty="0"/>
              <a:t>конкретно императивно правило, </a:t>
            </a:r>
            <a:r>
              <a:rPr lang="ru-RU" dirty="0" err="1"/>
              <a:t>регламентиращо</a:t>
            </a:r>
            <a:r>
              <a:rPr lang="ru-RU" dirty="0"/>
              <a:t> </a:t>
            </a:r>
            <a:r>
              <a:rPr lang="ru-RU" dirty="0" err="1"/>
              <a:t>транспортна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, а не само </a:t>
            </a:r>
            <a:r>
              <a:rPr lang="ru-RU" dirty="0" err="1"/>
              <a:t>общо</a:t>
            </a:r>
            <a:r>
              <a:rPr lang="ru-RU" dirty="0"/>
              <a:t> </a:t>
            </a:r>
            <a:r>
              <a:rPr lang="ru-RU" dirty="0" err="1"/>
              <a:t>задължение</a:t>
            </a:r>
            <a:r>
              <a:rPr lang="ru-RU" dirty="0"/>
              <a:t> или забрана за поведение </a:t>
            </a:r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посочена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една</a:t>
            </a:r>
            <a:r>
              <a:rPr lang="ru-RU" dirty="0"/>
              <a:t> норма дали не се </a:t>
            </a:r>
            <a:r>
              <a:rPr lang="ru-RU" dirty="0" err="1"/>
              <a:t>съотнасят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обща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специална</a:t>
            </a:r>
            <a:r>
              <a:rPr lang="ru-RU" dirty="0"/>
              <a:t> </a:t>
            </a:r>
            <a:r>
              <a:rPr lang="ru-RU" dirty="0" err="1"/>
              <a:t>разпоредба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- дали </a:t>
            </a:r>
            <a:r>
              <a:rPr lang="ru-RU" dirty="0" err="1"/>
              <a:t>нарушените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(</a:t>
            </a:r>
            <a:r>
              <a:rPr lang="ru-RU" dirty="0" err="1"/>
              <a:t>регламентиращи</a:t>
            </a:r>
            <a:r>
              <a:rPr lang="ru-RU" dirty="0"/>
              <a:t> </a:t>
            </a:r>
            <a:r>
              <a:rPr lang="ru-RU" dirty="0" err="1"/>
              <a:t>отделни</a:t>
            </a:r>
            <a:r>
              <a:rPr lang="ru-RU" dirty="0"/>
              <a:t> нарушения на </a:t>
            </a:r>
            <a:r>
              <a:rPr lang="ru-RU" dirty="0" err="1"/>
              <a:t>транспортни</a:t>
            </a:r>
            <a:r>
              <a:rPr lang="ru-RU" dirty="0"/>
              <a:t> правила) </a:t>
            </a:r>
            <a:r>
              <a:rPr lang="ru-RU" dirty="0" err="1"/>
              <a:t>са</a:t>
            </a:r>
            <a:r>
              <a:rPr lang="ru-RU" dirty="0"/>
              <a:t> в </a:t>
            </a:r>
            <a:r>
              <a:rPr lang="ru-RU" dirty="0" err="1"/>
              <a:t>пряка</a:t>
            </a:r>
            <a:r>
              <a:rPr lang="ru-RU" dirty="0"/>
              <a:t> причинно- </a:t>
            </a:r>
            <a:r>
              <a:rPr lang="ru-RU" dirty="0" err="1"/>
              <a:t>следствена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настъпилия</a:t>
            </a:r>
            <a:r>
              <a:rPr lang="ru-RU" dirty="0"/>
              <a:t> </a:t>
            </a:r>
            <a:r>
              <a:rPr lang="ru-RU" dirty="0" err="1"/>
              <a:t>съставомерен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endParaRPr lang="ru-RU" dirty="0"/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не </a:t>
            </a:r>
            <a:r>
              <a:rPr lang="ru-RU" dirty="0" err="1"/>
              <a:t>отговарят</a:t>
            </a:r>
            <a:r>
              <a:rPr lang="ru-RU" dirty="0"/>
              <a:t> на </a:t>
            </a:r>
            <a:r>
              <a:rPr lang="ru-RU" dirty="0" err="1"/>
              <a:t>посочените</a:t>
            </a:r>
            <a:r>
              <a:rPr lang="ru-RU" dirty="0"/>
              <a:t> </a:t>
            </a:r>
            <a:r>
              <a:rPr lang="ru-RU" dirty="0" err="1"/>
              <a:t>изисквания</a:t>
            </a:r>
            <a:r>
              <a:rPr lang="ru-RU" dirty="0"/>
              <a:t>, те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запълнят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съдържание</a:t>
            </a:r>
            <a:r>
              <a:rPr lang="ru-RU" dirty="0"/>
              <a:t> </a:t>
            </a:r>
            <a:r>
              <a:rPr lang="ru-RU" dirty="0" err="1"/>
              <a:t>диспозицията</a:t>
            </a:r>
            <a:r>
              <a:rPr lang="ru-RU" dirty="0"/>
              <a:t> на чл.342, ал.1 НК и </a:t>
            </a:r>
            <a:r>
              <a:rPr lang="ru-RU" dirty="0" err="1"/>
              <a:t>така</a:t>
            </a:r>
            <a:r>
              <a:rPr lang="ru-RU" dirty="0"/>
              <a:t> </a:t>
            </a:r>
            <a:r>
              <a:rPr lang="ru-RU" dirty="0" err="1"/>
              <a:t>формулиранато</a:t>
            </a:r>
            <a:r>
              <a:rPr lang="ru-RU" dirty="0"/>
              <a:t> обвинение е </a:t>
            </a:r>
            <a:r>
              <a:rPr lang="ru-RU" dirty="0" err="1"/>
              <a:t>непълно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97528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prstClr val="black"/>
                </a:solidFill>
              </a:rPr>
              <a:t>Престъплението</a:t>
            </a:r>
            <a:r>
              <a:rPr lang="ru-RU" sz="3600" dirty="0">
                <a:solidFill>
                  <a:prstClr val="black"/>
                </a:solidFill>
              </a:rPr>
              <a:t> по чл.342, ал.1 НК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 err="1">
                <a:solidFill>
                  <a:prstClr val="black"/>
                </a:solidFill>
              </a:rPr>
              <a:t>особености</a:t>
            </a:r>
            <a:r>
              <a:rPr lang="ru-RU" sz="3600" dirty="0">
                <a:solidFill>
                  <a:prstClr val="black"/>
                </a:solidFill>
              </a:rPr>
              <a:t> на </a:t>
            </a:r>
            <a:r>
              <a:rPr lang="ru-RU" sz="3600" dirty="0" err="1">
                <a:solidFill>
                  <a:prstClr val="black"/>
                </a:solidFill>
              </a:rPr>
              <a:t>правната</a:t>
            </a:r>
            <a:r>
              <a:rPr lang="ru-RU" sz="3600" dirty="0">
                <a:solidFill>
                  <a:prstClr val="black"/>
                </a:solidFill>
              </a:rPr>
              <a:t> квалификация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 ТР 2/2016 г. </a:t>
            </a:r>
            <a:r>
              <a:rPr lang="ru-RU" b="1" dirty="0" smtClean="0"/>
              <a:t>т.7</a:t>
            </a:r>
          </a:p>
          <a:p>
            <a:pPr marL="0" indent="0" algn="just">
              <a:buNone/>
            </a:pPr>
            <a:r>
              <a:rPr lang="ru-RU" dirty="0" err="1" smtClean="0"/>
              <a:t>Съдът</a:t>
            </a:r>
            <a:r>
              <a:rPr lang="ru-RU" dirty="0" smtClean="0"/>
              <a:t> </a:t>
            </a:r>
            <a:r>
              <a:rPr lang="ru-RU" dirty="0"/>
              <a:t>е компетентен да </a:t>
            </a:r>
            <a:r>
              <a:rPr lang="ru-RU" dirty="0" err="1"/>
              <a:t>даде</a:t>
            </a:r>
            <a:r>
              <a:rPr lang="ru-RU" dirty="0"/>
              <a:t> </a:t>
            </a:r>
            <a:r>
              <a:rPr lang="ru-RU" dirty="0" err="1"/>
              <a:t>правилната</a:t>
            </a:r>
            <a:r>
              <a:rPr lang="ru-RU" dirty="0"/>
              <a:t> квалификация на </a:t>
            </a:r>
            <a:r>
              <a:rPr lang="ru-RU" dirty="0" err="1"/>
              <a:t>нарушението</a:t>
            </a:r>
            <a:r>
              <a:rPr lang="ru-RU" dirty="0"/>
              <a:t>, </a:t>
            </a:r>
            <a:r>
              <a:rPr lang="ru-RU" dirty="0" err="1"/>
              <a:t>запълващо</a:t>
            </a:r>
            <a:r>
              <a:rPr lang="ru-RU" dirty="0"/>
              <a:t> </a:t>
            </a:r>
            <a:r>
              <a:rPr lang="ru-RU" dirty="0" err="1"/>
              <a:t>бланкетната</a:t>
            </a:r>
            <a:r>
              <a:rPr lang="ru-RU" dirty="0"/>
              <a:t> норма на чл.343 от НК, </a:t>
            </a:r>
            <a:r>
              <a:rPr lang="ru-RU" dirty="0" err="1"/>
              <a:t>когато</a:t>
            </a:r>
            <a:r>
              <a:rPr lang="ru-RU" dirty="0"/>
              <a:t> в </a:t>
            </a:r>
            <a:r>
              <a:rPr lang="ru-RU" dirty="0" err="1"/>
              <a:t>обстоятелствената</a:t>
            </a:r>
            <a:r>
              <a:rPr lang="ru-RU" dirty="0"/>
              <a:t> част на </a:t>
            </a:r>
            <a:r>
              <a:rPr lang="ru-RU" dirty="0" err="1"/>
              <a:t>обвинението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описани</a:t>
            </a:r>
            <a:r>
              <a:rPr lang="ru-RU" dirty="0"/>
              <a:t> </a:t>
            </a:r>
            <a:r>
              <a:rPr lang="ru-RU" dirty="0" err="1"/>
              <a:t>фактическите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по </a:t>
            </a:r>
            <a:r>
              <a:rPr lang="ru-RU" dirty="0" err="1"/>
              <a:t>извършването</a:t>
            </a:r>
            <a:r>
              <a:rPr lang="ru-RU" dirty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50166/2023 г. по НД 615/2022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 err="1"/>
              <a:t>разпоредбата</a:t>
            </a:r>
            <a:r>
              <a:rPr lang="ru-RU" dirty="0"/>
              <a:t> на чл.287 НПК </a:t>
            </a:r>
            <a:r>
              <a:rPr lang="ru-RU" dirty="0" err="1"/>
              <a:t>законодателят</a:t>
            </a:r>
            <a:r>
              <a:rPr lang="ru-RU" dirty="0"/>
              <a:t> е </a:t>
            </a:r>
            <a:r>
              <a:rPr lang="ru-RU" dirty="0" err="1"/>
              <a:t>регламентирал</a:t>
            </a:r>
            <a:r>
              <a:rPr lang="ru-RU" dirty="0"/>
              <a:t>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хипотези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намери</a:t>
            </a:r>
            <a:r>
              <a:rPr lang="ru-RU" dirty="0"/>
              <a:t> приложение </a:t>
            </a:r>
            <a:r>
              <a:rPr lang="ru-RU" dirty="0" smtClean="0"/>
              <a:t>института </a:t>
            </a:r>
            <a:r>
              <a:rPr lang="ru-RU" dirty="0"/>
              <a:t>на изменение на </a:t>
            </a:r>
            <a:r>
              <a:rPr lang="ru-RU" dirty="0" err="1"/>
              <a:t>обвинението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е </a:t>
            </a:r>
            <a:r>
              <a:rPr lang="ru-RU" dirty="0" err="1"/>
              <a:t>приел</a:t>
            </a:r>
            <a:r>
              <a:rPr lang="ru-RU" dirty="0"/>
              <a:t>, че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или с </a:t>
            </a:r>
            <a:r>
              <a:rPr lang="ru-RU" dirty="0" err="1"/>
              <a:t>промяна</a:t>
            </a:r>
            <a:r>
              <a:rPr lang="ru-RU" dirty="0"/>
              <a:t> на </a:t>
            </a:r>
            <a:r>
              <a:rPr lang="ru-RU" dirty="0" err="1"/>
              <a:t>фактите</a:t>
            </a:r>
            <a:r>
              <a:rPr lang="ru-RU" dirty="0"/>
              <a:t>, или на </a:t>
            </a:r>
            <a:r>
              <a:rPr lang="ru-RU" dirty="0" err="1"/>
              <a:t>правото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 err="1"/>
              <a:t>случаите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обвинението</a:t>
            </a:r>
            <a:r>
              <a:rPr lang="ru-RU" dirty="0"/>
              <a:t> е </a:t>
            </a:r>
            <a:r>
              <a:rPr lang="ru-RU" dirty="0" err="1"/>
              <a:t>конструирано</a:t>
            </a:r>
            <a:r>
              <a:rPr lang="ru-RU" dirty="0"/>
              <a:t> посредством </a:t>
            </a:r>
            <a:r>
              <a:rPr lang="ru-RU" dirty="0" err="1"/>
              <a:t>бланкетна</a:t>
            </a:r>
            <a:r>
              <a:rPr lang="ru-RU" dirty="0"/>
              <a:t> диспозиция, при </a:t>
            </a:r>
            <a:r>
              <a:rPr lang="ru-RU" dirty="0" err="1"/>
              <a:t>промяна</a:t>
            </a:r>
            <a:r>
              <a:rPr lang="ru-RU" dirty="0"/>
              <a:t> на </a:t>
            </a:r>
            <a:r>
              <a:rPr lang="ru-RU" dirty="0" err="1"/>
              <a:t>нормата</a:t>
            </a:r>
            <a:r>
              <a:rPr lang="ru-RU" dirty="0"/>
              <a:t>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препраща</a:t>
            </a:r>
            <a:r>
              <a:rPr lang="ru-RU" dirty="0"/>
              <a:t> </a:t>
            </a:r>
            <a:r>
              <a:rPr lang="ru-RU" dirty="0" err="1"/>
              <a:t>тази</a:t>
            </a:r>
            <a:r>
              <a:rPr lang="ru-RU" dirty="0"/>
              <a:t> диспозиция, не се </a:t>
            </a:r>
            <a:r>
              <a:rPr lang="ru-RU" dirty="0" err="1"/>
              <a:t>променя</a:t>
            </a:r>
            <a:r>
              <a:rPr lang="ru-RU" dirty="0"/>
              <a:t> </a:t>
            </a:r>
            <a:r>
              <a:rPr lang="ru-RU" dirty="0" err="1"/>
              <a:t>правната</a:t>
            </a:r>
            <a:r>
              <a:rPr lang="ru-RU" dirty="0"/>
              <a:t> квалификация на </a:t>
            </a:r>
            <a:r>
              <a:rPr lang="ru-RU" dirty="0" err="1"/>
              <a:t>инкриминираното</a:t>
            </a:r>
            <a:r>
              <a:rPr lang="ru-RU" dirty="0"/>
              <a:t> деяние, </a:t>
            </a:r>
            <a:r>
              <a:rPr lang="ru-RU" dirty="0" err="1"/>
              <a:t>респективно</a:t>
            </a:r>
            <a:r>
              <a:rPr lang="ru-RU" dirty="0"/>
              <a:t> </a:t>
            </a:r>
            <a:r>
              <a:rPr lang="ru-RU" dirty="0" err="1"/>
              <a:t>институтът</a:t>
            </a:r>
            <a:r>
              <a:rPr lang="ru-RU" dirty="0"/>
              <a:t> на изменение на </a:t>
            </a:r>
            <a:r>
              <a:rPr lang="ru-RU" dirty="0" err="1"/>
              <a:t>обвинението</a:t>
            </a:r>
            <a:r>
              <a:rPr lang="ru-RU" dirty="0"/>
              <a:t> е неприложим и </a:t>
            </a:r>
            <a:r>
              <a:rPr lang="ru-RU" dirty="0" err="1"/>
              <a:t>осъждането</a:t>
            </a:r>
            <a:r>
              <a:rPr lang="ru-RU" dirty="0"/>
              <a:t> по норма, </a:t>
            </a:r>
            <a:r>
              <a:rPr lang="ru-RU" dirty="0" err="1"/>
              <a:t>регламентираща</a:t>
            </a:r>
            <a:r>
              <a:rPr lang="ru-RU" dirty="0"/>
              <a:t> различно нарушение, не </a:t>
            </a:r>
            <a:r>
              <a:rPr lang="ru-RU" dirty="0" err="1"/>
              <a:t>представлява</a:t>
            </a:r>
            <a:r>
              <a:rPr lang="ru-RU" dirty="0"/>
              <a:t> нарушение на </a:t>
            </a:r>
            <a:r>
              <a:rPr lang="ru-RU" dirty="0" err="1"/>
              <a:t>процесуални</a:t>
            </a:r>
            <a:r>
              <a:rPr lang="ru-RU" dirty="0"/>
              <a:t> </a:t>
            </a:r>
            <a:r>
              <a:rPr lang="ru-RU" dirty="0" smtClean="0"/>
              <a:t>правила.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40352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/>
              <a:t>Престъплението</a:t>
            </a:r>
            <a:r>
              <a:rPr lang="ru-RU" sz="3600" dirty="0"/>
              <a:t> по чл.342, ал.1 НК</a:t>
            </a:r>
            <a:br>
              <a:rPr lang="ru-RU" sz="3600" dirty="0"/>
            </a:br>
            <a:r>
              <a:rPr lang="ru-RU" sz="3600" dirty="0" err="1"/>
              <a:t>особености</a:t>
            </a:r>
            <a:r>
              <a:rPr lang="ru-RU" sz="3600" dirty="0"/>
              <a:t> на </a:t>
            </a:r>
            <a:r>
              <a:rPr lang="ru-RU" sz="3600" dirty="0" err="1"/>
              <a:t>правната</a:t>
            </a:r>
            <a:r>
              <a:rPr lang="ru-RU" sz="3600" dirty="0"/>
              <a:t> квалификация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60155/2021 </a:t>
            </a:r>
            <a:r>
              <a:rPr lang="ru-RU" b="1" dirty="0"/>
              <a:t>г. по </a:t>
            </a:r>
            <a:r>
              <a:rPr lang="ru-RU" b="1" dirty="0" smtClean="0"/>
              <a:t>НД 669/2021 </a:t>
            </a:r>
            <a:r>
              <a:rPr lang="ru-RU" b="1" dirty="0"/>
              <a:t>г., ІІ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Обвинението</a:t>
            </a:r>
            <a:r>
              <a:rPr lang="ru-RU" dirty="0" smtClean="0"/>
              <a:t> е за </a:t>
            </a:r>
            <a:r>
              <a:rPr lang="ru-RU" dirty="0" err="1" smtClean="0"/>
              <a:t>допуснато</a:t>
            </a:r>
            <a:r>
              <a:rPr lang="ru-RU" dirty="0" smtClean="0"/>
              <a:t> нарушение на чл.21 </a:t>
            </a:r>
            <a:r>
              <a:rPr lang="ru-RU" dirty="0" err="1" smtClean="0"/>
              <a:t>ЗДвП</a:t>
            </a:r>
            <a:r>
              <a:rPr lang="ru-RU" dirty="0" smtClean="0"/>
              <a:t>. </a:t>
            </a:r>
            <a:r>
              <a:rPr lang="ru-RU" dirty="0" err="1" smtClean="0"/>
              <a:t>Съдът</a:t>
            </a:r>
            <a:r>
              <a:rPr lang="ru-RU" dirty="0" smtClean="0"/>
              <a:t> е </a:t>
            </a:r>
            <a:r>
              <a:rPr lang="ru-RU" dirty="0" err="1" smtClean="0"/>
              <a:t>приел</a:t>
            </a:r>
            <a:r>
              <a:rPr lang="ru-RU" dirty="0" smtClean="0"/>
              <a:t>, че </a:t>
            </a:r>
            <a:r>
              <a:rPr lang="ru-RU" dirty="0" err="1"/>
              <a:t>подсъдимият</a:t>
            </a:r>
            <a:r>
              <a:rPr lang="ru-RU" dirty="0"/>
              <a:t> е нарушил </a:t>
            </a:r>
            <a:r>
              <a:rPr lang="ru-RU" dirty="0" err="1"/>
              <a:t>разпоредбата</a:t>
            </a:r>
            <a:r>
              <a:rPr lang="ru-RU" dirty="0"/>
              <a:t> на чл.20, ал.2, </a:t>
            </a:r>
            <a:r>
              <a:rPr lang="ru-RU" dirty="0" err="1"/>
              <a:t>изр</a:t>
            </a:r>
            <a:r>
              <a:rPr lang="ru-RU" dirty="0"/>
              <a:t>. 1-во </a:t>
            </a:r>
            <a:r>
              <a:rPr lang="ru-RU" dirty="0" err="1"/>
              <a:t>ЗДвП</a:t>
            </a:r>
            <a:r>
              <a:rPr lang="ru-RU" dirty="0"/>
              <a:t> и е </a:t>
            </a:r>
            <a:r>
              <a:rPr lang="ru-RU" dirty="0" err="1"/>
              <a:t>преценил</a:t>
            </a:r>
            <a:r>
              <a:rPr lang="ru-RU" dirty="0"/>
              <a:t>, че той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признат</a:t>
            </a:r>
            <a:r>
              <a:rPr lang="ru-RU" dirty="0"/>
              <a:t> за виновен по </a:t>
            </a:r>
            <a:r>
              <a:rPr lang="ru-RU" dirty="0" err="1"/>
              <a:t>това</a:t>
            </a:r>
            <a:r>
              <a:rPr lang="ru-RU" dirty="0"/>
              <a:t> нарушение,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препраща</a:t>
            </a:r>
            <a:r>
              <a:rPr lang="ru-RU" dirty="0"/>
              <a:t> </a:t>
            </a:r>
            <a:r>
              <a:rPr lang="ru-RU" dirty="0" err="1"/>
              <a:t>бланкетната</a:t>
            </a:r>
            <a:r>
              <a:rPr lang="ru-RU" dirty="0"/>
              <a:t> норма на чл.343 НК. </a:t>
            </a:r>
            <a:r>
              <a:rPr lang="ru-RU" dirty="0" err="1"/>
              <a:t>Посочил</a:t>
            </a:r>
            <a:r>
              <a:rPr lang="ru-RU" dirty="0"/>
              <a:t> е, че </a:t>
            </a:r>
            <a:r>
              <a:rPr lang="ru-RU" dirty="0" err="1"/>
              <a:t>съобразно</a:t>
            </a:r>
            <a:r>
              <a:rPr lang="ru-RU" dirty="0"/>
              <a:t> </a:t>
            </a:r>
            <a:r>
              <a:rPr lang="ru-RU" dirty="0" smtClean="0"/>
              <a:t>ТР 2/2016 </a:t>
            </a:r>
            <a:r>
              <a:rPr lang="ru-RU" dirty="0"/>
              <a:t>г., ОСНК </a:t>
            </a:r>
            <a:r>
              <a:rPr lang="ru-RU" dirty="0" err="1"/>
              <a:t>съдът</a:t>
            </a:r>
            <a:r>
              <a:rPr lang="ru-RU" dirty="0"/>
              <a:t> е компетентен да </a:t>
            </a:r>
            <a:r>
              <a:rPr lang="ru-RU" dirty="0" err="1"/>
              <a:t>даде</a:t>
            </a:r>
            <a:r>
              <a:rPr lang="ru-RU" dirty="0"/>
              <a:t> </a:t>
            </a:r>
            <a:r>
              <a:rPr lang="ru-RU" dirty="0" err="1"/>
              <a:t>правната</a:t>
            </a:r>
            <a:r>
              <a:rPr lang="ru-RU" dirty="0"/>
              <a:t> квалификация на </a:t>
            </a:r>
            <a:r>
              <a:rPr lang="ru-RU" dirty="0" err="1"/>
              <a:t>нарушението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обвинителният</a:t>
            </a:r>
            <a:r>
              <a:rPr lang="ru-RU" dirty="0"/>
              <a:t> акт </a:t>
            </a:r>
            <a:r>
              <a:rPr lang="ru-RU" dirty="0" err="1"/>
              <a:t>съдържа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необходими</a:t>
            </a:r>
            <a:r>
              <a:rPr lang="ru-RU" dirty="0"/>
              <a:t> </a:t>
            </a:r>
            <a:r>
              <a:rPr lang="ru-RU" dirty="0" err="1"/>
              <a:t>факти</a:t>
            </a:r>
            <a:r>
              <a:rPr lang="ru-RU" dirty="0"/>
              <a:t> и </a:t>
            </a:r>
            <a:r>
              <a:rPr lang="ru-RU" dirty="0" err="1"/>
              <a:t>обстоятелства</a:t>
            </a:r>
            <a:r>
              <a:rPr lang="ru-RU" dirty="0"/>
              <a:t>, </a:t>
            </a:r>
            <a:r>
              <a:rPr lang="ru-RU" dirty="0" err="1"/>
              <a:t>относими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нарушението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осъществено</a:t>
            </a:r>
            <a:r>
              <a:rPr lang="ru-RU" dirty="0"/>
              <a:t> и е в причинно- </a:t>
            </a:r>
            <a:r>
              <a:rPr lang="ru-RU" dirty="0" err="1"/>
              <a:t>следствена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err="1"/>
              <a:t>резултата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60182/2022 </a:t>
            </a:r>
            <a:r>
              <a:rPr lang="ru-RU" b="1" dirty="0"/>
              <a:t>г. по </a:t>
            </a:r>
            <a:r>
              <a:rPr lang="ru-RU" b="1" dirty="0" smtClean="0"/>
              <a:t>НД 553/2021 </a:t>
            </a:r>
            <a:r>
              <a:rPr lang="ru-RU" b="1" dirty="0"/>
              <a:t>г., І </a:t>
            </a:r>
            <a:r>
              <a:rPr lang="ru-RU" b="1" dirty="0" smtClean="0"/>
              <a:t>НО</a:t>
            </a:r>
            <a:r>
              <a:rPr lang="ru-RU" b="1" dirty="0"/>
              <a:t> </a:t>
            </a:r>
            <a:r>
              <a:rPr lang="ru-RU" b="1" dirty="0" smtClean="0"/>
              <a:t>Р135/2021 </a:t>
            </a:r>
            <a:r>
              <a:rPr lang="ru-RU" b="1" dirty="0"/>
              <a:t>г. по </a:t>
            </a:r>
            <a:r>
              <a:rPr lang="ru-RU" b="1" dirty="0" smtClean="0"/>
              <a:t>НД</a:t>
            </a:r>
            <a:r>
              <a:rPr lang="ru-RU" b="1" dirty="0"/>
              <a:t> </a:t>
            </a:r>
            <a:r>
              <a:rPr lang="ru-RU" b="1" dirty="0" smtClean="0"/>
              <a:t>501/2020 </a:t>
            </a:r>
            <a:r>
              <a:rPr lang="ru-RU" b="1" dirty="0"/>
              <a:t>г., ІІІ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С</a:t>
            </a:r>
            <a:r>
              <a:rPr lang="ru-RU" dirty="0" err="1" smtClean="0"/>
              <a:t>ъдът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 smtClean="0"/>
              <a:t>преминал</a:t>
            </a:r>
            <a:r>
              <a:rPr lang="ru-RU" dirty="0" smtClean="0"/>
              <a:t> </a:t>
            </a:r>
            <a:r>
              <a:rPr lang="ru-RU" dirty="0"/>
              <a:t>от обвинение за </a:t>
            </a:r>
            <a:r>
              <a:rPr lang="ru-RU" dirty="0" err="1"/>
              <a:t>извършване</a:t>
            </a:r>
            <a:r>
              <a:rPr lang="ru-RU" dirty="0"/>
              <a:t> на нарушение на чл.21, ал.1 </a:t>
            </a:r>
            <a:r>
              <a:rPr lang="ru-RU" dirty="0" err="1"/>
              <a:t>ЗДвП</a:t>
            </a:r>
            <a:r>
              <a:rPr lang="ru-RU" dirty="0"/>
              <a:t> в такова по чл.20, ал.2 </a:t>
            </a:r>
            <a:r>
              <a:rPr lang="ru-RU" dirty="0" err="1"/>
              <a:t>ЗДвП</a:t>
            </a:r>
            <a:r>
              <a:rPr lang="ru-RU" dirty="0"/>
              <a:t> 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установена</a:t>
            </a:r>
            <a:r>
              <a:rPr lang="ru-RU" dirty="0"/>
              <a:t> </a:t>
            </a:r>
            <a:r>
              <a:rPr lang="ru-RU" dirty="0" err="1"/>
              <a:t>причинна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между </a:t>
            </a:r>
            <a:r>
              <a:rPr lang="ru-RU" dirty="0" err="1"/>
              <a:t>повдигнатото</a:t>
            </a:r>
            <a:r>
              <a:rPr lang="ru-RU" dirty="0"/>
              <a:t> с </a:t>
            </a:r>
            <a:r>
              <a:rPr lang="ru-RU" dirty="0" err="1"/>
              <a:t>обвинението</a:t>
            </a:r>
            <a:r>
              <a:rPr lang="ru-RU" dirty="0"/>
              <a:t> нарушение и </a:t>
            </a:r>
            <a:r>
              <a:rPr lang="ru-RU" dirty="0" err="1"/>
              <a:t>настъпилия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. </a:t>
            </a:r>
            <a:r>
              <a:rPr lang="ru-RU" dirty="0" err="1"/>
              <a:t>Приел</a:t>
            </a:r>
            <a:r>
              <a:rPr lang="ru-RU" dirty="0"/>
              <a:t> е, че </a:t>
            </a:r>
            <a:r>
              <a:rPr lang="ru-RU" dirty="0" err="1"/>
              <a:t>това</a:t>
            </a:r>
            <a:r>
              <a:rPr lang="ru-RU" dirty="0"/>
              <a:t> е допустимо,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нормата</a:t>
            </a:r>
            <a:r>
              <a:rPr lang="ru-RU" dirty="0"/>
              <a:t> на чл.21, ал.1 </a:t>
            </a:r>
            <a:r>
              <a:rPr lang="ru-RU" dirty="0" err="1"/>
              <a:t>ЗДвП</a:t>
            </a:r>
            <a:r>
              <a:rPr lang="ru-RU" dirty="0"/>
              <a:t> е </a:t>
            </a:r>
            <a:r>
              <a:rPr lang="ru-RU" dirty="0" err="1"/>
              <a:t>специална</a:t>
            </a:r>
            <a:r>
              <a:rPr lang="ru-RU" dirty="0"/>
              <a:t> по отношение на чл.20, ал.2 </a:t>
            </a:r>
            <a:r>
              <a:rPr lang="ru-RU" dirty="0" err="1"/>
              <a:t>ЗДвП</a:t>
            </a:r>
            <a:r>
              <a:rPr lang="ru-RU" dirty="0"/>
              <a:t> и по </a:t>
            </a:r>
            <a:r>
              <a:rPr lang="ru-RU" dirty="0" err="1"/>
              <a:t>този</a:t>
            </a:r>
            <a:r>
              <a:rPr lang="ru-RU" dirty="0"/>
              <a:t> начин не </a:t>
            </a:r>
            <a:r>
              <a:rPr lang="ru-RU" dirty="0" smtClean="0"/>
              <a:t>нарушено </a:t>
            </a:r>
            <a:r>
              <a:rPr lang="ru-RU" dirty="0" err="1"/>
              <a:t>правото</a:t>
            </a:r>
            <a:r>
              <a:rPr lang="ru-RU" dirty="0"/>
              <a:t> на защита на </a:t>
            </a:r>
            <a:r>
              <a:rPr lang="ru-RU" dirty="0" err="1"/>
              <a:t>подсъдимия</a:t>
            </a:r>
            <a:r>
              <a:rPr lang="ru-RU" dirty="0"/>
              <a:t>, </a:t>
            </a:r>
            <a:r>
              <a:rPr lang="ru-RU" dirty="0" err="1" smtClean="0"/>
              <a:t>защото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разпоредби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 smtClean="0"/>
              <a:t>свързани</a:t>
            </a:r>
            <a:r>
              <a:rPr lang="ru-RU" dirty="0" smtClean="0"/>
              <a:t> с </a:t>
            </a:r>
            <a:r>
              <a:rPr lang="ru-RU" dirty="0"/>
              <a:t>нарушение на </a:t>
            </a:r>
            <a:r>
              <a:rPr lang="ru-RU" dirty="0" err="1"/>
              <a:t>скоростта</a:t>
            </a:r>
            <a:r>
              <a:rPr lang="ru-RU" dirty="0"/>
              <a:t> на движение и по такова обвинение той се е бранил. </a:t>
            </a:r>
            <a:r>
              <a:rPr lang="ru-RU" dirty="0" err="1"/>
              <a:t>Съдът</a:t>
            </a:r>
            <a:r>
              <a:rPr lang="ru-RU" dirty="0"/>
              <a:t> е </a:t>
            </a:r>
            <a:r>
              <a:rPr lang="ru-RU" dirty="0" err="1" smtClean="0"/>
              <a:t>посочил</a:t>
            </a:r>
            <a:r>
              <a:rPr lang="ru-RU" dirty="0" smtClean="0"/>
              <a:t>, </a:t>
            </a:r>
            <a:r>
              <a:rPr lang="ru-RU" dirty="0"/>
              <a:t>че в случая не е необходимо изменение на </a:t>
            </a:r>
            <a:r>
              <a:rPr lang="ru-RU" dirty="0" err="1"/>
              <a:t>обвинението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с </a:t>
            </a:r>
            <a:r>
              <a:rPr lang="ru-RU" dirty="0" err="1"/>
              <a:t>преминаването</a:t>
            </a:r>
            <a:r>
              <a:rPr lang="ru-RU" dirty="0"/>
              <a:t> от </a:t>
            </a:r>
            <a:r>
              <a:rPr lang="ru-RU" dirty="0" err="1"/>
              <a:t>едната</a:t>
            </a:r>
            <a:r>
              <a:rPr lang="ru-RU" dirty="0"/>
              <a:t> в </a:t>
            </a:r>
            <a:r>
              <a:rPr lang="ru-RU" dirty="0" err="1"/>
              <a:t>другата</a:t>
            </a:r>
            <a:r>
              <a:rPr lang="ru-RU" dirty="0"/>
              <a:t> норма на практика се </a:t>
            </a:r>
            <a:r>
              <a:rPr lang="ru-RU" dirty="0" err="1"/>
              <a:t>прилага</a:t>
            </a:r>
            <a:r>
              <a:rPr lang="ru-RU" dirty="0"/>
              <a:t> закон за </a:t>
            </a:r>
            <a:r>
              <a:rPr lang="ru-RU" dirty="0" err="1"/>
              <a:t>същото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r>
              <a:rPr lang="ru-RU" dirty="0" smtClean="0"/>
              <a:t>. 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31765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prstClr val="black"/>
                </a:solidFill>
              </a:rPr>
              <a:t>Престъплението</a:t>
            </a:r>
            <a:r>
              <a:rPr lang="ru-RU" sz="3600" dirty="0">
                <a:solidFill>
                  <a:prstClr val="black"/>
                </a:solidFill>
              </a:rPr>
              <a:t> по чл.342, ал.1 НК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 err="1">
                <a:solidFill>
                  <a:prstClr val="black"/>
                </a:solidFill>
              </a:rPr>
              <a:t>особености</a:t>
            </a:r>
            <a:r>
              <a:rPr lang="ru-RU" sz="3600" dirty="0">
                <a:solidFill>
                  <a:prstClr val="black"/>
                </a:solidFill>
              </a:rPr>
              <a:t> на </a:t>
            </a:r>
            <a:r>
              <a:rPr lang="ru-RU" sz="3600" dirty="0" err="1">
                <a:solidFill>
                  <a:prstClr val="black"/>
                </a:solidFill>
              </a:rPr>
              <a:t>правната</a:t>
            </a:r>
            <a:r>
              <a:rPr lang="ru-RU" sz="3600" dirty="0">
                <a:solidFill>
                  <a:prstClr val="black"/>
                </a:solidFill>
              </a:rPr>
              <a:t> квалификация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НД№ 432/2019 г., І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Преминаването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smtClean="0"/>
              <a:t>чл.21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чл.20, ал.2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 smtClean="0"/>
              <a:t>със</a:t>
            </a:r>
            <a:r>
              <a:rPr lang="ru-RU" dirty="0" smtClean="0"/>
              <a:t> </a:t>
            </a:r>
            <a:r>
              <a:rPr lang="ru-RU" dirty="0" err="1" smtClean="0"/>
              <a:t>съдебния</a:t>
            </a:r>
            <a:r>
              <a:rPr lang="ru-RU" dirty="0"/>
              <a:t> </a:t>
            </a:r>
            <a:r>
              <a:rPr lang="ru-RU" dirty="0" smtClean="0"/>
              <a:t>акт </a:t>
            </a:r>
            <a:r>
              <a:rPr lang="ru-RU" dirty="0"/>
              <a:t>е </a:t>
            </a:r>
            <a:r>
              <a:rPr lang="ru-RU" dirty="0" smtClean="0"/>
              <a:t>допустимо, </a:t>
            </a:r>
            <a:r>
              <a:rPr lang="ru-RU" dirty="0" err="1"/>
              <a:t>доколкото</a:t>
            </a:r>
            <a:r>
              <a:rPr lang="ru-RU" dirty="0"/>
              <a:t> и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норми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един и </a:t>
            </a:r>
            <a:r>
              <a:rPr lang="ru-RU" dirty="0" err="1"/>
              <a:t>същ</a:t>
            </a:r>
            <a:r>
              <a:rPr lang="ru-RU" dirty="0"/>
              <a:t> характер, </a:t>
            </a:r>
            <a:r>
              <a:rPr lang="ru-RU" dirty="0" err="1"/>
              <a:t>съотнасят</a:t>
            </a:r>
            <a:r>
              <a:rPr lang="ru-RU" dirty="0"/>
              <a:t> се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специална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обща норма и </a:t>
            </a:r>
            <a:r>
              <a:rPr lang="ru-RU" dirty="0" err="1"/>
              <a:t>осъждането</a:t>
            </a:r>
            <a:r>
              <a:rPr lang="ru-RU" dirty="0"/>
              <a:t> е било 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промяна</a:t>
            </a:r>
            <a:r>
              <a:rPr lang="ru-RU" dirty="0"/>
              <a:t> на </a:t>
            </a:r>
            <a:r>
              <a:rPr lang="ru-RU" dirty="0" err="1"/>
              <a:t>фактическите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по </a:t>
            </a:r>
            <a:r>
              <a:rPr lang="ru-RU" dirty="0" err="1" smtClean="0"/>
              <a:t>делото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ВКС </a:t>
            </a:r>
            <a:r>
              <a:rPr lang="ru-RU" dirty="0"/>
              <a:t>е </a:t>
            </a:r>
            <a:r>
              <a:rPr lang="ru-RU" dirty="0" err="1"/>
              <a:t>посочил</a:t>
            </a:r>
            <a:r>
              <a:rPr lang="ru-RU" dirty="0"/>
              <a:t>, че </a:t>
            </a:r>
            <a:r>
              <a:rPr lang="ru-RU" dirty="0" err="1"/>
              <a:t>съгласно</a:t>
            </a:r>
            <a:r>
              <a:rPr lang="ru-RU" dirty="0"/>
              <a:t> </a:t>
            </a:r>
            <a:r>
              <a:rPr lang="ru-RU" b="1" dirty="0" smtClean="0"/>
              <a:t>ТР 2/2016 </a:t>
            </a:r>
            <a:r>
              <a:rPr lang="ru-RU" b="1" dirty="0"/>
              <a:t>г</a:t>
            </a:r>
            <a:r>
              <a:rPr lang="ru-RU" b="1" dirty="0" smtClean="0"/>
              <a:t>. </a:t>
            </a:r>
            <a:r>
              <a:rPr lang="ru-RU" b="1" dirty="0"/>
              <a:t>ОСНК</a:t>
            </a:r>
            <a:r>
              <a:rPr lang="ru-RU" dirty="0"/>
              <a:t>, </a:t>
            </a:r>
            <a:r>
              <a:rPr lang="ru-RU" dirty="0" err="1"/>
              <a:t>съдът</a:t>
            </a:r>
            <a:r>
              <a:rPr lang="ru-RU" dirty="0"/>
              <a:t> е </a:t>
            </a:r>
            <a:r>
              <a:rPr lang="ru-RU" dirty="0" err="1"/>
              <a:t>имал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да </a:t>
            </a:r>
            <a:r>
              <a:rPr lang="ru-RU" dirty="0" err="1"/>
              <a:t>даде</a:t>
            </a:r>
            <a:r>
              <a:rPr lang="ru-RU" dirty="0"/>
              <a:t> </a:t>
            </a:r>
            <a:r>
              <a:rPr lang="ru-RU" dirty="0" err="1"/>
              <a:t>точната</a:t>
            </a:r>
            <a:r>
              <a:rPr lang="ru-RU" dirty="0"/>
              <a:t> </a:t>
            </a:r>
            <a:r>
              <a:rPr lang="ru-RU" dirty="0" err="1"/>
              <a:t>правна</a:t>
            </a:r>
            <a:r>
              <a:rPr lang="ru-RU" dirty="0"/>
              <a:t> квалификация на </a:t>
            </a:r>
            <a:r>
              <a:rPr lang="ru-RU" dirty="0" err="1"/>
              <a:t>деянието</a:t>
            </a:r>
            <a:r>
              <a:rPr lang="ru-RU" dirty="0"/>
              <a:t> (дали </a:t>
            </a:r>
            <a:r>
              <a:rPr lang="ru-RU" dirty="0" err="1"/>
              <a:t>скоростта</a:t>
            </a:r>
            <a:r>
              <a:rPr lang="ru-RU" dirty="0"/>
              <a:t> е била </a:t>
            </a:r>
            <a:r>
              <a:rPr lang="ru-RU" dirty="0" err="1"/>
              <a:t>превишена</a:t>
            </a:r>
            <a:r>
              <a:rPr lang="ru-RU" dirty="0"/>
              <a:t> или </a:t>
            </a:r>
            <a:r>
              <a:rPr lang="ru-RU" dirty="0" err="1"/>
              <a:t>несъобразена</a:t>
            </a:r>
            <a:r>
              <a:rPr lang="ru-RU" dirty="0"/>
              <a:t>) при </a:t>
            </a:r>
            <a:r>
              <a:rPr lang="ru-RU" dirty="0" err="1"/>
              <a:t>липса</a:t>
            </a:r>
            <a:r>
              <a:rPr lang="ru-RU" dirty="0"/>
              <a:t> на </a:t>
            </a:r>
            <a:r>
              <a:rPr lang="ru-RU" dirty="0" err="1"/>
              <a:t>необходимост</a:t>
            </a:r>
            <a:r>
              <a:rPr lang="ru-RU" dirty="0"/>
              <a:t> от изменение на </a:t>
            </a:r>
            <a:r>
              <a:rPr lang="ru-RU" dirty="0" err="1"/>
              <a:t>обвинението</a:t>
            </a:r>
            <a:r>
              <a:rPr lang="ru-RU" dirty="0"/>
              <a:t>, </a:t>
            </a:r>
            <a:r>
              <a:rPr lang="ru-RU" dirty="0" err="1"/>
              <a:t>доколкото</a:t>
            </a:r>
            <a:r>
              <a:rPr lang="ru-RU" dirty="0"/>
              <a:t> в </a:t>
            </a:r>
            <a:r>
              <a:rPr lang="ru-RU" dirty="0" err="1"/>
              <a:t>обстоятелствената</a:t>
            </a:r>
            <a:r>
              <a:rPr lang="ru-RU" dirty="0"/>
              <a:t> част на </a:t>
            </a:r>
            <a:r>
              <a:rPr lang="ru-RU" dirty="0" err="1"/>
              <a:t>обвинителния</a:t>
            </a:r>
            <a:r>
              <a:rPr lang="ru-RU" dirty="0"/>
              <a:t> акт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описани</a:t>
            </a:r>
            <a:r>
              <a:rPr lang="ru-RU" dirty="0"/>
              <a:t> </a:t>
            </a:r>
            <a:r>
              <a:rPr lang="ru-RU" dirty="0" err="1"/>
              <a:t>фактическите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по </a:t>
            </a:r>
            <a:r>
              <a:rPr lang="ru-RU" dirty="0" err="1"/>
              <a:t>извършване</a:t>
            </a:r>
            <a:r>
              <a:rPr lang="ru-RU" dirty="0"/>
              <a:t> на </a:t>
            </a:r>
            <a:r>
              <a:rPr lang="ru-RU" dirty="0" err="1"/>
              <a:t>конкретното</a:t>
            </a:r>
            <a:r>
              <a:rPr lang="ru-RU" dirty="0"/>
              <a:t> нарушение, </a:t>
            </a:r>
            <a:r>
              <a:rPr lang="ru-RU" dirty="0" err="1"/>
              <a:t>представляващо</a:t>
            </a:r>
            <a:r>
              <a:rPr lang="ru-RU" dirty="0"/>
              <a:t> </a:t>
            </a:r>
            <a:r>
              <a:rPr lang="ru-RU" dirty="0" err="1"/>
              <a:t>точната</a:t>
            </a:r>
            <a:r>
              <a:rPr lang="ru-RU" dirty="0"/>
              <a:t> </a:t>
            </a:r>
            <a:r>
              <a:rPr lang="ru-RU" dirty="0" err="1"/>
              <a:t>правна</a:t>
            </a:r>
            <a:r>
              <a:rPr lang="ru-RU" dirty="0"/>
              <a:t> квалификация.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819372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>
                <a:solidFill>
                  <a:prstClr val="black"/>
                </a:solidFill>
              </a:rPr>
              <a:t>Престъплението</a:t>
            </a:r>
            <a:r>
              <a:rPr lang="ru-RU" sz="3600" dirty="0">
                <a:solidFill>
                  <a:prstClr val="black"/>
                </a:solidFill>
              </a:rPr>
              <a:t> по чл.342, ал.1 НК</a:t>
            </a:r>
            <a:br>
              <a:rPr lang="ru-RU" sz="3600" dirty="0">
                <a:solidFill>
                  <a:prstClr val="black"/>
                </a:solidFill>
              </a:rPr>
            </a:br>
            <a:r>
              <a:rPr lang="ru-RU" sz="3600" dirty="0" err="1">
                <a:solidFill>
                  <a:prstClr val="black"/>
                </a:solidFill>
              </a:rPr>
              <a:t>особености</a:t>
            </a:r>
            <a:r>
              <a:rPr lang="ru-RU" sz="3600" dirty="0">
                <a:solidFill>
                  <a:prstClr val="black"/>
                </a:solidFill>
              </a:rPr>
              <a:t> на </a:t>
            </a:r>
            <a:r>
              <a:rPr lang="ru-RU" sz="3600" dirty="0" err="1">
                <a:solidFill>
                  <a:prstClr val="black"/>
                </a:solidFill>
              </a:rPr>
              <a:t>правната</a:t>
            </a:r>
            <a:r>
              <a:rPr lang="ru-RU" sz="3600" dirty="0">
                <a:solidFill>
                  <a:prstClr val="black"/>
                </a:solidFill>
              </a:rPr>
              <a:t> квалификация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50166/2023 </a:t>
            </a:r>
            <a:r>
              <a:rPr lang="ru-RU" b="1" dirty="0"/>
              <a:t>г. по </a:t>
            </a:r>
            <a:r>
              <a:rPr lang="ru-RU" b="1" dirty="0" smtClean="0"/>
              <a:t>НД 615/2022 </a:t>
            </a:r>
            <a:r>
              <a:rPr lang="ru-RU" b="1" dirty="0"/>
              <a:t>г., І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bg-BG" dirty="0" smtClean="0"/>
              <a:t>В</a:t>
            </a:r>
            <a:r>
              <a:rPr lang="ru-RU" dirty="0" err="1" smtClean="0"/>
              <a:t>ъззивният</a:t>
            </a:r>
            <a:r>
              <a:rPr lang="ru-RU" dirty="0" smtClean="0"/>
              <a:t> </a:t>
            </a:r>
            <a:r>
              <a:rPr lang="ru-RU" dirty="0" err="1"/>
              <a:t>съд</a:t>
            </a:r>
            <a:r>
              <a:rPr lang="ru-RU" dirty="0"/>
              <a:t> е </a:t>
            </a:r>
            <a:r>
              <a:rPr lang="ru-RU" dirty="0" err="1"/>
              <a:t>преминал</a:t>
            </a:r>
            <a:r>
              <a:rPr lang="ru-RU" dirty="0"/>
              <a:t> </a:t>
            </a:r>
            <a:r>
              <a:rPr lang="ru-RU" dirty="0" smtClean="0"/>
              <a:t>от </a:t>
            </a:r>
            <a:r>
              <a:rPr lang="ru-RU" dirty="0"/>
              <a:t>обвинение за нарушение по чл.21, ал.1 </a:t>
            </a:r>
            <a:r>
              <a:rPr lang="ru-RU" dirty="0" err="1"/>
              <a:t>ЗДвП</a:t>
            </a:r>
            <a:r>
              <a:rPr lang="ru-RU" dirty="0"/>
              <a:t> в такова по чл.20, ал.2, изр.2-ро </a:t>
            </a:r>
            <a:r>
              <a:rPr lang="ru-RU" dirty="0" err="1"/>
              <a:t>ЗДвП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е </a:t>
            </a:r>
            <a:r>
              <a:rPr lang="ru-RU" dirty="0" err="1"/>
              <a:t>приел</a:t>
            </a:r>
            <a:r>
              <a:rPr lang="ru-RU" dirty="0"/>
              <a:t>, че </a:t>
            </a:r>
            <a:r>
              <a:rPr lang="ru-RU" dirty="0" err="1"/>
              <a:t>това</a:t>
            </a:r>
            <a:r>
              <a:rPr lang="ru-RU" dirty="0"/>
              <a:t> е допустимо, </a:t>
            </a:r>
            <a:r>
              <a:rPr lang="ru-RU" dirty="0" err="1"/>
              <a:t>доколкото</a:t>
            </a:r>
            <a:r>
              <a:rPr lang="ru-RU" dirty="0"/>
              <a:t> </a:t>
            </a:r>
            <a:r>
              <a:rPr lang="ru-RU" dirty="0" err="1"/>
              <a:t>фактите</a:t>
            </a:r>
            <a:r>
              <a:rPr lang="ru-RU" dirty="0"/>
              <a:t>, относими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smtClean="0"/>
              <a:t>нарушение </a:t>
            </a:r>
            <a:r>
              <a:rPr lang="ru-RU" dirty="0" err="1"/>
              <a:t>са</a:t>
            </a:r>
            <a:r>
              <a:rPr lang="ru-RU" dirty="0"/>
              <a:t> били </a:t>
            </a:r>
            <a:r>
              <a:rPr lang="ru-RU" dirty="0" err="1"/>
              <a:t>включени</a:t>
            </a:r>
            <a:r>
              <a:rPr lang="ru-RU" dirty="0"/>
              <a:t> в </a:t>
            </a:r>
            <a:r>
              <a:rPr lang="ru-RU" dirty="0" err="1"/>
              <a:t>обстоятелствената</a:t>
            </a:r>
            <a:r>
              <a:rPr lang="ru-RU" dirty="0"/>
              <a:t> част на </a:t>
            </a:r>
            <a:r>
              <a:rPr lang="ru-RU" dirty="0" err="1"/>
              <a:t>обвинителния</a:t>
            </a:r>
            <a:r>
              <a:rPr lang="ru-RU" dirty="0"/>
              <a:t> акт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/>
              <a:t>ВКС е </a:t>
            </a:r>
            <a:r>
              <a:rPr lang="ru-RU" dirty="0" err="1" smtClean="0"/>
              <a:t>приел</a:t>
            </a:r>
            <a:r>
              <a:rPr lang="ru-RU" dirty="0" smtClean="0"/>
              <a:t> независимо, </a:t>
            </a:r>
            <a:r>
              <a:rPr lang="ru-RU" dirty="0"/>
              <a:t>че </a:t>
            </a:r>
            <a:r>
              <a:rPr lang="ru-RU" dirty="0" err="1"/>
              <a:t>двете</a:t>
            </a:r>
            <a:r>
              <a:rPr lang="ru-RU" dirty="0"/>
              <a:t> нарушения не </a:t>
            </a:r>
            <a:r>
              <a:rPr lang="ru-RU" dirty="0" err="1"/>
              <a:t>са</a:t>
            </a:r>
            <a:r>
              <a:rPr lang="ru-RU" dirty="0"/>
              <a:t> били </a:t>
            </a:r>
            <a:r>
              <a:rPr lang="ru-RU" dirty="0" err="1"/>
              <a:t>еднородни</a:t>
            </a:r>
            <a:r>
              <a:rPr lang="ru-RU" dirty="0"/>
              <a:t> и не </a:t>
            </a:r>
            <a:r>
              <a:rPr lang="ru-RU" dirty="0" err="1"/>
              <a:t>са</a:t>
            </a:r>
            <a:r>
              <a:rPr lang="ru-RU" dirty="0"/>
              <a:t> се </a:t>
            </a:r>
            <a:r>
              <a:rPr lang="ru-RU" dirty="0" err="1"/>
              <a:t>съотнасяли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специална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обща норма, </a:t>
            </a:r>
            <a:r>
              <a:rPr lang="ru-RU" dirty="0" smtClean="0"/>
              <a:t>че </a:t>
            </a:r>
            <a:r>
              <a:rPr lang="ru-RU" dirty="0" err="1"/>
              <a:t>това</a:t>
            </a:r>
            <a:r>
              <a:rPr lang="ru-RU" dirty="0"/>
              <a:t> е допустимо,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фактите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обуславят</a:t>
            </a:r>
            <a:r>
              <a:rPr lang="ru-RU" dirty="0"/>
              <a:t> </a:t>
            </a:r>
            <a:r>
              <a:rPr lang="ru-RU" dirty="0" err="1"/>
              <a:t>извършеното</a:t>
            </a:r>
            <a:r>
              <a:rPr lang="ru-RU" dirty="0"/>
              <a:t> нарушение по чл.20, ал.2, изр.2-ро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били </a:t>
            </a:r>
            <a:r>
              <a:rPr lang="ru-RU" dirty="0" err="1"/>
              <a:t>включени</a:t>
            </a:r>
            <a:r>
              <a:rPr lang="ru-RU" dirty="0"/>
              <a:t> в </a:t>
            </a:r>
            <a:r>
              <a:rPr lang="ru-RU" dirty="0" err="1"/>
              <a:t>обстоятелствената</a:t>
            </a:r>
            <a:r>
              <a:rPr lang="ru-RU" dirty="0"/>
              <a:t> част на </a:t>
            </a:r>
            <a:r>
              <a:rPr lang="ru-RU" dirty="0" err="1"/>
              <a:t>обвинителния</a:t>
            </a:r>
            <a:r>
              <a:rPr lang="ru-RU" dirty="0"/>
              <a:t> акт и </a:t>
            </a:r>
            <a:r>
              <a:rPr lang="ru-RU" dirty="0" err="1"/>
              <a:t>са</a:t>
            </a:r>
            <a:r>
              <a:rPr lang="ru-RU" dirty="0"/>
              <a:t> били </a:t>
            </a:r>
            <a:r>
              <a:rPr lang="ru-RU" dirty="0" err="1"/>
              <a:t>известни</a:t>
            </a:r>
            <a:r>
              <a:rPr lang="ru-RU" dirty="0"/>
              <a:t> на </a:t>
            </a:r>
            <a:r>
              <a:rPr lang="ru-RU" dirty="0" err="1"/>
              <a:t>подсъдимия</a:t>
            </a:r>
            <a:r>
              <a:rPr lang="ru-RU" dirty="0"/>
              <a:t>. </a:t>
            </a:r>
            <a:r>
              <a:rPr lang="ru-RU" dirty="0" err="1" smtClean="0"/>
              <a:t>Позовал</a:t>
            </a:r>
            <a:r>
              <a:rPr lang="ru-RU" dirty="0" smtClean="0"/>
              <a:t> се е на </a:t>
            </a:r>
            <a:r>
              <a:rPr lang="ru-RU" b="1" dirty="0" smtClean="0"/>
              <a:t>ТР 2/2016 </a:t>
            </a:r>
            <a:r>
              <a:rPr lang="ru-RU" b="1" dirty="0"/>
              <a:t>г., ОСНК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е </a:t>
            </a:r>
            <a:r>
              <a:rPr lang="ru-RU" dirty="0" err="1"/>
              <a:t>посочил</a:t>
            </a:r>
            <a:r>
              <a:rPr lang="ru-RU" dirty="0"/>
              <a:t>, че след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фактите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били </a:t>
            </a:r>
            <a:r>
              <a:rPr lang="ru-RU" dirty="0" err="1"/>
              <a:t>известни</a:t>
            </a:r>
            <a:r>
              <a:rPr lang="ru-RU" dirty="0"/>
              <a:t> на </a:t>
            </a:r>
            <a:r>
              <a:rPr lang="ru-RU" dirty="0" err="1"/>
              <a:t>подсъдимия</a:t>
            </a:r>
            <a:r>
              <a:rPr lang="ru-RU" dirty="0"/>
              <a:t> и той се е бранил по </a:t>
            </a:r>
            <a:r>
              <a:rPr lang="ru-RU" dirty="0" err="1"/>
              <a:t>тях</a:t>
            </a:r>
            <a:r>
              <a:rPr lang="ru-RU" dirty="0"/>
              <a:t> от </a:t>
            </a:r>
            <a:r>
              <a:rPr lang="ru-RU" dirty="0" err="1"/>
              <a:t>началото</a:t>
            </a:r>
            <a:r>
              <a:rPr lang="ru-RU" dirty="0"/>
              <a:t> на </a:t>
            </a:r>
            <a:r>
              <a:rPr lang="ru-RU" dirty="0" err="1"/>
              <a:t>съдебното</a:t>
            </a:r>
            <a:r>
              <a:rPr lang="ru-RU" dirty="0"/>
              <a:t> производство, </a:t>
            </a:r>
            <a:r>
              <a:rPr lang="ru-RU" dirty="0" err="1"/>
              <a:t>осъждането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по </a:t>
            </a:r>
            <a:r>
              <a:rPr lang="ru-RU" dirty="0" err="1"/>
              <a:t>непредявено</a:t>
            </a:r>
            <a:r>
              <a:rPr lang="ru-RU" dirty="0"/>
              <a:t> обвинение не е нарушило </a:t>
            </a:r>
            <a:r>
              <a:rPr lang="ru-RU" dirty="0" err="1"/>
              <a:t>правото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на защита.</a:t>
            </a:r>
          </a:p>
          <a:p>
            <a:pPr marL="0" indent="0" algn="just">
              <a:buNone/>
            </a:pPr>
            <a:r>
              <a:rPr lang="ru-RU" dirty="0"/>
              <a:t>В </a:t>
            </a:r>
            <a:r>
              <a:rPr lang="ru-RU" dirty="0" err="1"/>
              <a:t>същото</a:t>
            </a:r>
            <a:r>
              <a:rPr lang="ru-RU" dirty="0"/>
              <a:t> решение </a:t>
            </a:r>
            <a:r>
              <a:rPr lang="ru-RU" dirty="0" err="1"/>
              <a:t>съдът</a:t>
            </a:r>
            <a:r>
              <a:rPr lang="ru-RU" dirty="0"/>
              <a:t> е </a:t>
            </a:r>
            <a:r>
              <a:rPr lang="ru-RU" dirty="0" err="1"/>
              <a:t>посочил</a:t>
            </a:r>
            <a:r>
              <a:rPr lang="ru-RU" dirty="0"/>
              <a:t>, че в </a:t>
            </a:r>
            <a:r>
              <a:rPr lang="ru-RU" dirty="0" err="1"/>
              <a:t>разпоредбата</a:t>
            </a:r>
            <a:r>
              <a:rPr lang="ru-RU" dirty="0"/>
              <a:t> на чл.287 НПК </a:t>
            </a:r>
            <a:r>
              <a:rPr lang="ru-RU" dirty="0" err="1"/>
              <a:t>законодателят</a:t>
            </a:r>
            <a:r>
              <a:rPr lang="ru-RU" dirty="0"/>
              <a:t> е </a:t>
            </a:r>
            <a:r>
              <a:rPr lang="ru-RU" dirty="0" err="1"/>
              <a:t>регламентирал</a:t>
            </a:r>
            <a:r>
              <a:rPr lang="ru-RU" dirty="0"/>
              <a:t>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хипотези</a:t>
            </a:r>
            <a:r>
              <a:rPr lang="ru-RU" dirty="0"/>
              <a:t>, в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намери</a:t>
            </a:r>
            <a:r>
              <a:rPr lang="ru-RU" dirty="0"/>
              <a:t> приложение </a:t>
            </a:r>
            <a:r>
              <a:rPr lang="ru-RU" dirty="0" err="1"/>
              <a:t>институтът</a:t>
            </a:r>
            <a:r>
              <a:rPr lang="ru-RU" dirty="0"/>
              <a:t> на изменение на </a:t>
            </a:r>
            <a:r>
              <a:rPr lang="ru-RU" dirty="0" err="1"/>
              <a:t>обвинението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е </a:t>
            </a:r>
            <a:r>
              <a:rPr lang="ru-RU" dirty="0" err="1"/>
              <a:t>приел</a:t>
            </a:r>
            <a:r>
              <a:rPr lang="ru-RU" dirty="0"/>
              <a:t>, че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или с </a:t>
            </a:r>
            <a:r>
              <a:rPr lang="ru-RU" dirty="0" err="1"/>
              <a:t>промяна</a:t>
            </a:r>
            <a:r>
              <a:rPr lang="ru-RU" dirty="0"/>
              <a:t> на </a:t>
            </a:r>
            <a:r>
              <a:rPr lang="ru-RU" dirty="0" err="1"/>
              <a:t>фактите</a:t>
            </a:r>
            <a:r>
              <a:rPr lang="ru-RU" dirty="0"/>
              <a:t>, или на </a:t>
            </a:r>
            <a:r>
              <a:rPr lang="ru-RU" dirty="0" err="1"/>
              <a:t>правото</a:t>
            </a:r>
            <a:r>
              <a:rPr lang="ru-RU" dirty="0"/>
              <a:t>. </a:t>
            </a:r>
            <a:r>
              <a:rPr lang="ru-RU" dirty="0" err="1"/>
              <a:t>Преценил</a:t>
            </a:r>
            <a:r>
              <a:rPr lang="ru-RU" dirty="0"/>
              <a:t> е, че в </a:t>
            </a:r>
            <a:r>
              <a:rPr lang="ru-RU" dirty="0" err="1"/>
              <a:t>случаите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обвинението</a:t>
            </a:r>
            <a:r>
              <a:rPr lang="ru-RU" dirty="0"/>
              <a:t> е </a:t>
            </a:r>
            <a:r>
              <a:rPr lang="ru-RU" dirty="0" err="1"/>
              <a:t>конструирано</a:t>
            </a:r>
            <a:r>
              <a:rPr lang="ru-RU" dirty="0"/>
              <a:t> посредством </a:t>
            </a:r>
            <a:r>
              <a:rPr lang="ru-RU" dirty="0" err="1"/>
              <a:t>бланкетна</a:t>
            </a:r>
            <a:r>
              <a:rPr lang="ru-RU" dirty="0"/>
              <a:t> диспозиция, при </a:t>
            </a:r>
            <a:r>
              <a:rPr lang="ru-RU" dirty="0" err="1"/>
              <a:t>промяна</a:t>
            </a:r>
            <a:r>
              <a:rPr lang="ru-RU" dirty="0"/>
              <a:t> на </a:t>
            </a:r>
            <a:r>
              <a:rPr lang="ru-RU" dirty="0" err="1"/>
              <a:t>нормата</a:t>
            </a:r>
            <a:r>
              <a:rPr lang="ru-RU" dirty="0"/>
              <a:t>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препраща</a:t>
            </a:r>
            <a:r>
              <a:rPr lang="ru-RU" dirty="0"/>
              <a:t> </a:t>
            </a:r>
            <a:r>
              <a:rPr lang="ru-RU" dirty="0" err="1"/>
              <a:t>тази</a:t>
            </a:r>
            <a:r>
              <a:rPr lang="ru-RU" dirty="0"/>
              <a:t> диспозиция, не се </a:t>
            </a:r>
            <a:r>
              <a:rPr lang="ru-RU" dirty="0" err="1"/>
              <a:t>променя</a:t>
            </a:r>
            <a:r>
              <a:rPr lang="ru-RU" dirty="0"/>
              <a:t> </a:t>
            </a:r>
            <a:r>
              <a:rPr lang="ru-RU" dirty="0" err="1"/>
              <a:t>правната</a:t>
            </a:r>
            <a:r>
              <a:rPr lang="ru-RU" dirty="0"/>
              <a:t> квалификация на </a:t>
            </a:r>
            <a:r>
              <a:rPr lang="ru-RU" dirty="0" err="1"/>
              <a:t>инкриминираното</a:t>
            </a:r>
            <a:r>
              <a:rPr lang="ru-RU" dirty="0"/>
              <a:t> деяние, </a:t>
            </a:r>
            <a:r>
              <a:rPr lang="ru-RU" dirty="0" err="1"/>
              <a:t>респективно</a:t>
            </a:r>
            <a:r>
              <a:rPr lang="ru-RU" dirty="0"/>
              <a:t> </a:t>
            </a:r>
            <a:r>
              <a:rPr lang="ru-RU" dirty="0" err="1"/>
              <a:t>институтът</a:t>
            </a:r>
            <a:r>
              <a:rPr lang="ru-RU" dirty="0"/>
              <a:t> на изменение на </a:t>
            </a:r>
            <a:r>
              <a:rPr lang="ru-RU" dirty="0" err="1"/>
              <a:t>обвинението</a:t>
            </a:r>
            <a:r>
              <a:rPr lang="ru-RU" dirty="0"/>
              <a:t> е неприложим и </a:t>
            </a:r>
            <a:r>
              <a:rPr lang="ru-RU" dirty="0" err="1"/>
              <a:t>осъждането</a:t>
            </a:r>
            <a:r>
              <a:rPr lang="ru-RU" dirty="0"/>
              <a:t> по норма, </a:t>
            </a:r>
            <a:r>
              <a:rPr lang="ru-RU" dirty="0" err="1"/>
              <a:t>регламентираща</a:t>
            </a:r>
            <a:r>
              <a:rPr lang="ru-RU" dirty="0"/>
              <a:t> различно нарушение, не </a:t>
            </a:r>
            <a:r>
              <a:rPr lang="ru-RU" dirty="0" err="1"/>
              <a:t>представлява</a:t>
            </a:r>
            <a:r>
              <a:rPr lang="ru-RU" dirty="0"/>
              <a:t> нарушение на </a:t>
            </a:r>
            <a:r>
              <a:rPr lang="ru-RU" dirty="0" err="1"/>
              <a:t>процесуални</a:t>
            </a:r>
            <a:r>
              <a:rPr lang="ru-RU" dirty="0"/>
              <a:t> правила.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12353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err="1"/>
              <a:t>Престъплението</a:t>
            </a:r>
            <a:r>
              <a:rPr lang="ru-RU" sz="3600" dirty="0"/>
              <a:t> по чл.342, ал.1 НК</a:t>
            </a:r>
            <a:br>
              <a:rPr lang="ru-RU" sz="3600" dirty="0"/>
            </a:br>
            <a:r>
              <a:rPr lang="ru-RU" sz="3600" dirty="0" err="1"/>
              <a:t>особености</a:t>
            </a:r>
            <a:r>
              <a:rPr lang="ru-RU" sz="3600" dirty="0"/>
              <a:t> на </a:t>
            </a:r>
            <a:r>
              <a:rPr lang="ru-RU" sz="3600" dirty="0" err="1"/>
              <a:t>правната</a:t>
            </a:r>
            <a:r>
              <a:rPr lang="ru-RU" sz="3600" dirty="0"/>
              <a:t> квалификация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bg-BG" dirty="0" smtClean="0"/>
              <a:t>В подкрепа на виждането, че не е необходимо да бъде приложена процедурата по чл.287 НПК и може да има осъждане по непредявено обвинение (различно от посоченото в обвинителния акт) са следните решения:</a:t>
            </a:r>
          </a:p>
          <a:p>
            <a:pPr marL="0" indent="0" algn="just">
              <a:buNone/>
            </a:pPr>
            <a:r>
              <a:rPr lang="ru-RU" b="1" dirty="0" smtClean="0"/>
              <a:t>Р 106/2015 </a:t>
            </a:r>
            <a:r>
              <a:rPr lang="ru-RU" b="1" dirty="0"/>
              <a:t>г. </a:t>
            </a:r>
            <a:r>
              <a:rPr lang="ru-RU" b="1" dirty="0" smtClean="0"/>
              <a:t>по НД </a:t>
            </a:r>
            <a:r>
              <a:rPr lang="ru-RU" b="1" dirty="0"/>
              <a:t>2018/2014 г</a:t>
            </a:r>
            <a:r>
              <a:rPr lang="ru-RU" b="1" dirty="0" smtClean="0"/>
              <a:t>., 3 НО, Р 287/2014 </a:t>
            </a:r>
            <a:r>
              <a:rPr lang="ru-RU" b="1" dirty="0"/>
              <a:t>г. </a:t>
            </a:r>
            <a:r>
              <a:rPr lang="ru-RU" b="1" dirty="0" smtClean="0"/>
              <a:t>по НД </a:t>
            </a:r>
            <a:r>
              <a:rPr lang="ru-RU" b="1" dirty="0"/>
              <a:t>796/2014 г., </a:t>
            </a:r>
            <a:r>
              <a:rPr lang="ru-RU" b="1" dirty="0" smtClean="0"/>
              <a:t>2 НО, Р 3/2023 г. по НД 918/2022 г. 2 НО, Р 207/2019 г. </a:t>
            </a:r>
            <a:r>
              <a:rPr lang="ru-RU" b="1" dirty="0"/>
              <a:t>п</a:t>
            </a:r>
            <a:r>
              <a:rPr lang="ru-RU" b="1" dirty="0" smtClean="0"/>
              <a:t>о НД 940/2018 г. 3 НО, Р 278/2025 г. </a:t>
            </a:r>
            <a:r>
              <a:rPr lang="ru-RU" b="1" dirty="0"/>
              <a:t>п</a:t>
            </a:r>
            <a:r>
              <a:rPr lang="ru-RU" b="1" dirty="0" smtClean="0"/>
              <a:t>о НД 29/2025 г. 1 НО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се </a:t>
            </a:r>
            <a:r>
              <a:rPr lang="ru-RU" dirty="0" err="1" smtClean="0"/>
              <a:t>налага</a:t>
            </a:r>
            <a:r>
              <a:rPr lang="ru-RU" dirty="0" smtClean="0"/>
              <a:t> </a:t>
            </a:r>
            <a:r>
              <a:rPr lang="ru-RU" dirty="0" err="1" smtClean="0"/>
              <a:t>промяна</a:t>
            </a:r>
            <a:r>
              <a:rPr lang="ru-RU" dirty="0" smtClean="0"/>
              <a:t> на </a:t>
            </a:r>
            <a:r>
              <a:rPr lang="ru-RU" dirty="0" err="1" smtClean="0"/>
              <a:t>съставомерните</a:t>
            </a:r>
            <a:r>
              <a:rPr lang="ru-RU" dirty="0" smtClean="0"/>
              <a:t> </a:t>
            </a:r>
            <a:r>
              <a:rPr lang="ru-RU" dirty="0" err="1" smtClean="0"/>
              <a:t>факти</a:t>
            </a:r>
            <a:r>
              <a:rPr lang="ru-RU" dirty="0" smtClean="0"/>
              <a:t> </a:t>
            </a:r>
            <a:r>
              <a:rPr lang="ru-RU" dirty="0" err="1" smtClean="0"/>
              <a:t>тогава</a:t>
            </a:r>
            <a:r>
              <a:rPr lang="ru-RU" dirty="0" smtClean="0"/>
              <a:t> е недопустимо </a:t>
            </a:r>
            <a:r>
              <a:rPr lang="ru-RU" dirty="0" err="1" smtClean="0"/>
              <a:t>осъждането</a:t>
            </a:r>
            <a:r>
              <a:rPr lang="ru-RU" dirty="0" smtClean="0"/>
              <a:t> на </a:t>
            </a:r>
            <a:r>
              <a:rPr lang="ru-RU" dirty="0" err="1" smtClean="0"/>
              <a:t>непредявено</a:t>
            </a:r>
            <a:r>
              <a:rPr lang="ru-RU" dirty="0" smtClean="0"/>
              <a:t> обвинение (такова, </a:t>
            </a:r>
            <a:r>
              <a:rPr lang="ru-RU" dirty="0" err="1" smtClean="0"/>
              <a:t>което</a:t>
            </a:r>
            <a:r>
              <a:rPr lang="ru-RU" dirty="0" smtClean="0"/>
              <a:t> не е </a:t>
            </a:r>
            <a:r>
              <a:rPr lang="ru-RU" dirty="0" err="1" smtClean="0"/>
              <a:t>посочено</a:t>
            </a:r>
            <a:r>
              <a:rPr lang="ru-RU" dirty="0" smtClean="0"/>
              <a:t> в </a:t>
            </a:r>
            <a:r>
              <a:rPr lang="ru-RU" dirty="0" err="1" smtClean="0"/>
              <a:t>обвинителния</a:t>
            </a:r>
            <a:r>
              <a:rPr lang="ru-RU" dirty="0" smtClean="0"/>
              <a:t> акт)</a:t>
            </a:r>
          </a:p>
          <a:p>
            <a:pPr marL="0" indent="0" algn="just">
              <a:buNone/>
            </a:pPr>
            <a:r>
              <a:rPr lang="ru-RU" b="1" dirty="0" smtClean="0"/>
              <a:t>Р 50164/2022 г. по НД 652/2022 г. 1 НО, Р 188/2025 г. </a:t>
            </a:r>
            <a:r>
              <a:rPr lang="ru-RU" b="1" dirty="0"/>
              <a:t>п</a:t>
            </a:r>
            <a:r>
              <a:rPr lang="ru-RU" b="1" dirty="0" smtClean="0"/>
              <a:t>о НД 215/2025 г. 3 НО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3441559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Причинна</a:t>
            </a:r>
            <a:r>
              <a:rPr lang="ru-RU" dirty="0" smtClean="0"/>
              <a:t> </a:t>
            </a:r>
            <a:r>
              <a:rPr lang="ru-RU" dirty="0" err="1" smtClean="0"/>
              <a:t>връзка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1134/1969, 3 НО, Р 108/95 </a:t>
            </a:r>
            <a:r>
              <a:rPr lang="ru-RU" b="1" dirty="0" smtClean="0"/>
              <a:t>ВК</a:t>
            </a:r>
          </a:p>
          <a:p>
            <a:pPr marL="0" indent="0" algn="just">
              <a:buNone/>
            </a:pPr>
            <a:r>
              <a:rPr lang="ru-RU" dirty="0" err="1"/>
              <a:t>Извършеното</a:t>
            </a:r>
            <a:r>
              <a:rPr lang="ru-RU" dirty="0"/>
              <a:t> нарушение </a:t>
            </a:r>
            <a:r>
              <a:rPr lang="ru-RU" dirty="0" err="1"/>
              <a:t>трябва</a:t>
            </a:r>
            <a:r>
              <a:rPr lang="ru-RU" dirty="0"/>
              <a:t> да е било причина за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увреждането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въпрос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изследван</a:t>
            </a:r>
            <a:r>
              <a:rPr lang="ru-RU" dirty="0"/>
              <a:t> конкретно за всяко производство. </a:t>
            </a:r>
            <a:r>
              <a:rPr lang="ru-RU" dirty="0" err="1"/>
              <a:t>Ако</a:t>
            </a:r>
            <a:r>
              <a:rPr lang="ru-RU" dirty="0"/>
              <a:t> се установи, че е </a:t>
            </a:r>
            <a:r>
              <a:rPr lang="ru-RU" dirty="0" err="1"/>
              <a:t>извършено</a:t>
            </a:r>
            <a:r>
              <a:rPr lang="ru-RU" dirty="0"/>
              <a:t> нарушение на </a:t>
            </a:r>
            <a:r>
              <a:rPr lang="ru-RU" dirty="0" err="1"/>
              <a:t>транспортни</a:t>
            </a:r>
            <a:r>
              <a:rPr lang="ru-RU" dirty="0"/>
              <a:t> правила, но те не </a:t>
            </a:r>
            <a:r>
              <a:rPr lang="ru-RU" dirty="0" err="1"/>
              <a:t>са</a:t>
            </a:r>
            <a:r>
              <a:rPr lang="ru-RU" dirty="0"/>
              <a:t> били причина за </a:t>
            </a:r>
            <a:r>
              <a:rPr lang="ru-RU" dirty="0" err="1"/>
              <a:t>съставомерния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</a:t>
            </a:r>
            <a:r>
              <a:rPr lang="ru-RU" dirty="0" err="1"/>
              <a:t>тогава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ангажирана</a:t>
            </a:r>
            <a:r>
              <a:rPr lang="ru-RU" dirty="0"/>
              <a:t> </a:t>
            </a:r>
            <a:r>
              <a:rPr lang="ru-RU" dirty="0" err="1"/>
              <a:t>наказателната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 на </a:t>
            </a:r>
            <a:r>
              <a:rPr lang="ru-RU" dirty="0" err="1"/>
              <a:t>извършителя</a:t>
            </a:r>
            <a:r>
              <a:rPr lang="ru-RU" dirty="0"/>
              <a:t> за </a:t>
            </a:r>
            <a:r>
              <a:rPr lang="ru-RU" dirty="0" err="1"/>
              <a:t>осъществяването</a:t>
            </a:r>
            <a:r>
              <a:rPr lang="ru-RU" dirty="0"/>
              <a:t> им. </a:t>
            </a:r>
            <a:endParaRPr lang="bg-BG" dirty="0" smtClean="0"/>
          </a:p>
          <a:p>
            <a:pPr marL="0" indent="0" algn="just">
              <a:buNone/>
            </a:pPr>
            <a:r>
              <a:rPr lang="bg-BG" b="1" dirty="0" smtClean="0"/>
              <a:t>Р 1134/1969 3 НО</a:t>
            </a:r>
          </a:p>
          <a:p>
            <a:pPr marL="0" indent="0" algn="just">
              <a:buNone/>
            </a:pPr>
            <a:r>
              <a:rPr lang="bg-BG" dirty="0" smtClean="0"/>
              <a:t>Нарушението на знаците, предвидени в правилата за движение по пътищата може да бъде основание за носене на наказателна отговорност само ако се намира обективна и субективна причинна връзка с настъпилите </a:t>
            </a:r>
            <a:r>
              <a:rPr lang="bg-BG" dirty="0" err="1" smtClean="0"/>
              <a:t>общественоопасни</a:t>
            </a:r>
            <a:r>
              <a:rPr lang="bg-BG" dirty="0" smtClean="0"/>
              <a:t> последици.</a:t>
            </a:r>
          </a:p>
          <a:p>
            <a:pPr marL="0" indent="0" algn="just">
              <a:buNone/>
            </a:pPr>
            <a:r>
              <a:rPr lang="bg-BG" dirty="0" smtClean="0"/>
              <a:t>Липса на причинна връзка</a:t>
            </a:r>
          </a:p>
          <a:p>
            <a:pPr marL="0" indent="0" algn="just">
              <a:buNone/>
            </a:pPr>
            <a:r>
              <a:rPr lang="bg-BG" b="1" dirty="0" smtClean="0"/>
              <a:t>Р 38/2023 г. по НД 781/2022 г. 1 НО, Р 50161/2023 г. по НД471/2022 г. 1 НО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1566694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prstClr val="black"/>
                </a:solidFill>
              </a:rPr>
              <a:t>Причинна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връзка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129/1987 3 НО</a:t>
            </a:r>
          </a:p>
          <a:p>
            <a:pPr marL="0" indent="0" algn="just">
              <a:buNone/>
            </a:pPr>
            <a:r>
              <a:rPr lang="ru-RU" dirty="0" err="1"/>
              <a:t>Ако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причинени</a:t>
            </a:r>
            <a:r>
              <a:rPr lang="ru-RU" dirty="0"/>
              <a:t> </a:t>
            </a:r>
            <a:r>
              <a:rPr lang="ru-RU" dirty="0" err="1"/>
              <a:t>телесни</a:t>
            </a:r>
            <a:r>
              <a:rPr lang="ru-RU" dirty="0"/>
              <a:t> повреди и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единствена</a:t>
            </a:r>
            <a:r>
              <a:rPr lang="ru-RU" dirty="0"/>
              <a:t> причина за </a:t>
            </a:r>
            <a:r>
              <a:rPr lang="ru-RU" dirty="0" err="1"/>
              <a:t>настъпилата</a:t>
            </a:r>
            <a:r>
              <a:rPr lang="ru-RU" dirty="0"/>
              <a:t> по- </a:t>
            </a:r>
            <a:r>
              <a:rPr lang="ru-RU" dirty="0" err="1"/>
              <a:t>късно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причинна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, </a:t>
            </a:r>
            <a:r>
              <a:rPr lang="ru-RU" dirty="0" err="1"/>
              <a:t>даваща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да се носи </a:t>
            </a:r>
            <a:r>
              <a:rPr lang="ru-RU" dirty="0" err="1"/>
              <a:t>отговорност</a:t>
            </a:r>
            <a:r>
              <a:rPr lang="ru-RU" dirty="0"/>
              <a:t> за по- </a:t>
            </a:r>
            <a:r>
              <a:rPr lang="ru-RU" dirty="0" err="1"/>
              <a:t>тежкия</a:t>
            </a:r>
            <a:r>
              <a:rPr lang="ru-RU" dirty="0"/>
              <a:t> </a:t>
            </a:r>
            <a:r>
              <a:rPr lang="ru-RU" dirty="0" err="1" smtClean="0"/>
              <a:t>резултат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518/2025 г. По НД 679/2025 г. 1 НО</a:t>
            </a:r>
          </a:p>
          <a:p>
            <a:pPr marL="0" indent="0" algn="just">
              <a:buNone/>
            </a:pPr>
            <a:r>
              <a:rPr lang="ru-RU" dirty="0" err="1" smtClean="0"/>
              <a:t>Исхимичен</a:t>
            </a:r>
            <a:r>
              <a:rPr lang="ru-RU" dirty="0" smtClean="0"/>
              <a:t> </a:t>
            </a:r>
            <a:r>
              <a:rPr lang="ru-RU" dirty="0" err="1" smtClean="0"/>
              <a:t>инсулт</a:t>
            </a:r>
            <a:r>
              <a:rPr lang="ru-RU" dirty="0" smtClean="0"/>
              <a:t> </a:t>
            </a:r>
            <a:r>
              <a:rPr lang="ru-RU" dirty="0" err="1" smtClean="0"/>
              <a:t>настъпил</a:t>
            </a:r>
            <a:r>
              <a:rPr lang="ru-RU" dirty="0" smtClean="0"/>
              <a:t> много след </a:t>
            </a:r>
            <a:r>
              <a:rPr lang="ru-RU" dirty="0" err="1" smtClean="0"/>
              <a:t>произшествието</a:t>
            </a:r>
            <a:r>
              <a:rPr lang="ru-RU" dirty="0" smtClean="0"/>
              <a:t>. </a:t>
            </a:r>
            <a:r>
              <a:rPr lang="ru-RU" dirty="0" err="1" smtClean="0"/>
              <a:t>Причината</a:t>
            </a:r>
            <a:r>
              <a:rPr lang="ru-RU" dirty="0" smtClean="0"/>
              <a:t> е била </a:t>
            </a:r>
            <a:r>
              <a:rPr lang="ru-RU" dirty="0" err="1" smtClean="0"/>
              <a:t>мастна</a:t>
            </a:r>
            <a:r>
              <a:rPr lang="ru-RU" dirty="0" smtClean="0"/>
              <a:t> </a:t>
            </a:r>
            <a:r>
              <a:rPr lang="ru-RU" dirty="0" err="1"/>
              <a:t>е</a:t>
            </a:r>
            <a:r>
              <a:rPr lang="ru-RU" dirty="0" err="1" smtClean="0"/>
              <a:t>мболия</a:t>
            </a:r>
            <a:r>
              <a:rPr lang="ru-RU" dirty="0" smtClean="0"/>
              <a:t> в </a:t>
            </a:r>
            <a:r>
              <a:rPr lang="ru-RU" dirty="0" err="1" smtClean="0"/>
              <a:t>резултат</a:t>
            </a:r>
            <a:r>
              <a:rPr lang="ru-RU" dirty="0" smtClean="0"/>
              <a:t> на </a:t>
            </a:r>
            <a:r>
              <a:rPr lang="ru-RU" dirty="0" err="1" smtClean="0"/>
              <a:t>счупване</a:t>
            </a:r>
            <a:r>
              <a:rPr lang="ru-RU" dirty="0" smtClean="0"/>
              <a:t> на ребра, </a:t>
            </a:r>
            <a:r>
              <a:rPr lang="ru-RU" dirty="0" err="1" smtClean="0"/>
              <a:t>което</a:t>
            </a:r>
            <a:r>
              <a:rPr lang="ru-RU" dirty="0" smtClean="0"/>
              <a:t> е основание да се приеме, че е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причинна</a:t>
            </a:r>
            <a:r>
              <a:rPr lang="ru-RU" dirty="0" smtClean="0"/>
              <a:t> </a:t>
            </a:r>
            <a:r>
              <a:rPr lang="ru-RU" dirty="0" err="1" smtClean="0"/>
              <a:t>връзка</a:t>
            </a:r>
            <a:r>
              <a:rPr lang="ru-RU" dirty="0" smtClean="0"/>
              <a:t>.</a:t>
            </a:r>
            <a:endParaRPr lang="bg-BG" dirty="0" smtClean="0"/>
          </a:p>
          <a:p>
            <a:pPr marL="0" indent="0" algn="just">
              <a:buNone/>
            </a:pPr>
            <a:r>
              <a:rPr lang="bg-BG" b="1" dirty="0" smtClean="0"/>
              <a:t>Р 271/1993 г. 3 НО</a:t>
            </a:r>
          </a:p>
          <a:p>
            <a:pPr marL="0" indent="0" algn="just">
              <a:buNone/>
            </a:pPr>
            <a:r>
              <a:rPr lang="bg-BG" dirty="0" smtClean="0"/>
              <a:t>При ПТП станали едно след друго всеки водач носи отговорност за вредите, причинени на автопроизшествието, допуснато по негова вина.</a:t>
            </a:r>
            <a:endParaRPr lang="bg-BG" dirty="0"/>
          </a:p>
          <a:p>
            <a:pPr marL="0" indent="0" algn="just">
              <a:buNone/>
            </a:pPr>
            <a:r>
              <a:rPr lang="bg-BG" b="1" dirty="0" smtClean="0"/>
              <a:t>Р 108/95 ВК</a:t>
            </a:r>
          </a:p>
          <a:p>
            <a:pPr marL="0" indent="0" algn="just">
              <a:buNone/>
            </a:pPr>
            <a:r>
              <a:rPr lang="bg-BG" dirty="0" smtClean="0"/>
              <a:t>Когато един водач е допуснал нарушение, което е в пряка причинно- следствена връзка с настъпилия </a:t>
            </a:r>
            <a:r>
              <a:rPr lang="bg-BG" dirty="0" err="1" smtClean="0"/>
              <a:t>съставомерен</a:t>
            </a:r>
            <a:r>
              <a:rPr lang="bg-BG" dirty="0" smtClean="0"/>
              <a:t> резултат, обстоятелството, че така създадената опасност е преодолима не е основание той да не носи отговорност. Това може да бъде основание и други лица да носят наказателна отговорност (паркиран неправилно без светлини автомобил, в който се е ударил мотоциклет, движещ се с голяма скорост).</a:t>
            </a:r>
          </a:p>
          <a:p>
            <a:pPr algn="just"/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23699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Субект</a:t>
            </a:r>
            <a:r>
              <a:rPr lang="ru-RU" dirty="0" smtClean="0"/>
              <a:t> на </a:t>
            </a:r>
            <a:r>
              <a:rPr lang="ru-RU" dirty="0" err="1" smtClean="0"/>
              <a:t>престъплението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 smtClean="0"/>
              <a:t>Субект</a:t>
            </a:r>
            <a:r>
              <a:rPr lang="ru-RU" dirty="0" smtClean="0"/>
              <a:t> на </a:t>
            </a:r>
            <a:r>
              <a:rPr lang="ru-RU" dirty="0" err="1" smtClean="0"/>
              <a:t>престъплението</a:t>
            </a:r>
            <a:r>
              <a:rPr lang="ru-RU" dirty="0" smtClean="0"/>
              <a:t> е </a:t>
            </a:r>
            <a:r>
              <a:rPr lang="ru-RU" dirty="0" err="1" smtClean="0"/>
              <a:t>водачът</a:t>
            </a:r>
            <a:r>
              <a:rPr lang="ru-RU" dirty="0" smtClean="0"/>
              <a:t> на </a:t>
            </a:r>
            <a:r>
              <a:rPr lang="ru-RU" dirty="0" err="1" smtClean="0"/>
              <a:t>транспортното</a:t>
            </a:r>
            <a:r>
              <a:rPr lang="ru-RU" dirty="0" smtClean="0"/>
              <a:t> средство.</a:t>
            </a:r>
          </a:p>
          <a:p>
            <a:pPr marL="0" indent="0" algn="just">
              <a:buNone/>
            </a:pPr>
            <a:r>
              <a:rPr lang="ru-RU" dirty="0" smtClean="0"/>
              <a:t>За </a:t>
            </a:r>
            <a:r>
              <a:rPr lang="ru-RU" dirty="0" err="1" smtClean="0"/>
              <a:t>съставомерността</a:t>
            </a:r>
            <a:r>
              <a:rPr lang="ru-RU" dirty="0" smtClean="0"/>
              <a:t> на </a:t>
            </a:r>
            <a:r>
              <a:rPr lang="ru-RU" dirty="0" err="1" smtClean="0"/>
              <a:t>деянието</a:t>
            </a:r>
            <a:r>
              <a:rPr lang="ru-RU" dirty="0" smtClean="0"/>
              <a:t> </a:t>
            </a:r>
            <a:r>
              <a:rPr lang="ru-RU" dirty="0" err="1" smtClean="0"/>
              <a:t>няма</a:t>
            </a:r>
            <a:r>
              <a:rPr lang="ru-RU" dirty="0" smtClean="0"/>
              <a:t> значение дали той е бил правоспособен или не, </a:t>
            </a:r>
            <a:r>
              <a:rPr lang="ru-RU" dirty="0" err="1" smtClean="0"/>
              <a:t>както</a:t>
            </a:r>
            <a:r>
              <a:rPr lang="ru-RU" dirty="0" smtClean="0"/>
              <a:t> и </a:t>
            </a:r>
            <a:r>
              <a:rPr lang="ru-RU" dirty="0" err="1" smtClean="0"/>
              <a:t>това</a:t>
            </a:r>
            <a:r>
              <a:rPr lang="ru-RU" dirty="0" smtClean="0"/>
              <a:t> дали в </a:t>
            </a:r>
            <a:r>
              <a:rPr lang="ru-RU" dirty="0" err="1" smtClean="0"/>
              <a:t>миналото</a:t>
            </a:r>
            <a:r>
              <a:rPr lang="ru-RU" dirty="0" smtClean="0"/>
              <a:t> е бил правоспособен и е бил лишен (по </a:t>
            </a:r>
            <a:r>
              <a:rPr lang="ru-RU" dirty="0" err="1" smtClean="0"/>
              <a:t>административен</a:t>
            </a:r>
            <a:r>
              <a:rPr lang="ru-RU" dirty="0" smtClean="0"/>
              <a:t> </a:t>
            </a:r>
            <a:r>
              <a:rPr lang="ru-RU" dirty="0" err="1" smtClean="0"/>
              <a:t>ред</a:t>
            </a:r>
            <a:r>
              <a:rPr lang="ru-RU" dirty="0" smtClean="0"/>
              <a:t> или в </a:t>
            </a:r>
            <a:r>
              <a:rPr lang="ru-RU" dirty="0" err="1" smtClean="0"/>
              <a:t>резултат</a:t>
            </a:r>
            <a:r>
              <a:rPr lang="ru-RU" dirty="0" smtClean="0"/>
              <a:t> на </a:t>
            </a:r>
            <a:r>
              <a:rPr lang="ru-RU" dirty="0" err="1" smtClean="0"/>
              <a:t>предходно</a:t>
            </a:r>
            <a:r>
              <a:rPr lang="ru-RU" dirty="0" smtClean="0"/>
              <a:t> </a:t>
            </a:r>
            <a:r>
              <a:rPr lang="ru-RU" dirty="0" err="1" smtClean="0"/>
              <a:t>осъждане</a:t>
            </a:r>
            <a:r>
              <a:rPr lang="ru-RU" dirty="0" smtClean="0"/>
              <a:t>) от </a:t>
            </a:r>
            <a:r>
              <a:rPr lang="ru-RU" dirty="0" err="1" smtClean="0"/>
              <a:t>правото</a:t>
            </a:r>
            <a:r>
              <a:rPr lang="ru-RU" dirty="0" smtClean="0"/>
              <a:t> да </a:t>
            </a:r>
            <a:r>
              <a:rPr lang="ru-RU" dirty="0" err="1" smtClean="0"/>
              <a:t>управлява</a:t>
            </a:r>
            <a:r>
              <a:rPr lang="ru-RU" dirty="0" smtClean="0"/>
              <a:t> </a:t>
            </a:r>
            <a:r>
              <a:rPr lang="ru-RU" dirty="0" err="1" smtClean="0"/>
              <a:t>транспортното</a:t>
            </a:r>
            <a:r>
              <a:rPr lang="ru-RU" dirty="0" smtClean="0"/>
              <a:t> средство.</a:t>
            </a:r>
          </a:p>
          <a:p>
            <a:pPr marL="0" indent="0" algn="just">
              <a:buNone/>
            </a:pPr>
            <a:r>
              <a:rPr lang="ru-RU" b="1" dirty="0" smtClean="0"/>
              <a:t>ППВС </a:t>
            </a:r>
            <a:r>
              <a:rPr lang="ru-RU" b="1" dirty="0"/>
              <a:t>1/1983 </a:t>
            </a:r>
            <a:r>
              <a:rPr lang="ru-RU" b="1" dirty="0" smtClean="0"/>
              <a:t>г.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горните</a:t>
            </a:r>
            <a:r>
              <a:rPr lang="ru-RU" dirty="0"/>
              <a:t> </a:t>
            </a:r>
            <a:r>
              <a:rPr lang="ru-RU" dirty="0" err="1"/>
              <a:t>превозни</a:t>
            </a:r>
            <a:r>
              <a:rPr lang="ru-RU" dirty="0"/>
              <a:t> средства и </a:t>
            </a:r>
            <a:r>
              <a:rPr lang="ru-RU" dirty="0" err="1"/>
              <a:t>машини</a:t>
            </a:r>
            <a:r>
              <a:rPr lang="ru-RU" dirty="0"/>
              <a:t> </a:t>
            </a:r>
            <a:r>
              <a:rPr lang="ru-RU" dirty="0" err="1"/>
              <a:t>участват</a:t>
            </a:r>
            <a:r>
              <a:rPr lang="ru-RU" dirty="0"/>
              <a:t> в </a:t>
            </a:r>
            <a:r>
              <a:rPr lang="ru-RU" dirty="0" err="1"/>
              <a:t>някои</a:t>
            </a:r>
            <a:r>
              <a:rPr lang="ru-RU" dirty="0"/>
              <a:t> случаи и лица, </a:t>
            </a:r>
            <a:r>
              <a:rPr lang="ru-RU" dirty="0" err="1"/>
              <a:t>които</a:t>
            </a:r>
            <a:r>
              <a:rPr lang="ru-RU" dirty="0"/>
              <a:t>, </a:t>
            </a:r>
            <a:r>
              <a:rPr lang="ru-RU" dirty="0" err="1"/>
              <a:t>макар</a:t>
            </a:r>
            <a:r>
              <a:rPr lang="ru-RU" dirty="0"/>
              <a:t> и </a:t>
            </a:r>
            <a:r>
              <a:rPr lang="ru-RU" dirty="0" err="1"/>
              <a:t>непосредствено</a:t>
            </a:r>
            <a:r>
              <a:rPr lang="ru-RU" dirty="0"/>
              <a:t> да не </a:t>
            </a:r>
            <a:r>
              <a:rPr lang="ru-RU" dirty="0" err="1"/>
              <a:t>манипулират</a:t>
            </a:r>
            <a:r>
              <a:rPr lang="ru-RU" dirty="0"/>
              <a:t> с </a:t>
            </a:r>
            <a:r>
              <a:rPr lang="ru-RU" dirty="0" err="1"/>
              <a:t>приборите</a:t>
            </a:r>
            <a:r>
              <a:rPr lang="ru-RU" dirty="0"/>
              <a:t> за управление,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оправомощени</a:t>
            </a:r>
            <a:r>
              <a:rPr lang="ru-RU" dirty="0"/>
              <a:t> да </a:t>
            </a:r>
            <a:r>
              <a:rPr lang="ru-RU" dirty="0" err="1"/>
              <a:t>дават</a:t>
            </a:r>
            <a:r>
              <a:rPr lang="ru-RU" dirty="0"/>
              <a:t> </a:t>
            </a:r>
            <a:r>
              <a:rPr lang="ru-RU" dirty="0" err="1"/>
              <a:t>задължителни</a:t>
            </a:r>
            <a:r>
              <a:rPr lang="ru-RU" dirty="0"/>
              <a:t> указания по </a:t>
            </a:r>
            <a:r>
              <a:rPr lang="ru-RU" dirty="0" err="1"/>
              <a:t>движението</a:t>
            </a:r>
            <a:r>
              <a:rPr lang="ru-RU" dirty="0"/>
              <a:t>. Те </a:t>
            </a:r>
            <a:r>
              <a:rPr lang="ru-RU" dirty="0" err="1"/>
              <a:t>също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субекти</a:t>
            </a:r>
            <a:r>
              <a:rPr lang="ru-RU" dirty="0"/>
              <a:t> на </a:t>
            </a:r>
            <a:r>
              <a:rPr lang="ru-RU" dirty="0" err="1"/>
              <a:t>престъпленията</a:t>
            </a:r>
            <a:r>
              <a:rPr lang="ru-RU" dirty="0"/>
              <a:t> по транспорта,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нарушават</a:t>
            </a:r>
            <a:r>
              <a:rPr lang="ru-RU" dirty="0"/>
              <a:t> </a:t>
            </a:r>
            <a:r>
              <a:rPr lang="ru-RU" dirty="0" err="1"/>
              <a:t>правилата</a:t>
            </a:r>
            <a:r>
              <a:rPr lang="ru-RU" dirty="0"/>
              <a:t> за движение и причинят </a:t>
            </a:r>
            <a:r>
              <a:rPr lang="ru-RU" dirty="0" err="1"/>
              <a:t>предвидените</a:t>
            </a:r>
            <a:r>
              <a:rPr lang="ru-RU" dirty="0"/>
              <a:t> в закона </a:t>
            </a:r>
            <a:r>
              <a:rPr lang="ru-RU" dirty="0" err="1"/>
              <a:t>последици</a:t>
            </a:r>
            <a:r>
              <a:rPr lang="ru-RU" dirty="0"/>
              <a:t>.“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51163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prstClr val="black"/>
                </a:solidFill>
              </a:rPr>
              <a:t>Субект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на </a:t>
            </a:r>
            <a:r>
              <a:rPr lang="ru-RU" dirty="0" err="1">
                <a:solidFill>
                  <a:prstClr val="black"/>
                </a:solidFill>
              </a:rPr>
              <a:t>престъплението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58/2019 г. по НД 196/2019 г., 2 НО</a:t>
            </a:r>
            <a:r>
              <a:rPr lang="ru-RU" b="1" dirty="0" smtClean="0"/>
              <a:t>, Р 140/1989 г. По НД 140/1989 г. ВК, </a:t>
            </a:r>
            <a:r>
              <a:rPr lang="ru-RU" b="1" dirty="0"/>
              <a:t>Р 896/1981 г. по НД 746/1981 г. 3 НО, Р 48/1989 г. по НД 11/1989 г. 3 НО</a:t>
            </a:r>
          </a:p>
          <a:p>
            <a:pPr marL="0" indent="0" algn="just">
              <a:buNone/>
            </a:pPr>
            <a:r>
              <a:rPr lang="ru-RU" dirty="0" err="1"/>
              <a:t>Деецът</a:t>
            </a:r>
            <a:r>
              <a:rPr lang="ru-RU" dirty="0"/>
              <a:t> носи </a:t>
            </a:r>
            <a:r>
              <a:rPr lang="ru-RU" dirty="0" err="1"/>
              <a:t>наказателна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 и </a:t>
            </a:r>
            <a:r>
              <a:rPr lang="ru-RU" dirty="0" err="1"/>
              <a:t>когато</a:t>
            </a:r>
            <a:r>
              <a:rPr lang="ru-RU" dirty="0"/>
              <a:t> не той лично </a:t>
            </a:r>
            <a:r>
              <a:rPr lang="ru-RU" dirty="0" err="1"/>
              <a:t>управлява</a:t>
            </a:r>
            <a:r>
              <a:rPr lang="ru-RU" dirty="0"/>
              <a:t>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средство, а </a:t>
            </a:r>
            <a:r>
              <a:rPr lang="ru-RU" dirty="0" err="1"/>
              <a:t>го</a:t>
            </a:r>
            <a:r>
              <a:rPr lang="ru-RU" dirty="0"/>
              <a:t> е </a:t>
            </a:r>
            <a:r>
              <a:rPr lang="ru-RU" dirty="0" err="1"/>
              <a:t>преотстъпил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неправоспособно или употребило </a:t>
            </a:r>
            <a:r>
              <a:rPr lang="ru-RU" dirty="0" err="1"/>
              <a:t>алкохол</a:t>
            </a:r>
            <a:r>
              <a:rPr lang="ru-RU" dirty="0"/>
              <a:t> лице и </a:t>
            </a:r>
            <a:r>
              <a:rPr lang="ru-RU" dirty="0" err="1"/>
              <a:t>това</a:t>
            </a:r>
            <a:r>
              <a:rPr lang="ru-RU" dirty="0"/>
              <a:t> лице </a:t>
            </a:r>
            <a:r>
              <a:rPr lang="ru-RU" dirty="0" err="1"/>
              <a:t>допусне</a:t>
            </a:r>
            <a:r>
              <a:rPr lang="ru-RU" dirty="0"/>
              <a:t> нарушение на </a:t>
            </a:r>
            <a:r>
              <a:rPr lang="ru-RU" dirty="0" err="1"/>
              <a:t>правилата</a:t>
            </a:r>
            <a:r>
              <a:rPr lang="ru-RU" dirty="0"/>
              <a:t> за движение и причини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 smtClean="0"/>
              <a:t>. (в случая е </a:t>
            </a:r>
            <a:r>
              <a:rPr lang="ru-RU" dirty="0" err="1" smtClean="0"/>
              <a:t>осъществено</a:t>
            </a:r>
            <a:r>
              <a:rPr lang="ru-RU" dirty="0" smtClean="0"/>
              <a:t> нарушение на чл.102 </a:t>
            </a:r>
            <a:r>
              <a:rPr lang="ru-RU" dirty="0" err="1" smtClean="0"/>
              <a:t>ЗДвП</a:t>
            </a:r>
            <a:r>
              <a:rPr lang="ru-RU" dirty="0" smtClean="0"/>
              <a:t>).</a:t>
            </a:r>
            <a:endParaRPr lang="ru-RU" dirty="0"/>
          </a:p>
          <a:p>
            <a:pPr marL="0" indent="0" algn="just">
              <a:buNone/>
            </a:pPr>
            <a:r>
              <a:rPr lang="ru-RU" dirty="0" err="1"/>
              <a:t>Нарушението</a:t>
            </a:r>
            <a:r>
              <a:rPr lang="ru-RU" dirty="0"/>
              <a:t> на </a:t>
            </a:r>
            <a:r>
              <a:rPr lang="ru-RU" dirty="0" err="1"/>
              <a:t>забраната</a:t>
            </a:r>
            <a:r>
              <a:rPr lang="ru-RU" dirty="0"/>
              <a:t> да се </a:t>
            </a:r>
            <a:r>
              <a:rPr lang="ru-RU" dirty="0" err="1"/>
              <a:t>преотстъпва</a:t>
            </a:r>
            <a:r>
              <a:rPr lang="ru-RU" dirty="0"/>
              <a:t>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на неправоспособно или употребило </a:t>
            </a:r>
            <a:r>
              <a:rPr lang="ru-RU" dirty="0" err="1"/>
              <a:t>алкохол</a:t>
            </a:r>
            <a:r>
              <a:rPr lang="ru-RU" dirty="0"/>
              <a:t> лице, при положение, че </a:t>
            </a:r>
            <a:r>
              <a:rPr lang="ru-RU" dirty="0" err="1"/>
              <a:t>поелият</a:t>
            </a:r>
            <a:r>
              <a:rPr lang="ru-RU" dirty="0"/>
              <a:t>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виновно причини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, е </a:t>
            </a:r>
            <a:r>
              <a:rPr lang="ru-RU" dirty="0" err="1"/>
              <a:t>достатъчно</a:t>
            </a:r>
            <a:r>
              <a:rPr lang="ru-RU" dirty="0"/>
              <a:t> основание за </a:t>
            </a:r>
            <a:r>
              <a:rPr lang="ru-RU" dirty="0" err="1"/>
              <a:t>отговорност</a:t>
            </a:r>
            <a:r>
              <a:rPr lang="ru-RU" dirty="0"/>
              <a:t> на </a:t>
            </a:r>
            <a:r>
              <a:rPr lang="ru-RU" dirty="0" err="1"/>
              <a:t>преотстъпващия</a:t>
            </a:r>
            <a:r>
              <a:rPr lang="ru-RU" dirty="0"/>
              <a:t>. </a:t>
            </a:r>
            <a:r>
              <a:rPr lang="ru-RU" dirty="0" err="1"/>
              <a:t>Последният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носи </a:t>
            </a:r>
            <a:r>
              <a:rPr lang="ru-RU" dirty="0" err="1"/>
              <a:t>завишена</a:t>
            </a:r>
            <a:r>
              <a:rPr lang="ru-RU" dirty="0"/>
              <a:t> </a:t>
            </a:r>
            <a:r>
              <a:rPr lang="ru-RU" dirty="0" err="1"/>
              <a:t>наказателна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,  </a:t>
            </a:r>
            <a:r>
              <a:rPr lang="ru-RU" dirty="0" err="1"/>
              <a:t>ако</a:t>
            </a:r>
            <a:r>
              <a:rPr lang="ru-RU" dirty="0"/>
              <a:t> е в </a:t>
            </a:r>
            <a:r>
              <a:rPr lang="ru-RU" dirty="0" err="1"/>
              <a:t>пияно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36704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prstClr val="black"/>
                </a:solidFill>
              </a:rPr>
              <a:t>Субект</a:t>
            </a:r>
            <a:r>
              <a:rPr lang="ru-RU" dirty="0">
                <a:solidFill>
                  <a:prstClr val="black"/>
                </a:solidFill>
              </a:rPr>
              <a:t> на </a:t>
            </a:r>
            <a:r>
              <a:rPr lang="ru-RU" dirty="0" err="1">
                <a:solidFill>
                  <a:prstClr val="black"/>
                </a:solidFill>
              </a:rPr>
              <a:t>престъплението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ТР 38/1964 г. По НД 26/64 ОСНК</a:t>
            </a:r>
          </a:p>
          <a:p>
            <a:pPr marL="0" indent="0" algn="just">
              <a:buNone/>
            </a:pP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преотстъпва</a:t>
            </a:r>
            <a:r>
              <a:rPr lang="ru-RU" dirty="0"/>
              <a:t> лично </a:t>
            </a:r>
            <a:r>
              <a:rPr lang="ru-RU" dirty="0" err="1"/>
              <a:t>нарушава</a:t>
            </a:r>
            <a:r>
              <a:rPr lang="ru-RU" dirty="0"/>
              <a:t> императивно </a:t>
            </a:r>
            <a:r>
              <a:rPr lang="ru-RU" dirty="0" err="1"/>
              <a:t>установена</a:t>
            </a:r>
            <a:r>
              <a:rPr lang="ru-RU" dirty="0"/>
              <a:t> забрана</a:t>
            </a:r>
          </a:p>
          <a:p>
            <a:pPr marL="0" indent="0" algn="just">
              <a:buNone/>
            </a:pPr>
            <a:r>
              <a:rPr lang="ru-RU" dirty="0"/>
              <a:t>В случая не става </a:t>
            </a:r>
            <a:r>
              <a:rPr lang="ru-RU" dirty="0" err="1"/>
              <a:t>въпрос</a:t>
            </a:r>
            <a:r>
              <a:rPr lang="ru-RU" dirty="0"/>
              <a:t> за </a:t>
            </a:r>
            <a:r>
              <a:rPr lang="ru-RU" dirty="0" err="1"/>
              <a:t>отговорност</a:t>
            </a:r>
            <a:r>
              <a:rPr lang="ru-RU" dirty="0"/>
              <a:t> за </a:t>
            </a:r>
            <a:r>
              <a:rPr lang="ru-RU" dirty="0" err="1"/>
              <a:t>чужди</a:t>
            </a:r>
            <a:r>
              <a:rPr lang="ru-RU" dirty="0"/>
              <a:t> действия и </a:t>
            </a:r>
            <a:r>
              <a:rPr lang="ru-RU" dirty="0" err="1"/>
              <a:t>този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е </a:t>
            </a:r>
            <a:r>
              <a:rPr lang="ru-RU" dirty="0" err="1"/>
              <a:t>преотстъпил</a:t>
            </a:r>
            <a:r>
              <a:rPr lang="ru-RU" dirty="0"/>
              <a:t> е самостоятелен </a:t>
            </a:r>
            <a:r>
              <a:rPr lang="ru-RU" dirty="0" err="1"/>
              <a:t>извършител</a:t>
            </a:r>
            <a:r>
              <a:rPr lang="ru-RU" dirty="0"/>
              <a:t> на </a:t>
            </a:r>
            <a:r>
              <a:rPr lang="ru-RU" dirty="0" err="1"/>
              <a:t>транспортно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12/2019 г. по НД1225/2018 г. 1 НО</a:t>
            </a:r>
          </a:p>
          <a:p>
            <a:pPr marL="0" indent="0" algn="just">
              <a:buNone/>
            </a:pPr>
            <a:r>
              <a:rPr lang="ru-RU" dirty="0" err="1"/>
              <a:t>Възможен</a:t>
            </a:r>
            <a:r>
              <a:rPr lang="ru-RU" dirty="0"/>
              <a:t> </a:t>
            </a:r>
            <a:r>
              <a:rPr lang="ru-RU" dirty="0" err="1"/>
              <a:t>субект</a:t>
            </a:r>
            <a:r>
              <a:rPr lang="ru-RU" dirty="0"/>
              <a:t> на </a:t>
            </a:r>
            <a:r>
              <a:rPr lang="ru-RU" dirty="0" err="1"/>
              <a:t>престъпление</a:t>
            </a:r>
            <a:r>
              <a:rPr lang="ru-RU" dirty="0"/>
              <a:t> е </a:t>
            </a:r>
            <a:r>
              <a:rPr lang="ru-RU" dirty="0" err="1"/>
              <a:t>този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</a:t>
            </a:r>
            <a:r>
              <a:rPr lang="ru-RU" dirty="0" err="1"/>
              <a:t>преотстъпил</a:t>
            </a:r>
            <a:r>
              <a:rPr lang="ru-RU" dirty="0"/>
              <a:t>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автомобила</a:t>
            </a:r>
            <a:r>
              <a:rPr lang="ru-RU" dirty="0"/>
              <a:t> на </a:t>
            </a:r>
            <a:r>
              <a:rPr lang="ru-RU" dirty="0" err="1"/>
              <a:t>малолетен</a:t>
            </a:r>
            <a:r>
              <a:rPr lang="ru-RU" dirty="0"/>
              <a:t> </a:t>
            </a:r>
            <a:r>
              <a:rPr lang="ru-RU" dirty="0" err="1"/>
              <a:t>водач</a:t>
            </a:r>
            <a:r>
              <a:rPr lang="ru-RU" dirty="0"/>
              <a:t> (9 </a:t>
            </a:r>
            <a:r>
              <a:rPr lang="ru-RU" dirty="0" err="1"/>
              <a:t>годишно</a:t>
            </a:r>
            <a:r>
              <a:rPr lang="ru-RU" dirty="0"/>
              <a:t> </a:t>
            </a:r>
            <a:r>
              <a:rPr lang="ru-RU" dirty="0" err="1"/>
              <a:t>дете</a:t>
            </a:r>
            <a:r>
              <a:rPr lang="ru-RU" dirty="0"/>
              <a:t>), </a:t>
            </a:r>
            <a:r>
              <a:rPr lang="ru-RU" dirty="0" err="1"/>
              <a:t>което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автомобила</a:t>
            </a:r>
            <a:r>
              <a:rPr lang="ru-RU" dirty="0"/>
              <a:t> е </a:t>
            </a:r>
            <a:r>
              <a:rPr lang="ru-RU" dirty="0" err="1"/>
              <a:t>загинало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b="1" dirty="0"/>
              <a:t>Р 32/1996 г. по НД 33/96 г. 5 членен </a:t>
            </a:r>
            <a:r>
              <a:rPr lang="ru-RU" b="1" dirty="0" err="1"/>
              <a:t>състав</a:t>
            </a:r>
            <a:endParaRPr lang="ru-RU" b="1" dirty="0"/>
          </a:p>
          <a:p>
            <a:pPr marL="0" indent="0" algn="just">
              <a:buNone/>
            </a:pPr>
            <a:r>
              <a:rPr lang="ru-RU" dirty="0"/>
              <a:t>Не се носи </a:t>
            </a:r>
            <a:r>
              <a:rPr lang="ru-RU" dirty="0" err="1"/>
              <a:t>отговорност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пияния</a:t>
            </a:r>
            <a:r>
              <a:rPr lang="ru-RU" dirty="0"/>
              <a:t> </a:t>
            </a:r>
            <a:r>
              <a:rPr lang="ru-RU" dirty="0" err="1"/>
              <a:t>водач</a:t>
            </a:r>
            <a:r>
              <a:rPr lang="ru-RU" dirty="0"/>
              <a:t> е принудил </a:t>
            </a:r>
            <a:r>
              <a:rPr lang="ru-RU" dirty="0" err="1"/>
              <a:t>подсъдимия</a:t>
            </a:r>
            <a:r>
              <a:rPr lang="ru-RU" dirty="0"/>
              <a:t>  (с </a:t>
            </a:r>
            <a:r>
              <a:rPr lang="ru-RU" dirty="0" err="1"/>
              <a:t>физическа</a:t>
            </a:r>
            <a:r>
              <a:rPr lang="ru-RU" dirty="0"/>
              <a:t> и </a:t>
            </a:r>
            <a:r>
              <a:rPr lang="ru-RU" dirty="0" err="1"/>
              <a:t>психическа</a:t>
            </a:r>
            <a:r>
              <a:rPr lang="ru-RU" dirty="0"/>
              <a:t> </a:t>
            </a:r>
            <a:r>
              <a:rPr lang="ru-RU" dirty="0" err="1"/>
              <a:t>принуда</a:t>
            </a:r>
            <a:r>
              <a:rPr lang="ru-RU" dirty="0"/>
              <a:t>)да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преотстъпи</a:t>
            </a:r>
            <a:r>
              <a:rPr lang="ru-RU" dirty="0"/>
              <a:t> (в случая </a:t>
            </a:r>
            <a:r>
              <a:rPr lang="ru-RU" dirty="0" err="1"/>
              <a:t>върне</a:t>
            </a:r>
            <a:r>
              <a:rPr lang="ru-RU" dirty="0"/>
              <a:t>) </a:t>
            </a:r>
            <a:r>
              <a:rPr lang="ru-RU" dirty="0" err="1"/>
              <a:t>управлението</a:t>
            </a:r>
            <a:r>
              <a:rPr lang="ru-RU" dirty="0"/>
              <a:t> на </a:t>
            </a:r>
            <a:r>
              <a:rPr lang="ru-RU" dirty="0" err="1"/>
              <a:t>автомобила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544576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prstClr val="black"/>
                </a:solidFill>
              </a:rPr>
              <a:t>Субективна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ППВС 1/1983 г. т.3</a:t>
            </a:r>
          </a:p>
          <a:p>
            <a:pPr marL="0" indent="0" algn="just">
              <a:buNone/>
            </a:pPr>
            <a:r>
              <a:rPr lang="ru-RU" dirty="0" err="1" smtClean="0"/>
              <a:t>Вината</a:t>
            </a:r>
            <a:r>
              <a:rPr lang="ru-RU" dirty="0" smtClean="0"/>
              <a:t> при </a:t>
            </a:r>
            <a:r>
              <a:rPr lang="ru-RU" dirty="0" err="1" smtClean="0"/>
              <a:t>престъпленията</a:t>
            </a:r>
            <a:r>
              <a:rPr lang="ru-RU" dirty="0" smtClean="0"/>
              <a:t> по  чл. 342, ал. 1 и 2 НК е </a:t>
            </a:r>
            <a:r>
              <a:rPr lang="ru-RU" dirty="0" err="1" smtClean="0"/>
              <a:t>във</a:t>
            </a:r>
            <a:r>
              <a:rPr lang="ru-RU" dirty="0" smtClean="0"/>
              <a:t> формата на </a:t>
            </a:r>
            <a:r>
              <a:rPr lang="ru-RU" dirty="0" err="1" smtClean="0"/>
              <a:t>евентуален</a:t>
            </a:r>
            <a:r>
              <a:rPr lang="ru-RU" dirty="0" smtClean="0"/>
              <a:t> </a:t>
            </a:r>
            <a:r>
              <a:rPr lang="ru-RU" dirty="0" err="1" smtClean="0"/>
              <a:t>умисъл</a:t>
            </a:r>
            <a:r>
              <a:rPr lang="ru-RU" dirty="0" smtClean="0"/>
              <a:t>. </a:t>
            </a:r>
            <a:r>
              <a:rPr lang="ru-RU" dirty="0" err="1" smtClean="0"/>
              <a:t>Деецът</a:t>
            </a:r>
            <a:r>
              <a:rPr lang="ru-RU" dirty="0" smtClean="0"/>
              <a:t> при управление на </a:t>
            </a:r>
            <a:r>
              <a:rPr lang="ru-RU" dirty="0" err="1" smtClean="0"/>
              <a:t>изброените</a:t>
            </a:r>
            <a:r>
              <a:rPr lang="ru-RU" dirty="0" smtClean="0"/>
              <a:t> в текста </a:t>
            </a:r>
            <a:r>
              <a:rPr lang="ru-RU" dirty="0" err="1" smtClean="0"/>
              <a:t>превозни</a:t>
            </a:r>
            <a:r>
              <a:rPr lang="ru-RU" dirty="0" smtClean="0"/>
              <a:t> средства, </a:t>
            </a:r>
            <a:r>
              <a:rPr lang="ru-RU" dirty="0" err="1" smtClean="0"/>
              <a:t>бойна</a:t>
            </a:r>
            <a:r>
              <a:rPr lang="ru-RU" dirty="0" smtClean="0"/>
              <a:t> или </a:t>
            </a:r>
            <a:r>
              <a:rPr lang="ru-RU" dirty="0" err="1" smtClean="0"/>
              <a:t>специална</a:t>
            </a:r>
            <a:r>
              <a:rPr lang="ru-RU" dirty="0" smtClean="0"/>
              <a:t> машина </a:t>
            </a:r>
            <a:r>
              <a:rPr lang="ru-RU" dirty="0" err="1" smtClean="0"/>
              <a:t>нарушава</a:t>
            </a:r>
            <a:r>
              <a:rPr lang="ru-RU" dirty="0" smtClean="0"/>
              <a:t> </a:t>
            </a:r>
            <a:r>
              <a:rPr lang="ru-RU" dirty="0" err="1" smtClean="0"/>
              <a:t>правилата</a:t>
            </a:r>
            <a:r>
              <a:rPr lang="ru-RU" dirty="0" smtClean="0"/>
              <a:t> за движение, за </a:t>
            </a:r>
            <a:r>
              <a:rPr lang="ru-RU" dirty="0" err="1" smtClean="0"/>
              <a:t>експлоатация</a:t>
            </a:r>
            <a:r>
              <a:rPr lang="ru-RU" dirty="0" smtClean="0"/>
              <a:t> или </a:t>
            </a:r>
            <a:r>
              <a:rPr lang="ru-RU" dirty="0" err="1" smtClean="0"/>
              <a:t>изискванията</a:t>
            </a:r>
            <a:r>
              <a:rPr lang="ru-RU" dirty="0" smtClean="0"/>
              <a:t> за добро качество на ремонта, </a:t>
            </a:r>
            <a:r>
              <a:rPr lang="ru-RU" dirty="0" err="1" smtClean="0"/>
              <a:t>като</a:t>
            </a:r>
            <a:r>
              <a:rPr lang="ru-RU" dirty="0" smtClean="0"/>
              <a:t> допуска </a:t>
            </a:r>
            <a:r>
              <a:rPr lang="ru-RU" dirty="0" err="1" smtClean="0"/>
              <a:t>настъпването</a:t>
            </a:r>
            <a:r>
              <a:rPr lang="ru-RU" dirty="0" smtClean="0"/>
              <a:t> на </a:t>
            </a:r>
            <a:r>
              <a:rPr lang="ru-RU" dirty="0" err="1" smtClean="0"/>
              <a:t>предвидените</a:t>
            </a:r>
            <a:r>
              <a:rPr lang="ru-RU" dirty="0" smtClean="0"/>
              <a:t> </a:t>
            </a:r>
            <a:r>
              <a:rPr lang="ru-RU" dirty="0" err="1" smtClean="0"/>
              <a:t>общественоопасните</a:t>
            </a:r>
            <a:r>
              <a:rPr lang="ru-RU" dirty="0" smtClean="0"/>
              <a:t> </a:t>
            </a:r>
            <a:r>
              <a:rPr lang="ru-RU" dirty="0" err="1" smtClean="0"/>
              <a:t>последици</a:t>
            </a:r>
            <a:r>
              <a:rPr lang="ru-RU" dirty="0" smtClean="0"/>
              <a:t>, </a:t>
            </a:r>
            <a:r>
              <a:rPr lang="ru-RU" dirty="0" err="1" smtClean="0"/>
              <a:t>съгласява</a:t>
            </a:r>
            <a:r>
              <a:rPr lang="ru-RU" dirty="0" smtClean="0"/>
              <a:t> се с </a:t>
            </a:r>
            <a:r>
              <a:rPr lang="ru-RU" dirty="0" err="1" smtClean="0"/>
              <a:t>настъпването</a:t>
            </a:r>
            <a:r>
              <a:rPr lang="ru-RU" dirty="0" smtClean="0"/>
              <a:t> им, </a:t>
            </a:r>
            <a:r>
              <a:rPr lang="ru-RU" dirty="0" err="1" smtClean="0"/>
              <a:t>макар</a:t>
            </a:r>
            <a:r>
              <a:rPr lang="ru-RU" dirty="0" smtClean="0"/>
              <a:t> че не цели </a:t>
            </a:r>
            <a:r>
              <a:rPr lang="ru-RU" dirty="0" err="1" smtClean="0"/>
              <a:t>това</a:t>
            </a:r>
            <a:r>
              <a:rPr lang="ru-RU" dirty="0" smtClean="0"/>
              <a:t> и не </a:t>
            </a:r>
            <a:r>
              <a:rPr lang="ru-RU" dirty="0" err="1" smtClean="0"/>
              <a:t>прави</a:t>
            </a:r>
            <a:r>
              <a:rPr lang="ru-RU" dirty="0" smtClean="0"/>
              <a:t> </a:t>
            </a:r>
            <a:r>
              <a:rPr lang="ru-RU" dirty="0" err="1" smtClean="0"/>
              <a:t>нищо</a:t>
            </a:r>
            <a:r>
              <a:rPr lang="ru-RU" dirty="0" smtClean="0"/>
              <a:t> за </a:t>
            </a:r>
            <a:r>
              <a:rPr lang="ru-RU" dirty="0" err="1" smtClean="0"/>
              <a:t>предотвратяването</a:t>
            </a:r>
            <a:r>
              <a:rPr lang="ru-RU" dirty="0" smtClean="0"/>
              <a:t> им. С </a:t>
            </a:r>
            <a:r>
              <a:rPr lang="ru-RU" dirty="0" err="1" smtClean="0"/>
              <a:t>употребеното</a:t>
            </a:r>
            <a:r>
              <a:rPr lang="ru-RU" dirty="0" smtClean="0"/>
              <a:t> понятие "допуска" </a:t>
            </a:r>
            <a:r>
              <a:rPr lang="ru-RU" dirty="0" err="1" smtClean="0"/>
              <a:t>законодателят</a:t>
            </a:r>
            <a:r>
              <a:rPr lang="ru-RU" dirty="0" smtClean="0"/>
              <a:t> е </a:t>
            </a:r>
            <a:r>
              <a:rPr lang="ru-RU" dirty="0" err="1" smtClean="0"/>
              <a:t>изключил</a:t>
            </a:r>
            <a:r>
              <a:rPr lang="ru-RU" dirty="0" smtClean="0"/>
              <a:t> </a:t>
            </a:r>
            <a:r>
              <a:rPr lang="ru-RU" dirty="0" err="1" smtClean="0"/>
              <a:t>прекия</a:t>
            </a:r>
            <a:r>
              <a:rPr lang="ru-RU" dirty="0" smtClean="0"/>
              <a:t> </a:t>
            </a:r>
            <a:r>
              <a:rPr lang="ru-RU" dirty="0" err="1" smtClean="0"/>
              <a:t>умисъл</a:t>
            </a:r>
            <a:r>
              <a:rPr lang="ru-RU" dirty="0" smtClean="0"/>
              <a:t> в </a:t>
            </a:r>
            <a:r>
              <a:rPr lang="ru-RU" dirty="0" err="1" smtClean="0"/>
              <a:t>горните</a:t>
            </a:r>
            <a:r>
              <a:rPr lang="ru-RU" dirty="0" smtClean="0"/>
              <a:t> случаи, </a:t>
            </a:r>
            <a:r>
              <a:rPr lang="ru-RU" dirty="0" err="1" smtClean="0"/>
              <a:t>когато</a:t>
            </a:r>
            <a:r>
              <a:rPr lang="ru-RU" dirty="0" smtClean="0"/>
              <a:t> не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настъпили</a:t>
            </a:r>
            <a:r>
              <a:rPr lang="ru-RU" dirty="0" smtClean="0"/>
              <a:t> </a:t>
            </a:r>
            <a:r>
              <a:rPr lang="ru-RU" dirty="0" err="1" smtClean="0"/>
              <a:t>телесни</a:t>
            </a:r>
            <a:r>
              <a:rPr lang="ru-RU" dirty="0" smtClean="0"/>
              <a:t> повреди или </a:t>
            </a:r>
            <a:r>
              <a:rPr lang="ru-RU" dirty="0" err="1" smtClean="0"/>
              <a:t>смърт</a:t>
            </a:r>
            <a:r>
              <a:rPr lang="ru-RU" dirty="0" smtClean="0"/>
              <a:t> на </a:t>
            </a:r>
            <a:r>
              <a:rPr lang="ru-RU" dirty="0" err="1" smtClean="0"/>
              <a:t>другиго</a:t>
            </a:r>
            <a:r>
              <a:rPr lang="ru-RU" dirty="0" smtClean="0"/>
              <a:t>, а е </a:t>
            </a:r>
            <a:r>
              <a:rPr lang="ru-RU" dirty="0" err="1" smtClean="0"/>
              <a:t>създадена</a:t>
            </a:r>
            <a:r>
              <a:rPr lang="ru-RU" dirty="0" smtClean="0"/>
              <a:t> само </a:t>
            </a:r>
            <a:r>
              <a:rPr lang="ru-RU" dirty="0" err="1" smtClean="0"/>
              <a:t>опасност</a:t>
            </a:r>
            <a:r>
              <a:rPr lang="ru-RU" dirty="0" smtClean="0"/>
              <a:t> за </a:t>
            </a:r>
            <a:r>
              <a:rPr lang="ru-RU" dirty="0" err="1" smtClean="0"/>
              <a:t>настъпването</a:t>
            </a:r>
            <a:r>
              <a:rPr lang="ru-RU" dirty="0" smtClean="0"/>
              <a:t> им.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 err="1" smtClean="0"/>
              <a:t>случаите</a:t>
            </a:r>
            <a:r>
              <a:rPr lang="ru-RU" dirty="0" smtClean="0"/>
              <a:t>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извършителят</a:t>
            </a:r>
            <a:r>
              <a:rPr lang="ru-RU" dirty="0" smtClean="0"/>
              <a:t> е </a:t>
            </a:r>
            <a:r>
              <a:rPr lang="ru-RU" dirty="0" err="1" smtClean="0"/>
              <a:t>целял</a:t>
            </a:r>
            <a:r>
              <a:rPr lang="ru-RU" dirty="0" smtClean="0"/>
              <a:t> </a:t>
            </a:r>
            <a:r>
              <a:rPr lang="ru-RU" dirty="0" err="1" smtClean="0"/>
              <a:t>настъпването</a:t>
            </a:r>
            <a:r>
              <a:rPr lang="ru-RU" dirty="0" smtClean="0"/>
              <a:t> на </a:t>
            </a:r>
            <a:r>
              <a:rPr lang="ru-RU" dirty="0" err="1" smtClean="0"/>
              <a:t>съставомерните</a:t>
            </a:r>
            <a:r>
              <a:rPr lang="ru-RU" dirty="0" smtClean="0"/>
              <a:t> </a:t>
            </a:r>
            <a:r>
              <a:rPr lang="ru-RU" dirty="0" err="1" smtClean="0"/>
              <a:t>последици</a:t>
            </a:r>
            <a:r>
              <a:rPr lang="ru-RU" dirty="0" smtClean="0"/>
              <a:t> по чл.342, ал.3 НК, но по </a:t>
            </a:r>
            <a:r>
              <a:rPr lang="ru-RU" dirty="0" err="1" smtClean="0"/>
              <a:t>независещи</a:t>
            </a:r>
            <a:r>
              <a:rPr lang="ru-RU" dirty="0" smtClean="0"/>
              <a:t> от него причини те не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настъпили</a:t>
            </a:r>
            <a:r>
              <a:rPr lang="ru-RU" dirty="0" smtClean="0"/>
              <a:t>, </a:t>
            </a:r>
            <a:r>
              <a:rPr lang="ru-RU" dirty="0" err="1" smtClean="0"/>
              <a:t>деянието</a:t>
            </a:r>
            <a:r>
              <a:rPr lang="ru-RU" dirty="0" smtClean="0"/>
              <a:t> </a:t>
            </a:r>
            <a:r>
              <a:rPr lang="ru-RU" dirty="0" err="1" smtClean="0"/>
              <a:t>следва</a:t>
            </a:r>
            <a:r>
              <a:rPr lang="ru-RU" dirty="0" smtClean="0"/>
              <a:t> да се </a:t>
            </a:r>
            <a:r>
              <a:rPr lang="ru-RU" dirty="0" err="1" smtClean="0"/>
              <a:t>квалифицира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опит за </a:t>
            </a:r>
            <a:r>
              <a:rPr lang="ru-RU" dirty="0" err="1" smtClean="0"/>
              <a:t>извършване</a:t>
            </a:r>
            <a:r>
              <a:rPr lang="ru-RU" dirty="0" smtClean="0"/>
              <a:t> на </a:t>
            </a:r>
            <a:r>
              <a:rPr lang="ru-RU" dirty="0" err="1" smtClean="0"/>
              <a:t>престъпление</a:t>
            </a:r>
            <a:r>
              <a:rPr lang="ru-RU" dirty="0" smtClean="0"/>
              <a:t> по чл.342, ал.3,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вр</a:t>
            </a:r>
            <a:r>
              <a:rPr lang="ru-RU" dirty="0" smtClean="0"/>
              <a:t>. с ал.1 НК, а не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довършено</a:t>
            </a:r>
            <a:r>
              <a:rPr lang="ru-RU" dirty="0" smtClean="0"/>
              <a:t> </a:t>
            </a:r>
            <a:r>
              <a:rPr lang="ru-RU" dirty="0" err="1" smtClean="0"/>
              <a:t>престъпление</a:t>
            </a:r>
            <a:r>
              <a:rPr lang="ru-RU" dirty="0" smtClean="0"/>
              <a:t> по чл.342, ал.1 НК.</a:t>
            </a:r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нарушаването</a:t>
            </a:r>
            <a:r>
              <a:rPr lang="ru-RU" dirty="0"/>
              <a:t> на </a:t>
            </a:r>
            <a:r>
              <a:rPr lang="ru-RU" dirty="0" err="1"/>
              <a:t>правилата</a:t>
            </a:r>
            <a:r>
              <a:rPr lang="ru-RU" dirty="0"/>
              <a:t> е </a:t>
            </a:r>
            <a:r>
              <a:rPr lang="ru-RU" dirty="0" err="1"/>
              <a:t>съзнателно</a:t>
            </a:r>
            <a:r>
              <a:rPr lang="ru-RU" dirty="0"/>
              <a:t> формата на </a:t>
            </a:r>
            <a:r>
              <a:rPr lang="ru-RU" dirty="0" err="1"/>
              <a:t>вината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пряк</a:t>
            </a:r>
            <a:r>
              <a:rPr lang="ru-RU" dirty="0"/>
              <a:t>, </a:t>
            </a:r>
            <a:r>
              <a:rPr lang="ru-RU" dirty="0" err="1"/>
              <a:t>евентуален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или </a:t>
            </a:r>
            <a:r>
              <a:rPr lang="ru-RU" dirty="0" err="1"/>
              <a:t>самонадеяност</a:t>
            </a:r>
            <a:r>
              <a:rPr lang="ru-RU" dirty="0"/>
              <a:t>, </a:t>
            </a:r>
            <a:r>
              <a:rPr lang="ru-RU" dirty="0" err="1"/>
              <a:t>докато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нарушени</a:t>
            </a:r>
            <a:r>
              <a:rPr lang="ru-RU" dirty="0"/>
              <a:t> </a:t>
            </a:r>
            <a:r>
              <a:rPr lang="ru-RU" dirty="0" err="1"/>
              <a:t>несъзнателно</a:t>
            </a:r>
            <a:r>
              <a:rPr lang="ru-RU" dirty="0"/>
              <a:t>- формата на </a:t>
            </a:r>
            <a:r>
              <a:rPr lang="ru-RU" dirty="0" err="1"/>
              <a:t>вината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несъзнавана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.</a:t>
            </a:r>
            <a:endParaRPr lang="ru-RU" dirty="0" smtClean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54967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Субективна</a:t>
            </a:r>
            <a:r>
              <a:rPr lang="ru-RU" dirty="0" smtClean="0"/>
              <a:t> 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ППВС </a:t>
            </a:r>
            <a:r>
              <a:rPr lang="ru-RU" b="1" dirty="0"/>
              <a:t>№1/1983 г., </a:t>
            </a:r>
            <a:r>
              <a:rPr lang="ru-RU" b="1" dirty="0" smtClean="0"/>
              <a:t>т.3</a:t>
            </a:r>
          </a:p>
          <a:p>
            <a:pPr marL="0" indent="0" algn="just">
              <a:buNone/>
            </a:pPr>
            <a:r>
              <a:rPr lang="ru-RU" dirty="0" err="1" smtClean="0"/>
              <a:t>Нарушаването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правилата</a:t>
            </a:r>
            <a:r>
              <a:rPr lang="ru-RU" dirty="0"/>
              <a:t> за движение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осъществено</a:t>
            </a:r>
            <a:r>
              <a:rPr lang="ru-RU" dirty="0"/>
              <a:t> </a:t>
            </a:r>
            <a:r>
              <a:rPr lang="ru-RU" dirty="0" err="1"/>
              <a:t>съзнателно</a:t>
            </a:r>
            <a:r>
              <a:rPr lang="ru-RU" dirty="0"/>
              <a:t> (</a:t>
            </a:r>
            <a:r>
              <a:rPr lang="ru-RU" dirty="0" err="1"/>
              <a:t>умишлено</a:t>
            </a:r>
            <a:r>
              <a:rPr lang="ru-RU" dirty="0"/>
              <a:t>) или </a:t>
            </a:r>
            <a:r>
              <a:rPr lang="ru-RU" dirty="0" err="1"/>
              <a:t>непредпазливо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отношение на </a:t>
            </a:r>
            <a:r>
              <a:rPr lang="ru-RU" dirty="0" err="1"/>
              <a:t>извършителя</a:t>
            </a:r>
            <a:r>
              <a:rPr lang="ru-RU" dirty="0"/>
              <a:t>,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нарушаването</a:t>
            </a:r>
            <a:r>
              <a:rPr lang="ru-RU" dirty="0"/>
              <a:t> на </a:t>
            </a:r>
            <a:r>
              <a:rPr lang="ru-RU" dirty="0" err="1"/>
              <a:t>тези</a:t>
            </a:r>
            <a:r>
              <a:rPr lang="ru-RU" dirty="0"/>
              <a:t> правила не </a:t>
            </a:r>
            <a:r>
              <a:rPr lang="ru-RU" dirty="0" err="1"/>
              <a:t>определя</a:t>
            </a:r>
            <a:r>
              <a:rPr lang="ru-RU" dirty="0"/>
              <a:t> формата на </a:t>
            </a:r>
            <a:r>
              <a:rPr lang="ru-RU" dirty="0" err="1"/>
              <a:t>вината</a:t>
            </a:r>
            <a:r>
              <a:rPr lang="ru-RU" dirty="0"/>
              <a:t> за </a:t>
            </a:r>
            <a:r>
              <a:rPr lang="ru-RU" dirty="0" err="1"/>
              <a:t>същинското</a:t>
            </a:r>
            <a:r>
              <a:rPr lang="ru-RU" dirty="0"/>
              <a:t> </a:t>
            </a:r>
            <a:r>
              <a:rPr lang="ru-RU" dirty="0" err="1"/>
              <a:t>транспортно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r>
              <a:rPr lang="ru-RU" dirty="0"/>
              <a:t> (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тя</a:t>
            </a:r>
            <a:r>
              <a:rPr lang="ru-RU" dirty="0"/>
              <a:t> се </a:t>
            </a:r>
            <a:r>
              <a:rPr lang="ru-RU" dirty="0" err="1"/>
              <a:t>определя</a:t>
            </a:r>
            <a:r>
              <a:rPr lang="ru-RU" dirty="0"/>
              <a:t> при </a:t>
            </a:r>
            <a:r>
              <a:rPr lang="ru-RU" dirty="0" err="1"/>
              <a:t>изясняване</a:t>
            </a:r>
            <a:r>
              <a:rPr lang="ru-RU" dirty="0"/>
              <a:t> на </a:t>
            </a:r>
            <a:r>
              <a:rPr lang="ru-RU" dirty="0" err="1"/>
              <a:t>отношението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съставомерния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), а </a:t>
            </a:r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се отчете при индивидуализация на </a:t>
            </a:r>
            <a:r>
              <a:rPr lang="ru-RU" dirty="0" err="1"/>
              <a:t>наказанието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59/1984 г. по НД 50/84 г., </a:t>
            </a:r>
            <a:r>
              <a:rPr lang="ru-RU" b="1" dirty="0" smtClean="0"/>
              <a:t>ОСНК</a:t>
            </a:r>
          </a:p>
          <a:p>
            <a:pPr marL="0" indent="0" algn="just">
              <a:buNone/>
            </a:pPr>
            <a:r>
              <a:rPr lang="ru-RU" dirty="0" err="1" smtClean="0"/>
              <a:t>Водач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</a:t>
            </a:r>
            <a:r>
              <a:rPr lang="ru-RU" dirty="0" err="1"/>
              <a:t>извършва</a:t>
            </a:r>
            <a:r>
              <a:rPr lang="ru-RU" dirty="0"/>
              <a:t> </a:t>
            </a:r>
            <a:r>
              <a:rPr lang="ru-RU" dirty="0" err="1"/>
              <a:t>престъплението</a:t>
            </a:r>
            <a:r>
              <a:rPr lang="ru-RU" dirty="0"/>
              <a:t> по чл. 342, ал. 3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ал. 1 НК при </a:t>
            </a:r>
            <a:r>
              <a:rPr lang="ru-RU" dirty="0" err="1"/>
              <a:t>евентуален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умишлено</a:t>
            </a:r>
            <a:r>
              <a:rPr lang="ru-RU" dirty="0"/>
              <a:t> </a:t>
            </a:r>
            <a:r>
              <a:rPr lang="ru-RU" dirty="0" err="1"/>
              <a:t>нарушава</a:t>
            </a:r>
            <a:r>
              <a:rPr lang="ru-RU" dirty="0"/>
              <a:t> </a:t>
            </a:r>
            <a:r>
              <a:rPr lang="ru-RU" dirty="0" err="1"/>
              <a:t>правилата</a:t>
            </a:r>
            <a:r>
              <a:rPr lang="ru-RU" dirty="0"/>
              <a:t> за движение, </a:t>
            </a:r>
            <a:r>
              <a:rPr lang="ru-RU" dirty="0" err="1"/>
              <a:t>съзнава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начин да причини </a:t>
            </a:r>
            <a:r>
              <a:rPr lang="ru-RU" dirty="0" err="1"/>
              <a:t>посочените</a:t>
            </a:r>
            <a:r>
              <a:rPr lang="ru-RU" dirty="0"/>
              <a:t> в закона </a:t>
            </a:r>
            <a:r>
              <a:rPr lang="ru-RU" dirty="0" err="1"/>
              <a:t>общественоопасни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и </a:t>
            </a:r>
            <a:r>
              <a:rPr lang="ru-RU" dirty="0" err="1"/>
              <a:t>продължава</a:t>
            </a:r>
            <a:r>
              <a:rPr lang="ru-RU" dirty="0"/>
              <a:t> да </a:t>
            </a:r>
            <a:r>
              <a:rPr lang="ru-RU" dirty="0" err="1"/>
              <a:t>управлява</a:t>
            </a:r>
            <a:r>
              <a:rPr lang="ru-RU" dirty="0"/>
              <a:t>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по </a:t>
            </a:r>
            <a:r>
              <a:rPr lang="ru-RU" dirty="0" err="1"/>
              <a:t>същия</a:t>
            </a:r>
            <a:r>
              <a:rPr lang="ru-RU" dirty="0"/>
              <a:t> начин без да </a:t>
            </a:r>
            <a:r>
              <a:rPr lang="ru-RU" dirty="0" err="1"/>
              <a:t>предприема</a:t>
            </a:r>
            <a:r>
              <a:rPr lang="ru-RU" dirty="0"/>
              <a:t> </a:t>
            </a:r>
            <a:r>
              <a:rPr lang="ru-RU" dirty="0" err="1"/>
              <a:t>каквито</a:t>
            </a:r>
            <a:r>
              <a:rPr lang="ru-RU" dirty="0"/>
              <a:t> и да било мерки за </a:t>
            </a:r>
            <a:r>
              <a:rPr lang="ru-RU" dirty="0" err="1"/>
              <a:t>предотвратяването</a:t>
            </a:r>
            <a:r>
              <a:rPr lang="ru-RU" dirty="0"/>
              <a:t> им и без да </a:t>
            </a:r>
            <a:r>
              <a:rPr lang="ru-RU" dirty="0" err="1"/>
              <a:t>разчита</a:t>
            </a:r>
            <a:r>
              <a:rPr lang="ru-RU" dirty="0"/>
              <a:t> на </a:t>
            </a:r>
            <a:r>
              <a:rPr lang="ru-RU" dirty="0" err="1"/>
              <a:t>някакви</a:t>
            </a:r>
            <a:r>
              <a:rPr lang="ru-RU" dirty="0"/>
              <a:t>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(</a:t>
            </a:r>
            <a:r>
              <a:rPr lang="ru-RU" dirty="0" err="1"/>
              <a:t>обективни</a:t>
            </a:r>
            <a:r>
              <a:rPr lang="ru-RU" dirty="0"/>
              <a:t> или </a:t>
            </a:r>
            <a:r>
              <a:rPr lang="ru-RU" dirty="0" err="1"/>
              <a:t>субективни</a:t>
            </a:r>
            <a:r>
              <a:rPr lang="ru-RU" dirty="0"/>
              <a:t>), </a:t>
            </a:r>
            <a:r>
              <a:rPr lang="ru-RU" dirty="0" err="1"/>
              <a:t>които</a:t>
            </a:r>
            <a:r>
              <a:rPr lang="ru-RU" dirty="0"/>
              <a:t> да </a:t>
            </a:r>
            <a:r>
              <a:rPr lang="ru-RU" dirty="0" err="1"/>
              <a:t>създават</a:t>
            </a:r>
            <a:r>
              <a:rPr lang="ru-RU" dirty="0"/>
              <a:t> у него </a:t>
            </a:r>
            <a:r>
              <a:rPr lang="ru-RU" dirty="0" err="1"/>
              <a:t>увереност</a:t>
            </a:r>
            <a:r>
              <a:rPr lang="ru-RU" dirty="0"/>
              <a:t>, че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 smtClean="0"/>
              <a:t>избегне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err="1" smtClean="0"/>
              <a:t>Увереност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ненастъпване</a:t>
            </a:r>
            <a:r>
              <a:rPr lang="ru-RU" dirty="0"/>
              <a:t> на </a:t>
            </a:r>
            <a:r>
              <a:rPr lang="ru-RU" dirty="0" err="1"/>
              <a:t>общественоопасни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не е </a:t>
            </a:r>
            <a:r>
              <a:rPr lang="ru-RU" dirty="0" err="1"/>
              <a:t>налице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деецът</a:t>
            </a:r>
            <a:r>
              <a:rPr lang="ru-RU" dirty="0"/>
              <a:t> не </a:t>
            </a:r>
            <a:r>
              <a:rPr lang="ru-RU" dirty="0" err="1"/>
              <a:t>разчита</a:t>
            </a:r>
            <a:r>
              <a:rPr lang="ru-RU" dirty="0"/>
              <a:t> на </a:t>
            </a:r>
            <a:r>
              <a:rPr lang="ru-RU" dirty="0" err="1"/>
              <a:t>конкретни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, а на шанса, на </a:t>
            </a:r>
            <a:r>
              <a:rPr lang="ru-RU" dirty="0" err="1"/>
              <a:t>това</a:t>
            </a:r>
            <a:r>
              <a:rPr lang="ru-RU" dirty="0"/>
              <a:t>, че много </a:t>
            </a:r>
            <a:r>
              <a:rPr lang="ru-RU" dirty="0" err="1"/>
              <a:t>пъти</a:t>
            </a:r>
            <a:r>
              <a:rPr lang="ru-RU" dirty="0"/>
              <a:t> е </a:t>
            </a:r>
            <a:r>
              <a:rPr lang="ru-RU" dirty="0" err="1"/>
              <a:t>имало</a:t>
            </a:r>
            <a:r>
              <a:rPr lang="ru-RU" dirty="0"/>
              <a:t> подобна ситуация и до </a:t>
            </a:r>
            <a:r>
              <a:rPr lang="ru-RU" dirty="0" err="1"/>
              <a:t>причиняването</a:t>
            </a:r>
            <a:r>
              <a:rPr lang="ru-RU" dirty="0"/>
              <a:t> </a:t>
            </a:r>
            <a:r>
              <a:rPr lang="ru-RU" dirty="0" err="1"/>
              <a:t>предвидените</a:t>
            </a:r>
            <a:r>
              <a:rPr lang="ru-RU" dirty="0"/>
              <a:t> по закон </a:t>
            </a:r>
            <a:r>
              <a:rPr lang="ru-RU" dirty="0" err="1"/>
              <a:t>вредни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не се е </a:t>
            </a:r>
            <a:r>
              <a:rPr lang="ru-RU" dirty="0" err="1" smtClean="0"/>
              <a:t>стигало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err="1" smtClean="0"/>
              <a:t>Разграничението</a:t>
            </a:r>
            <a:r>
              <a:rPr lang="ru-RU" dirty="0" smtClean="0"/>
              <a:t> </a:t>
            </a:r>
            <a:r>
              <a:rPr lang="ru-RU" dirty="0"/>
              <a:t>между </a:t>
            </a:r>
            <a:r>
              <a:rPr lang="ru-RU" dirty="0" err="1"/>
              <a:t>съзнаваната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 и </a:t>
            </a:r>
            <a:r>
              <a:rPr lang="ru-RU" dirty="0" err="1"/>
              <a:t>евентуалния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при </a:t>
            </a:r>
            <a:r>
              <a:rPr lang="ru-RU" dirty="0" err="1"/>
              <a:t>тези</a:t>
            </a:r>
            <a:r>
              <a:rPr lang="ru-RU" dirty="0"/>
              <a:t> случаи се </a:t>
            </a:r>
            <a:r>
              <a:rPr lang="ru-RU" dirty="0" err="1"/>
              <a:t>състои</a:t>
            </a:r>
            <a:r>
              <a:rPr lang="ru-RU" dirty="0"/>
              <a:t> именно в </a:t>
            </a:r>
            <a:r>
              <a:rPr lang="ru-RU" dirty="0" err="1"/>
              <a:t>наличието</a:t>
            </a:r>
            <a:r>
              <a:rPr lang="ru-RU" dirty="0"/>
              <a:t> или </a:t>
            </a:r>
            <a:r>
              <a:rPr lang="ru-RU" dirty="0" err="1"/>
              <a:t>отсъствието</a:t>
            </a:r>
            <a:r>
              <a:rPr lang="ru-RU" dirty="0"/>
              <a:t> на </a:t>
            </a:r>
            <a:r>
              <a:rPr lang="ru-RU" dirty="0" err="1"/>
              <a:t>почиваща</a:t>
            </a:r>
            <a:r>
              <a:rPr lang="ru-RU" dirty="0"/>
              <a:t> на </a:t>
            </a:r>
            <a:r>
              <a:rPr lang="ru-RU" dirty="0" err="1"/>
              <a:t>конкретни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</a:t>
            </a:r>
            <a:r>
              <a:rPr lang="ru-RU" dirty="0" err="1"/>
              <a:t>увереност</a:t>
            </a:r>
            <a:r>
              <a:rPr lang="ru-RU" dirty="0"/>
              <a:t> в </a:t>
            </a:r>
            <a:r>
              <a:rPr lang="ru-RU" dirty="0" err="1"/>
              <a:t>предотвратяването</a:t>
            </a:r>
            <a:r>
              <a:rPr lang="ru-RU" dirty="0"/>
              <a:t> на </a:t>
            </a:r>
            <a:r>
              <a:rPr lang="ru-RU" dirty="0" err="1"/>
              <a:t>общественоопасните</a:t>
            </a:r>
            <a:r>
              <a:rPr lang="ru-RU" dirty="0"/>
              <a:t> </a:t>
            </a:r>
            <a:r>
              <a:rPr lang="ru-RU" dirty="0" err="1"/>
              <a:t>поледици</a:t>
            </a:r>
            <a:r>
              <a:rPr lang="ru-RU" dirty="0"/>
              <a:t>, а не в </a:t>
            </a:r>
            <a:r>
              <a:rPr lang="ru-RU" dirty="0" err="1"/>
              <a:t>наличието</a:t>
            </a:r>
            <a:r>
              <a:rPr lang="ru-RU" dirty="0"/>
              <a:t> или </a:t>
            </a:r>
            <a:r>
              <a:rPr lang="ru-RU" dirty="0" err="1"/>
              <a:t>липсата</a:t>
            </a:r>
            <a:r>
              <a:rPr lang="ru-RU" dirty="0"/>
              <a:t> на безразлично отношение на </a:t>
            </a:r>
            <a:r>
              <a:rPr lang="ru-RU" dirty="0" err="1" smtClean="0"/>
              <a:t>дееца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8775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prstClr val="black"/>
                </a:solidFill>
              </a:rPr>
              <a:t>Субективна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88/1995 г. по НД 67/95 г., ВК, Р 287/2023 г. по НД 245/2023 г., 2 НО</a:t>
            </a:r>
          </a:p>
          <a:p>
            <a:pPr marL="0" indent="0" algn="just">
              <a:buNone/>
            </a:pPr>
            <a:r>
              <a:rPr lang="ru-RU" dirty="0"/>
              <a:t>При </a:t>
            </a:r>
            <a:r>
              <a:rPr lang="ru-RU" dirty="0" err="1"/>
              <a:t>евентуалния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подлежи на </a:t>
            </a:r>
            <a:r>
              <a:rPr lang="ru-RU" dirty="0" err="1"/>
              <a:t>изследване</a:t>
            </a:r>
            <a:r>
              <a:rPr lang="ru-RU" dirty="0"/>
              <a:t> </a:t>
            </a:r>
            <a:r>
              <a:rPr lang="ru-RU" dirty="0" smtClean="0"/>
              <a:t>мотива </a:t>
            </a:r>
            <a:r>
              <a:rPr lang="ru-RU" dirty="0"/>
              <a:t>на </a:t>
            </a:r>
            <a:r>
              <a:rPr lang="ru-RU" dirty="0" err="1"/>
              <a:t>деянието</a:t>
            </a:r>
            <a:r>
              <a:rPr lang="ru-RU" dirty="0"/>
              <a:t>, </a:t>
            </a:r>
            <a:r>
              <a:rPr lang="ru-RU" dirty="0" err="1"/>
              <a:t>предприето</a:t>
            </a:r>
            <a:r>
              <a:rPr lang="ru-RU" dirty="0"/>
              <a:t> за </a:t>
            </a:r>
            <a:r>
              <a:rPr lang="ru-RU" dirty="0" err="1"/>
              <a:t>постигане</a:t>
            </a:r>
            <a:r>
              <a:rPr lang="ru-RU" dirty="0"/>
              <a:t> на </a:t>
            </a:r>
            <a:r>
              <a:rPr lang="ru-RU" dirty="0" err="1"/>
              <a:t>пряко</a:t>
            </a:r>
            <a:r>
              <a:rPr lang="ru-RU" dirty="0"/>
              <a:t> </a:t>
            </a:r>
            <a:r>
              <a:rPr lang="ru-RU" dirty="0" err="1"/>
              <a:t>преследваната</a:t>
            </a:r>
            <a:r>
              <a:rPr lang="ru-RU" dirty="0"/>
              <a:t> цел от </a:t>
            </a:r>
            <a:r>
              <a:rPr lang="ru-RU" dirty="0" err="1"/>
              <a:t>дееца</a:t>
            </a:r>
            <a:r>
              <a:rPr lang="ru-RU" dirty="0"/>
              <a:t>. </a:t>
            </a:r>
            <a:r>
              <a:rPr lang="ru-RU" dirty="0" err="1"/>
              <a:t>Допълнително</a:t>
            </a:r>
            <a:r>
              <a:rPr lang="ru-RU" dirty="0"/>
              <a:t> </a:t>
            </a:r>
            <a:r>
              <a:rPr lang="ru-RU" dirty="0" err="1"/>
              <a:t>настъпилият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се </a:t>
            </a:r>
            <a:r>
              <a:rPr lang="ru-RU" dirty="0" err="1"/>
              <a:t>окаже</a:t>
            </a:r>
            <a:r>
              <a:rPr lang="ru-RU" dirty="0"/>
              <a:t> и </a:t>
            </a:r>
            <a:r>
              <a:rPr lang="ru-RU" dirty="0" err="1"/>
              <a:t>безмотивен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обаче</a:t>
            </a:r>
            <a:r>
              <a:rPr lang="ru-RU" dirty="0"/>
              <a:t> не </a:t>
            </a:r>
            <a:r>
              <a:rPr lang="ru-RU" dirty="0" err="1"/>
              <a:t>прави</a:t>
            </a:r>
            <a:r>
              <a:rPr lang="ru-RU" dirty="0"/>
              <a:t> </a:t>
            </a:r>
            <a:r>
              <a:rPr lang="ru-RU" dirty="0" err="1"/>
              <a:t>деянието</a:t>
            </a:r>
            <a:r>
              <a:rPr lang="ru-RU" dirty="0"/>
              <a:t>, причинило и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</a:t>
            </a:r>
            <a:r>
              <a:rPr lang="ru-RU" dirty="0" err="1"/>
              <a:t>безмотивно</a:t>
            </a:r>
            <a:r>
              <a:rPr lang="ru-RU" dirty="0"/>
              <a:t>. </a:t>
            </a:r>
            <a:r>
              <a:rPr lang="ru-RU" dirty="0" err="1"/>
              <a:t>Допълнителният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е </a:t>
            </a:r>
            <a:r>
              <a:rPr lang="ru-RU" dirty="0" err="1"/>
              <a:t>съзнавана</a:t>
            </a:r>
            <a:r>
              <a:rPr lang="ru-RU" dirty="0"/>
              <a:t> и </a:t>
            </a:r>
            <a:r>
              <a:rPr lang="ru-RU" dirty="0" err="1"/>
              <a:t>възможна</a:t>
            </a:r>
            <a:r>
              <a:rPr lang="ru-RU" dirty="0"/>
              <a:t> функция на </a:t>
            </a:r>
            <a:r>
              <a:rPr lang="ru-RU" dirty="0" err="1"/>
              <a:t>основната</a:t>
            </a:r>
            <a:r>
              <a:rPr lang="ru-RU" dirty="0"/>
              <a:t> </a:t>
            </a:r>
            <a:r>
              <a:rPr lang="ru-RU" dirty="0" err="1"/>
              <a:t>субективна</a:t>
            </a:r>
            <a:r>
              <a:rPr lang="ru-RU" dirty="0"/>
              <a:t> цел на </a:t>
            </a:r>
            <a:r>
              <a:rPr lang="ru-RU" dirty="0" err="1"/>
              <a:t>дееца</a:t>
            </a:r>
            <a:r>
              <a:rPr lang="ru-RU" dirty="0"/>
              <a:t>. </a:t>
            </a:r>
            <a:r>
              <a:rPr lang="ru-RU" dirty="0" err="1"/>
              <a:t>Ето</a:t>
            </a:r>
            <a:r>
              <a:rPr lang="ru-RU" dirty="0"/>
              <a:t> </a:t>
            </a:r>
            <a:r>
              <a:rPr lang="ru-RU" dirty="0" err="1"/>
              <a:t>защо</a:t>
            </a:r>
            <a:r>
              <a:rPr lang="ru-RU" dirty="0"/>
              <a:t>, при </a:t>
            </a:r>
            <a:r>
              <a:rPr lang="ru-RU" dirty="0" err="1"/>
              <a:t>евентуалния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</a:t>
            </a:r>
            <a:r>
              <a:rPr lang="ru-RU" dirty="0" err="1"/>
              <a:t>мотивите</a:t>
            </a:r>
            <a:r>
              <a:rPr lang="ru-RU" dirty="0"/>
              <a:t> за </a:t>
            </a:r>
            <a:r>
              <a:rPr lang="ru-RU" dirty="0" err="1"/>
              <a:t>извършване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отнесат</a:t>
            </a:r>
            <a:r>
              <a:rPr lang="ru-RU" dirty="0"/>
              <a:t> не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реално</a:t>
            </a:r>
            <a:r>
              <a:rPr lang="ru-RU" dirty="0"/>
              <a:t> </a:t>
            </a:r>
            <a:r>
              <a:rPr lang="ru-RU" dirty="0" err="1"/>
              <a:t>настъпилия</a:t>
            </a:r>
            <a:r>
              <a:rPr lang="ru-RU" dirty="0"/>
              <a:t> </a:t>
            </a:r>
            <a:r>
              <a:rPr lang="ru-RU" dirty="0" err="1"/>
              <a:t>допълнителен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, а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психологическите</a:t>
            </a:r>
            <a:r>
              <a:rPr lang="ru-RU" dirty="0"/>
              <a:t> причини, </a:t>
            </a:r>
            <a:r>
              <a:rPr lang="ru-RU" dirty="0" err="1"/>
              <a:t>предизвикали</a:t>
            </a:r>
            <a:r>
              <a:rPr lang="ru-RU" dirty="0"/>
              <a:t> </a:t>
            </a:r>
            <a:r>
              <a:rPr lang="ru-RU" dirty="0" err="1"/>
              <a:t>изпълнението</a:t>
            </a:r>
            <a:r>
              <a:rPr lang="ru-RU" dirty="0"/>
              <a:t> на </a:t>
            </a:r>
            <a:r>
              <a:rPr lang="ru-RU" dirty="0" err="1"/>
              <a:t>пряката</a:t>
            </a:r>
            <a:r>
              <a:rPr lang="ru-RU" dirty="0"/>
              <a:t> </a:t>
            </a:r>
            <a:r>
              <a:rPr lang="ru-RU" dirty="0" smtClean="0"/>
              <a:t>цел.</a:t>
            </a:r>
          </a:p>
          <a:p>
            <a:pPr marL="0" indent="0" algn="just">
              <a:buNone/>
            </a:pPr>
            <a:r>
              <a:rPr lang="ru-RU" b="1" dirty="0" smtClean="0"/>
              <a:t>Р 34/2026 г. по НД 569/2025 г. 2 НО</a:t>
            </a:r>
          </a:p>
          <a:p>
            <a:pPr marL="0" indent="0" algn="just">
              <a:buNone/>
            </a:pPr>
            <a:r>
              <a:rPr lang="ru-RU" dirty="0" smtClean="0"/>
              <a:t>Приема </a:t>
            </a:r>
            <a:r>
              <a:rPr lang="ru-RU" dirty="0" err="1" smtClean="0"/>
              <a:t>т.нар</a:t>
            </a:r>
            <a:r>
              <a:rPr lang="ru-RU" dirty="0" smtClean="0"/>
              <a:t>. «</a:t>
            </a:r>
            <a:r>
              <a:rPr lang="ru-RU" dirty="0" err="1" smtClean="0"/>
              <a:t>смесена</a:t>
            </a:r>
            <a:r>
              <a:rPr lang="ru-RU" dirty="0" smtClean="0"/>
              <a:t>» форма на вина,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отчита</a:t>
            </a:r>
            <a:r>
              <a:rPr lang="ru-RU" dirty="0" smtClean="0"/>
              <a:t>, че </a:t>
            </a:r>
            <a:r>
              <a:rPr lang="ru-RU" dirty="0" err="1" smtClean="0"/>
              <a:t>правилото</a:t>
            </a:r>
            <a:r>
              <a:rPr lang="ru-RU" dirty="0" smtClean="0"/>
              <a:t> за движение е нарушено </a:t>
            </a:r>
            <a:r>
              <a:rPr lang="ru-RU" dirty="0" err="1" smtClean="0"/>
              <a:t>умишлено</a:t>
            </a:r>
            <a:r>
              <a:rPr lang="ru-RU" dirty="0" smtClean="0"/>
              <a:t>, но е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непредпазливост</a:t>
            </a:r>
            <a:r>
              <a:rPr lang="ru-RU" dirty="0" smtClean="0"/>
              <a:t> по отношение на </a:t>
            </a:r>
            <a:r>
              <a:rPr lang="ru-RU" dirty="0" err="1" smtClean="0"/>
              <a:t>резултата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171/1982 г. по НД 162/1982 г.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Разликата</a:t>
            </a:r>
            <a:r>
              <a:rPr lang="ru-RU" dirty="0" smtClean="0"/>
              <a:t> </a:t>
            </a:r>
            <a:r>
              <a:rPr lang="ru-RU" dirty="0"/>
              <a:t>между </a:t>
            </a:r>
            <a:r>
              <a:rPr lang="ru-RU" dirty="0" err="1"/>
              <a:t>евентуалния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и </a:t>
            </a:r>
            <a:r>
              <a:rPr lang="ru-RU" dirty="0" err="1"/>
              <a:t>съзнаваната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 се </a:t>
            </a:r>
            <a:r>
              <a:rPr lang="ru-RU" dirty="0" err="1"/>
              <a:t>изразява</a:t>
            </a:r>
            <a:r>
              <a:rPr lang="ru-RU" dirty="0"/>
              <a:t> в </a:t>
            </a:r>
            <a:r>
              <a:rPr lang="ru-RU" dirty="0" err="1"/>
              <a:t>това</a:t>
            </a:r>
            <a:r>
              <a:rPr lang="ru-RU" dirty="0"/>
              <a:t>, че в </a:t>
            </a:r>
            <a:r>
              <a:rPr lang="ru-RU" dirty="0" err="1"/>
              <a:t>първия</a:t>
            </a:r>
            <a:r>
              <a:rPr lang="ru-RU" dirty="0"/>
              <a:t> случай </a:t>
            </a:r>
            <a:r>
              <a:rPr lang="ru-RU" dirty="0" err="1"/>
              <a:t>деецът</a:t>
            </a:r>
            <a:r>
              <a:rPr lang="ru-RU" dirty="0"/>
              <a:t> </a:t>
            </a:r>
            <a:r>
              <a:rPr lang="ru-RU" dirty="0" err="1"/>
              <a:t>съзнателно</a:t>
            </a:r>
            <a:r>
              <a:rPr lang="ru-RU" dirty="0"/>
              <a:t> допуска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общественоопасните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и не </a:t>
            </a:r>
            <a:r>
              <a:rPr lang="ru-RU" dirty="0" err="1"/>
              <a:t>взима</a:t>
            </a:r>
            <a:r>
              <a:rPr lang="ru-RU" dirty="0"/>
              <a:t> мерки за </a:t>
            </a:r>
            <a:r>
              <a:rPr lang="ru-RU" dirty="0" err="1"/>
              <a:t>предотвратяването</a:t>
            </a:r>
            <a:r>
              <a:rPr lang="ru-RU" dirty="0"/>
              <a:t> им, а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втория</a:t>
            </a:r>
            <a:r>
              <a:rPr lang="ru-RU" dirty="0"/>
              <a:t> случай се </a:t>
            </a:r>
            <a:r>
              <a:rPr lang="ru-RU" dirty="0" err="1"/>
              <a:t>надява</a:t>
            </a:r>
            <a:r>
              <a:rPr lang="ru-RU" dirty="0"/>
              <a:t>, </a:t>
            </a:r>
            <a:r>
              <a:rPr lang="ru-RU" dirty="0" smtClean="0"/>
              <a:t>че </a:t>
            </a:r>
            <a:r>
              <a:rPr lang="ru-RU" dirty="0"/>
              <a:t>те </a:t>
            </a:r>
            <a:r>
              <a:rPr lang="ru-RU" dirty="0" err="1"/>
              <a:t>няма</a:t>
            </a:r>
            <a:r>
              <a:rPr lang="ru-RU" dirty="0"/>
              <a:t> да </a:t>
            </a:r>
            <a:r>
              <a:rPr lang="ru-RU" dirty="0" err="1"/>
              <a:t>настъпят</a:t>
            </a:r>
            <a:r>
              <a:rPr lang="ru-RU" dirty="0"/>
              <a:t> и е уверен че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избегне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е </a:t>
            </a:r>
            <a:r>
              <a:rPr lang="ru-RU" dirty="0" err="1"/>
              <a:t>взел</a:t>
            </a:r>
            <a:r>
              <a:rPr lang="ru-RU" dirty="0"/>
              <a:t> мерки за </a:t>
            </a:r>
            <a:r>
              <a:rPr lang="ru-RU" dirty="0" err="1"/>
              <a:t>предотвратяването</a:t>
            </a:r>
            <a:r>
              <a:rPr lang="ru-RU" dirty="0"/>
              <a:t> им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55307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prstClr val="black"/>
                </a:solidFill>
              </a:rPr>
              <a:t>Субективна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>
                <a:solidFill>
                  <a:prstClr val="black"/>
                </a:solidFill>
              </a:rPr>
              <a:t>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41/1985 г. по НД 620/84 г., 3 НО</a:t>
            </a:r>
          </a:p>
          <a:p>
            <a:pPr marL="0" indent="0" algn="just">
              <a:buNone/>
            </a:pPr>
            <a:r>
              <a:rPr lang="ru-RU" dirty="0" err="1"/>
              <a:t>Съзнавана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тогава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деецът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категорична </a:t>
            </a:r>
            <a:r>
              <a:rPr lang="ru-RU" dirty="0" err="1"/>
              <a:t>увереност</a:t>
            </a:r>
            <a:r>
              <a:rPr lang="ru-RU" dirty="0"/>
              <a:t>, че </a:t>
            </a:r>
            <a:r>
              <a:rPr lang="ru-RU" dirty="0" err="1"/>
              <a:t>общественоопасните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да </a:t>
            </a:r>
            <a:r>
              <a:rPr lang="ru-RU" dirty="0" err="1"/>
              <a:t>настъпят</a:t>
            </a:r>
            <a:r>
              <a:rPr lang="ru-RU" dirty="0"/>
              <a:t>, а </a:t>
            </a:r>
            <a:r>
              <a:rPr lang="ru-RU" dirty="0" err="1"/>
              <a:t>мерките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взема</a:t>
            </a:r>
            <a:r>
              <a:rPr lang="ru-RU" dirty="0"/>
              <a:t> за </a:t>
            </a:r>
            <a:r>
              <a:rPr lang="ru-RU" dirty="0" err="1"/>
              <a:t>предотвратяването</a:t>
            </a:r>
            <a:r>
              <a:rPr lang="ru-RU" dirty="0"/>
              <a:t> им,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ефикасни</a:t>
            </a:r>
            <a:r>
              <a:rPr lang="ru-RU" dirty="0"/>
              <a:t>, </a:t>
            </a:r>
            <a:r>
              <a:rPr lang="ru-RU" dirty="0" err="1"/>
              <a:t>макар</a:t>
            </a:r>
            <a:r>
              <a:rPr lang="ru-RU" dirty="0"/>
              <a:t> и оказали се </a:t>
            </a:r>
            <a:r>
              <a:rPr lang="ru-RU" dirty="0" err="1"/>
              <a:t>недостатъчни</a:t>
            </a:r>
            <a:r>
              <a:rPr lang="ru-RU" dirty="0"/>
              <a:t>. </a:t>
            </a:r>
            <a:r>
              <a:rPr lang="ru-RU" dirty="0" err="1"/>
              <a:t>Увереност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е в разрез с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налични</a:t>
            </a:r>
            <a:r>
              <a:rPr lang="ru-RU" dirty="0"/>
              <a:t> </a:t>
            </a:r>
            <a:r>
              <a:rPr lang="ru-RU" dirty="0" err="1"/>
              <a:t>отрицателни</a:t>
            </a:r>
            <a:r>
              <a:rPr lang="ru-RU" dirty="0"/>
              <a:t> </a:t>
            </a:r>
            <a:r>
              <a:rPr lang="ru-RU" dirty="0" err="1"/>
              <a:t>фактори</a:t>
            </a:r>
            <a:r>
              <a:rPr lang="ru-RU" dirty="0"/>
              <a:t> за </a:t>
            </a:r>
            <a:r>
              <a:rPr lang="ru-RU" dirty="0" err="1"/>
              <a:t>безопасността</a:t>
            </a:r>
            <a:r>
              <a:rPr lang="ru-RU" dirty="0"/>
              <a:t> на </a:t>
            </a:r>
            <a:r>
              <a:rPr lang="ru-RU" dirty="0" err="1"/>
              <a:t>движението</a:t>
            </a:r>
            <a:r>
              <a:rPr lang="ru-RU" dirty="0"/>
              <a:t>,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допускане</a:t>
            </a:r>
            <a:r>
              <a:rPr lang="ru-RU" dirty="0"/>
              <a:t> на </a:t>
            </a:r>
            <a:r>
              <a:rPr lang="ru-RU" dirty="0" err="1"/>
              <a:t>общественоопасни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171/1982 г. 1 НО</a:t>
            </a:r>
          </a:p>
          <a:p>
            <a:pPr marL="0" indent="0" algn="just">
              <a:buNone/>
            </a:pPr>
            <a:r>
              <a:rPr lang="ru-RU" dirty="0" err="1" smtClean="0"/>
              <a:t>Разликата</a:t>
            </a:r>
            <a:r>
              <a:rPr lang="ru-RU" dirty="0" smtClean="0"/>
              <a:t> </a:t>
            </a:r>
            <a:r>
              <a:rPr lang="ru-RU" dirty="0"/>
              <a:t>между </a:t>
            </a:r>
            <a:r>
              <a:rPr lang="ru-RU" dirty="0" err="1"/>
              <a:t>евентуалния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по чл.342 НК и </a:t>
            </a:r>
            <a:r>
              <a:rPr lang="ru-RU" dirty="0" err="1"/>
              <a:t>съзнаваната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 по чл.343 НК е в </a:t>
            </a:r>
            <a:r>
              <a:rPr lang="ru-RU" dirty="0" err="1"/>
              <a:t>това</a:t>
            </a:r>
            <a:r>
              <a:rPr lang="ru-RU" dirty="0"/>
              <a:t>, че в </a:t>
            </a:r>
            <a:r>
              <a:rPr lang="ru-RU" dirty="0" err="1"/>
              <a:t>първият</a:t>
            </a:r>
            <a:r>
              <a:rPr lang="ru-RU" dirty="0"/>
              <a:t> случай </a:t>
            </a:r>
            <a:r>
              <a:rPr lang="ru-RU" dirty="0" err="1"/>
              <a:t>деецът</a:t>
            </a:r>
            <a:r>
              <a:rPr lang="ru-RU" dirty="0"/>
              <a:t> </a:t>
            </a:r>
            <a:r>
              <a:rPr lang="ru-RU" dirty="0" err="1"/>
              <a:t>съзнава</a:t>
            </a:r>
            <a:r>
              <a:rPr lang="ru-RU" dirty="0"/>
              <a:t> </a:t>
            </a:r>
            <a:r>
              <a:rPr lang="ru-RU" dirty="0" err="1"/>
              <a:t>възможното</a:t>
            </a:r>
            <a:r>
              <a:rPr lang="ru-RU" dirty="0"/>
              <a:t>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резултата</a:t>
            </a:r>
            <a:r>
              <a:rPr lang="ru-RU" dirty="0"/>
              <a:t> и не </a:t>
            </a:r>
            <a:r>
              <a:rPr lang="ru-RU" dirty="0" err="1"/>
              <a:t>взима</a:t>
            </a:r>
            <a:r>
              <a:rPr lang="ru-RU" dirty="0"/>
              <a:t> мерки за </a:t>
            </a:r>
            <a:r>
              <a:rPr lang="ru-RU" dirty="0" err="1"/>
              <a:t>предотвратяването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, а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вторият</a:t>
            </a:r>
            <a:r>
              <a:rPr lang="ru-RU" dirty="0"/>
              <a:t> е </a:t>
            </a:r>
            <a:r>
              <a:rPr lang="ru-RU" dirty="0" err="1"/>
              <a:t>сигурен</a:t>
            </a:r>
            <a:r>
              <a:rPr lang="ru-RU" dirty="0"/>
              <a:t>, че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избегне</a:t>
            </a:r>
            <a:r>
              <a:rPr lang="ru-RU" dirty="0"/>
              <a:t> </a:t>
            </a:r>
            <a:r>
              <a:rPr lang="ru-RU" dirty="0" err="1"/>
              <a:t>защото</a:t>
            </a:r>
            <a:r>
              <a:rPr lang="ru-RU" dirty="0"/>
              <a:t> е </a:t>
            </a:r>
            <a:r>
              <a:rPr lang="ru-RU" dirty="0" err="1"/>
              <a:t>взел</a:t>
            </a:r>
            <a:r>
              <a:rPr lang="ru-RU" dirty="0"/>
              <a:t> мерки за </a:t>
            </a:r>
            <a:r>
              <a:rPr lang="ru-RU" dirty="0" err="1"/>
              <a:t>предотвратяването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400/1987 г. 3 НО</a:t>
            </a:r>
          </a:p>
          <a:p>
            <a:pPr marL="0" indent="0" algn="just">
              <a:buNone/>
            </a:pPr>
            <a:r>
              <a:rPr lang="ru-RU" dirty="0" err="1"/>
              <a:t>У</a:t>
            </a:r>
            <a:r>
              <a:rPr lang="ru-RU" dirty="0" err="1" smtClean="0"/>
              <a:t>мишленото</a:t>
            </a:r>
            <a:r>
              <a:rPr lang="ru-RU" dirty="0" smtClean="0"/>
              <a:t> </a:t>
            </a:r>
            <a:r>
              <a:rPr lang="ru-RU" dirty="0" err="1"/>
              <a:t>нарушаване</a:t>
            </a:r>
            <a:r>
              <a:rPr lang="ru-RU" dirty="0"/>
              <a:t> на </a:t>
            </a:r>
            <a:r>
              <a:rPr lang="ru-RU" dirty="0" err="1"/>
              <a:t>правилата</a:t>
            </a:r>
            <a:r>
              <a:rPr lang="ru-RU" dirty="0"/>
              <a:t> за движение по </a:t>
            </a:r>
            <a:r>
              <a:rPr lang="ru-RU" dirty="0" err="1"/>
              <a:t>пътищата</a:t>
            </a:r>
            <a:r>
              <a:rPr lang="ru-RU" dirty="0"/>
              <a:t> не </a:t>
            </a:r>
            <a:r>
              <a:rPr lang="ru-RU" dirty="0" err="1"/>
              <a:t>дава</a:t>
            </a:r>
            <a:r>
              <a:rPr lang="ru-RU" dirty="0"/>
              <a:t> основание да се </a:t>
            </a:r>
            <a:r>
              <a:rPr lang="ru-RU" dirty="0" err="1"/>
              <a:t>квалифицира</a:t>
            </a:r>
            <a:r>
              <a:rPr lang="ru-RU" dirty="0"/>
              <a:t>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извършено</a:t>
            </a:r>
            <a:r>
              <a:rPr lang="ru-RU" dirty="0"/>
              <a:t> при </a:t>
            </a:r>
            <a:r>
              <a:rPr lang="ru-RU" dirty="0" err="1"/>
              <a:t>евентуален</a:t>
            </a:r>
            <a:r>
              <a:rPr lang="ru-RU" dirty="0"/>
              <a:t> </a:t>
            </a:r>
            <a:r>
              <a:rPr lang="ru-RU" dirty="0" err="1" smtClean="0"/>
              <a:t>умисъл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66650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prstClr val="black"/>
                </a:solidFill>
              </a:rPr>
              <a:t>Субективна</a:t>
            </a:r>
            <a:r>
              <a:rPr lang="ru-RU" dirty="0">
                <a:solidFill>
                  <a:prstClr val="black"/>
                </a:solidFill>
              </a:rPr>
              <a:t> 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err="1"/>
              <a:t>Актуална</a:t>
            </a:r>
            <a:r>
              <a:rPr lang="ru-RU" dirty="0"/>
              <a:t> практика,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съдът</a:t>
            </a:r>
            <a:r>
              <a:rPr lang="ru-RU" dirty="0"/>
              <a:t> е </a:t>
            </a:r>
            <a:r>
              <a:rPr lang="ru-RU" dirty="0" err="1"/>
              <a:t>приел</a:t>
            </a:r>
            <a:r>
              <a:rPr lang="ru-RU" dirty="0"/>
              <a:t> наличие на </a:t>
            </a:r>
            <a:r>
              <a:rPr lang="ru-RU" dirty="0" err="1"/>
              <a:t>евентуален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287/2023 г. по НД 245/2023 г. 2 НО (</a:t>
            </a:r>
            <a:r>
              <a:rPr lang="ru-RU" b="1" dirty="0" err="1"/>
              <a:t>делото</a:t>
            </a:r>
            <a:r>
              <a:rPr lang="ru-RU" b="1" dirty="0"/>
              <a:t> Милен Цветков)</a:t>
            </a:r>
          </a:p>
          <a:p>
            <a:pPr marL="0" indent="0" algn="just">
              <a:buNone/>
            </a:pPr>
            <a:r>
              <a:rPr lang="ru-RU" b="1" dirty="0"/>
              <a:t>Р 61/2025 г. по НД 1008/2024 г. 3 НО</a:t>
            </a:r>
          </a:p>
          <a:p>
            <a:pPr marL="0" indent="0" algn="just">
              <a:buNone/>
            </a:pPr>
            <a:r>
              <a:rPr lang="ru-RU" b="1" dirty="0"/>
              <a:t>Р 6/2025 г. по НД 889/2024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b="1" dirty="0" smtClean="0"/>
              <a:t>Р 226/2024 г. по НД 141/2024 г., 1 НО</a:t>
            </a:r>
            <a:endParaRPr lang="ru-RU" b="1" dirty="0"/>
          </a:p>
          <a:p>
            <a:pPr marL="0" indent="0" algn="just">
              <a:buNone/>
            </a:pPr>
            <a:r>
              <a:rPr lang="ru-RU" dirty="0" err="1"/>
              <a:t>Разлика</a:t>
            </a:r>
            <a:r>
              <a:rPr lang="ru-RU" dirty="0"/>
              <a:t> между </a:t>
            </a:r>
            <a:r>
              <a:rPr lang="ru-RU" dirty="0" err="1"/>
              <a:t>евентуален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  и </a:t>
            </a:r>
            <a:r>
              <a:rPr lang="ru-RU" dirty="0" err="1"/>
              <a:t>самонадеяност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386/2024 г. по НД 498/2024 г. , 1 НО</a:t>
            </a:r>
          </a:p>
          <a:p>
            <a:pPr marL="0" indent="0" algn="just">
              <a:buNone/>
            </a:pPr>
            <a:r>
              <a:rPr lang="ru-RU" b="1" dirty="0"/>
              <a:t>Р 411/2025 г. по НД 660/2025 г. 1 НО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173206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Престъплението по чл.342, ал.3 НК-значителни вреди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312/2008 г. по НД 273/2008 г., 3 НО, Р 76/2010 г. по НД 679/2009 г., 3 НО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dirty="0" err="1"/>
              <a:t>С</a:t>
            </a:r>
            <a:r>
              <a:rPr lang="ru-RU" dirty="0" err="1" smtClean="0"/>
              <a:t>ъдът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приел</a:t>
            </a:r>
            <a:r>
              <a:rPr lang="ru-RU" dirty="0"/>
              <a:t>, че ППВС 1/1983 г.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част е загубило </a:t>
            </a:r>
            <a:r>
              <a:rPr lang="ru-RU" dirty="0" err="1"/>
              <a:t>своето</a:t>
            </a:r>
            <a:r>
              <a:rPr lang="ru-RU" dirty="0"/>
              <a:t> значение и след </a:t>
            </a:r>
            <a:r>
              <a:rPr lang="ru-RU" dirty="0" err="1"/>
              <a:t>като</a:t>
            </a:r>
            <a:r>
              <a:rPr lang="ru-RU" dirty="0"/>
              <a:t> е </a:t>
            </a:r>
            <a:r>
              <a:rPr lang="ru-RU" dirty="0" err="1"/>
              <a:t>съобразил</a:t>
            </a:r>
            <a:r>
              <a:rPr lang="ru-RU" dirty="0"/>
              <a:t> ТР 1/1998 г. ОСНК и </a:t>
            </a:r>
            <a:r>
              <a:rPr lang="ru-RU" dirty="0" err="1"/>
              <a:t>това</a:t>
            </a:r>
            <a:r>
              <a:rPr lang="ru-RU" dirty="0"/>
              <a:t> че в </a:t>
            </a:r>
            <a:r>
              <a:rPr lang="ru-RU" dirty="0" err="1"/>
              <a:t>постановлението</a:t>
            </a:r>
            <a:r>
              <a:rPr lang="ru-RU" dirty="0"/>
              <a:t> е било предвидено </a:t>
            </a:r>
            <a:r>
              <a:rPr lang="ru-RU" dirty="0" err="1"/>
              <a:t>тези</a:t>
            </a:r>
            <a:r>
              <a:rPr lang="ru-RU" dirty="0"/>
              <a:t> вреди да </a:t>
            </a:r>
            <a:r>
              <a:rPr lang="ru-RU" dirty="0" err="1"/>
              <a:t>са</a:t>
            </a:r>
            <a:r>
              <a:rPr lang="ru-RU" dirty="0"/>
              <a:t> 1/5 от </a:t>
            </a:r>
            <a:r>
              <a:rPr lang="ru-RU" dirty="0" err="1"/>
              <a:t>предвидените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 в </a:t>
            </a:r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и 1/10 от </a:t>
            </a:r>
            <a:r>
              <a:rPr lang="ru-RU" dirty="0" err="1"/>
              <a:t>предвидените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 в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 е </a:t>
            </a:r>
            <a:r>
              <a:rPr lang="ru-RU" dirty="0" err="1"/>
              <a:t>преценил</a:t>
            </a:r>
            <a:r>
              <a:rPr lang="ru-RU" dirty="0"/>
              <a:t>, че размера на </a:t>
            </a:r>
            <a:r>
              <a:rPr lang="ru-RU" dirty="0" err="1"/>
              <a:t>значителните</a:t>
            </a:r>
            <a:r>
              <a:rPr lang="ru-RU" dirty="0"/>
              <a:t> вреди </a:t>
            </a:r>
            <a:r>
              <a:rPr lang="ru-RU" dirty="0" err="1"/>
              <a:t>трябва</a:t>
            </a:r>
            <a:r>
              <a:rPr lang="ru-RU" dirty="0"/>
              <a:t> да е 1/10 от </a:t>
            </a:r>
            <a:r>
              <a:rPr lang="ru-RU" dirty="0" err="1"/>
              <a:t>тези</a:t>
            </a:r>
            <a:r>
              <a:rPr lang="ru-RU" dirty="0"/>
              <a:t> на </a:t>
            </a:r>
            <a:r>
              <a:rPr lang="ru-RU" dirty="0" err="1"/>
              <a:t>определените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големи</a:t>
            </a:r>
            <a:r>
              <a:rPr lang="ru-RU" dirty="0"/>
              <a:t> </a:t>
            </a:r>
            <a:r>
              <a:rPr lang="ru-RU" dirty="0" err="1"/>
              <a:t>размери</a:t>
            </a:r>
            <a:r>
              <a:rPr lang="ru-RU" dirty="0"/>
              <a:t>. На </a:t>
            </a:r>
            <a:r>
              <a:rPr lang="ru-RU" dirty="0" err="1"/>
              <a:t>това</a:t>
            </a:r>
            <a:r>
              <a:rPr lang="ru-RU" dirty="0"/>
              <a:t> основание </a:t>
            </a:r>
            <a:r>
              <a:rPr lang="ru-RU" dirty="0" err="1"/>
              <a:t>ги</a:t>
            </a:r>
            <a:r>
              <a:rPr lang="ru-RU" dirty="0"/>
              <a:t> е определил на 14 </a:t>
            </a:r>
            <a:r>
              <a:rPr lang="ru-RU" dirty="0" err="1"/>
              <a:t>минимални</a:t>
            </a:r>
            <a:r>
              <a:rPr lang="ru-RU" dirty="0"/>
              <a:t> работни заплати.“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735/1969 г. по НД 625/1969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/>
              <a:t>При </a:t>
            </a:r>
            <a:r>
              <a:rPr lang="ru-RU" dirty="0" err="1"/>
              <a:t>преценката</a:t>
            </a:r>
            <a:r>
              <a:rPr lang="ru-RU" dirty="0"/>
              <a:t> 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инкриминираното</a:t>
            </a:r>
            <a:r>
              <a:rPr lang="ru-RU" dirty="0"/>
              <a:t> деяние по чл.342, ал.3, </a:t>
            </a:r>
            <a:r>
              <a:rPr lang="ru-RU" dirty="0" err="1"/>
              <a:t>б.“а</a:t>
            </a:r>
            <a:r>
              <a:rPr lang="ru-RU" dirty="0"/>
              <a:t>“ НК се </a:t>
            </a:r>
            <a:r>
              <a:rPr lang="ru-RU" dirty="0" err="1"/>
              <a:t>взимат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стойността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повреди, </a:t>
            </a:r>
            <a:r>
              <a:rPr lang="ru-RU" dirty="0" err="1"/>
              <a:t>настъпили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пряка</a:t>
            </a:r>
            <a:r>
              <a:rPr lang="ru-RU" dirty="0"/>
              <a:t> </a:t>
            </a:r>
            <a:r>
              <a:rPr lang="ru-RU" dirty="0" err="1"/>
              <a:t>последица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без значение на кого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причинени</a:t>
            </a:r>
            <a:r>
              <a:rPr lang="ru-RU" dirty="0"/>
              <a:t> и </a:t>
            </a:r>
            <a:r>
              <a:rPr lang="ru-RU" dirty="0" err="1"/>
              <a:t>какви</a:t>
            </a:r>
            <a:r>
              <a:rPr lang="ru-RU" dirty="0"/>
              <a:t> вещи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засегнали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183/2011 г. по НД 46/2011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Стойността</a:t>
            </a:r>
            <a:r>
              <a:rPr lang="ru-RU" dirty="0"/>
              <a:t> на </a:t>
            </a:r>
            <a:r>
              <a:rPr lang="ru-RU" dirty="0" err="1"/>
              <a:t>претърпените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 </a:t>
            </a:r>
            <a:r>
              <a:rPr lang="ru-RU" dirty="0" err="1"/>
              <a:t>следва</a:t>
            </a:r>
            <a:r>
              <a:rPr lang="ru-RU" dirty="0"/>
              <a:t> да се определи </a:t>
            </a:r>
            <a:r>
              <a:rPr lang="ru-RU" dirty="0" err="1"/>
              <a:t>като</a:t>
            </a:r>
            <a:r>
              <a:rPr lang="ru-RU" dirty="0"/>
              <a:t> те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оценени</a:t>
            </a:r>
            <a:r>
              <a:rPr lang="ru-RU" dirty="0"/>
              <a:t> по </a:t>
            </a:r>
            <a:r>
              <a:rPr lang="ru-RU" dirty="0" err="1"/>
              <a:t>средни</a:t>
            </a:r>
            <a:r>
              <a:rPr lang="ru-RU" dirty="0"/>
              <a:t> </a:t>
            </a:r>
            <a:r>
              <a:rPr lang="ru-RU" dirty="0" err="1"/>
              <a:t>пазарни</a:t>
            </a:r>
            <a:r>
              <a:rPr lang="ru-RU" dirty="0"/>
              <a:t> цени </a:t>
            </a:r>
            <a:r>
              <a:rPr lang="ru-RU" dirty="0" err="1"/>
              <a:t>към</a:t>
            </a:r>
            <a:r>
              <a:rPr lang="ru-RU" dirty="0"/>
              <a:t> момента на </a:t>
            </a:r>
            <a:r>
              <a:rPr lang="ru-RU" dirty="0" err="1"/>
              <a:t>извършване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/>
              <a:t>Р 53/1985 г. по НД 55/85 г., </a:t>
            </a:r>
            <a:r>
              <a:rPr lang="ru-RU" b="1" dirty="0" smtClean="0"/>
              <a:t>ВК</a:t>
            </a:r>
          </a:p>
          <a:p>
            <a:pPr marL="0" indent="0" algn="just">
              <a:buNone/>
            </a:pPr>
            <a:r>
              <a:rPr lang="ru-RU" dirty="0"/>
              <a:t>При </a:t>
            </a:r>
            <a:r>
              <a:rPr lang="ru-RU" dirty="0" err="1"/>
              <a:t>преценката</a:t>
            </a:r>
            <a:r>
              <a:rPr lang="ru-RU" dirty="0"/>
              <a:t>, дали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причинени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вреди, се </a:t>
            </a:r>
            <a:r>
              <a:rPr lang="ru-RU" dirty="0" err="1"/>
              <a:t>вземат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вреди,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пряка</a:t>
            </a:r>
            <a:r>
              <a:rPr lang="ru-RU" dirty="0"/>
              <a:t> и </a:t>
            </a:r>
            <a:r>
              <a:rPr lang="ru-RU" dirty="0" err="1"/>
              <a:t>непосредствена</a:t>
            </a:r>
            <a:r>
              <a:rPr lang="ru-RU" dirty="0"/>
              <a:t> </a:t>
            </a:r>
            <a:r>
              <a:rPr lang="ru-RU" dirty="0" err="1"/>
              <a:t>последица</a:t>
            </a:r>
            <a:r>
              <a:rPr lang="ru-RU" dirty="0"/>
              <a:t> на виновно </a:t>
            </a:r>
            <a:r>
              <a:rPr lang="ru-RU" dirty="0" err="1"/>
              <a:t>извършеното</a:t>
            </a:r>
            <a:r>
              <a:rPr lang="ru-RU" dirty="0"/>
              <a:t> деяние, независимо от </a:t>
            </a:r>
            <a:r>
              <a:rPr lang="ru-RU" dirty="0" err="1"/>
              <a:t>това</a:t>
            </a:r>
            <a:r>
              <a:rPr lang="ru-RU" dirty="0"/>
              <a:t>, че принос за </a:t>
            </a:r>
            <a:r>
              <a:rPr lang="ru-RU" dirty="0" err="1"/>
              <a:t>тяхното</a:t>
            </a:r>
            <a:r>
              <a:rPr lang="ru-RU" dirty="0"/>
              <a:t> </a:t>
            </a:r>
            <a:r>
              <a:rPr lang="ru-RU" dirty="0" err="1"/>
              <a:t>настъпване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лица,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пострадали или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съпричинители</a:t>
            </a:r>
            <a:r>
              <a:rPr lang="ru-RU" dirty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10/1989 г. по НД 104/1988 г. </a:t>
            </a:r>
            <a:r>
              <a:rPr lang="ru-RU" b="1" dirty="0" smtClean="0"/>
              <a:t>ОСНК</a:t>
            </a:r>
          </a:p>
          <a:p>
            <a:pPr marL="0" indent="0" algn="just">
              <a:buNone/>
            </a:pPr>
            <a:r>
              <a:rPr lang="ru-RU" dirty="0" err="1"/>
              <a:t>Ако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инкриминираното</a:t>
            </a:r>
            <a:r>
              <a:rPr lang="ru-RU" dirty="0"/>
              <a:t> деяние </a:t>
            </a:r>
            <a:r>
              <a:rPr lang="ru-RU" dirty="0" err="1"/>
              <a:t>водачът</a:t>
            </a:r>
            <a:r>
              <a:rPr lang="ru-RU" dirty="0"/>
              <a:t> е причинил вреди на </a:t>
            </a:r>
            <a:r>
              <a:rPr lang="ru-RU" dirty="0" err="1"/>
              <a:t>собственото</a:t>
            </a:r>
            <a:r>
              <a:rPr lang="ru-RU" dirty="0"/>
              <a:t> си </a:t>
            </a:r>
            <a:r>
              <a:rPr lang="ru-RU" dirty="0" err="1"/>
              <a:t>превозно</a:t>
            </a:r>
            <a:r>
              <a:rPr lang="ru-RU" dirty="0"/>
              <a:t> средство, </a:t>
            </a:r>
            <a:r>
              <a:rPr lang="ru-RU" dirty="0" err="1"/>
              <a:t>увредил</a:t>
            </a:r>
            <a:r>
              <a:rPr lang="ru-RU" dirty="0"/>
              <a:t> е </a:t>
            </a:r>
            <a:r>
              <a:rPr lang="ru-RU" dirty="0" err="1"/>
              <a:t>собствени</a:t>
            </a:r>
            <a:r>
              <a:rPr lang="ru-RU" dirty="0"/>
              <a:t> вещи, или е </a:t>
            </a:r>
            <a:r>
              <a:rPr lang="ru-RU" dirty="0" err="1"/>
              <a:t>увредил</a:t>
            </a:r>
            <a:r>
              <a:rPr lang="ru-RU" dirty="0"/>
              <a:t> </a:t>
            </a:r>
            <a:r>
              <a:rPr lang="ru-RU" dirty="0" err="1"/>
              <a:t>здравето</a:t>
            </a:r>
            <a:r>
              <a:rPr lang="ru-RU" dirty="0"/>
              <a:t> си </a:t>
            </a:r>
            <a:r>
              <a:rPr lang="ru-RU" dirty="0" err="1"/>
              <a:t>деянието</a:t>
            </a:r>
            <a:r>
              <a:rPr lang="ru-RU" dirty="0"/>
              <a:t> не е </a:t>
            </a:r>
            <a:r>
              <a:rPr lang="ru-RU" dirty="0" err="1"/>
              <a:t>съставомерно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с него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засегнати</a:t>
            </a:r>
            <a:r>
              <a:rPr lang="ru-RU" dirty="0"/>
              <a:t> </a:t>
            </a:r>
            <a:r>
              <a:rPr lang="ru-RU" dirty="0" err="1"/>
              <a:t>чужди</a:t>
            </a:r>
            <a:r>
              <a:rPr lang="ru-RU" dirty="0"/>
              <a:t> </a:t>
            </a:r>
            <a:r>
              <a:rPr lang="ru-RU" dirty="0" err="1"/>
              <a:t>правни</a:t>
            </a:r>
            <a:r>
              <a:rPr lang="ru-RU" dirty="0"/>
              <a:t> </a:t>
            </a:r>
            <a:r>
              <a:rPr lang="ru-RU" dirty="0" err="1"/>
              <a:t>интереси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3519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/>
              <a:t>Престъплението</a:t>
            </a:r>
            <a:r>
              <a:rPr lang="ru-RU" sz="3600" dirty="0"/>
              <a:t> по чл.342, </a:t>
            </a:r>
            <a:r>
              <a:rPr lang="ru-RU" sz="3600" dirty="0" smtClean="0"/>
              <a:t>ал.3 НК</a:t>
            </a:r>
            <a:br>
              <a:rPr lang="ru-RU" sz="3600" dirty="0" smtClean="0"/>
            </a:br>
            <a:r>
              <a:rPr lang="ru-RU" sz="3600" dirty="0" err="1" smtClean="0"/>
              <a:t>настъпила</a:t>
            </a:r>
            <a:r>
              <a:rPr lang="ru-RU" sz="3600" dirty="0" smtClean="0"/>
              <a:t> </a:t>
            </a:r>
            <a:r>
              <a:rPr lang="ru-RU" sz="3600" dirty="0" err="1" smtClean="0"/>
              <a:t>смърт</a:t>
            </a:r>
            <a:endParaRPr lang="bg-BG" sz="36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Чл.342, ал.3, б. в НК</a:t>
            </a:r>
          </a:p>
          <a:p>
            <a:pPr marL="0" indent="0" algn="just">
              <a:buNone/>
            </a:pPr>
            <a:r>
              <a:rPr lang="ru-RU" dirty="0" smtClean="0"/>
              <a:t>Причинена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едно</a:t>
            </a:r>
            <a:r>
              <a:rPr lang="ru-RU" dirty="0"/>
              <a:t> или </a:t>
            </a:r>
            <a:r>
              <a:rPr lang="ru-RU" dirty="0" err="1"/>
              <a:t>повече</a:t>
            </a:r>
            <a:r>
              <a:rPr lang="ru-RU" dirty="0"/>
              <a:t> лица, </a:t>
            </a:r>
            <a:r>
              <a:rPr lang="ru-RU" dirty="0" err="1"/>
              <a:t>със</a:t>
            </a:r>
            <a:r>
              <a:rPr lang="ru-RU" dirty="0"/>
              <a:t> или без </a:t>
            </a:r>
            <a:r>
              <a:rPr lang="ru-RU" dirty="0" err="1"/>
              <a:t>последиците</a:t>
            </a:r>
            <a:r>
              <a:rPr lang="ru-RU" dirty="0"/>
              <a:t> по чл.342, ал.3, </a:t>
            </a:r>
            <a:r>
              <a:rPr lang="ru-RU" dirty="0" err="1"/>
              <a:t>б.“а</a:t>
            </a:r>
            <a:r>
              <a:rPr lang="ru-RU" dirty="0"/>
              <a:t>“ и „б“ НК- чл.342, ал.3, </a:t>
            </a:r>
            <a:r>
              <a:rPr lang="ru-RU" dirty="0" err="1"/>
              <a:t>б.“в</a:t>
            </a:r>
            <a:r>
              <a:rPr lang="ru-RU" dirty="0"/>
              <a:t>“ </a:t>
            </a:r>
            <a:r>
              <a:rPr lang="ru-RU" dirty="0" smtClean="0"/>
              <a:t>НК</a:t>
            </a:r>
          </a:p>
          <a:p>
            <a:pPr algn="just">
              <a:buFontTx/>
              <a:buChar char="-"/>
            </a:pPr>
            <a:r>
              <a:rPr lang="ru-RU" dirty="0" err="1" smtClean="0"/>
              <a:t>задължително</a:t>
            </a:r>
            <a:r>
              <a:rPr lang="ru-RU" dirty="0" smtClean="0"/>
              <a:t> </a:t>
            </a:r>
            <a:r>
              <a:rPr lang="ru-RU" dirty="0" err="1" smtClean="0"/>
              <a:t>следва</a:t>
            </a:r>
            <a:r>
              <a:rPr lang="ru-RU" dirty="0" smtClean="0"/>
              <a:t> да е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пряка</a:t>
            </a:r>
            <a:r>
              <a:rPr lang="ru-RU" dirty="0" smtClean="0"/>
              <a:t> </a:t>
            </a:r>
            <a:r>
              <a:rPr lang="ru-RU" dirty="0" err="1" smtClean="0"/>
              <a:t>причинно</a:t>
            </a:r>
            <a:r>
              <a:rPr lang="ru-RU" dirty="0" smtClean="0"/>
              <a:t> </a:t>
            </a:r>
            <a:r>
              <a:rPr lang="ru-RU" dirty="0" err="1" smtClean="0"/>
              <a:t>следствена</a:t>
            </a:r>
            <a:r>
              <a:rPr lang="ru-RU" dirty="0"/>
              <a:t> </a:t>
            </a:r>
            <a:r>
              <a:rPr lang="ru-RU" dirty="0" err="1" smtClean="0"/>
              <a:t>връзка</a:t>
            </a:r>
            <a:r>
              <a:rPr lang="ru-RU" dirty="0" smtClean="0"/>
              <a:t> </a:t>
            </a:r>
            <a:r>
              <a:rPr lang="ru-RU" dirty="0" err="1" smtClean="0"/>
              <a:t>Тя</a:t>
            </a:r>
            <a:r>
              <a:rPr lang="ru-RU" dirty="0" smtClean="0"/>
              <a:t> </a:t>
            </a:r>
            <a:r>
              <a:rPr lang="ru-RU" dirty="0" err="1"/>
              <a:t>може</a:t>
            </a:r>
            <a:r>
              <a:rPr lang="ru-RU" dirty="0"/>
              <a:t> да е усложнена с </a:t>
            </a:r>
            <a:r>
              <a:rPr lang="ru-RU" dirty="0" err="1"/>
              <a:t>оглед</a:t>
            </a:r>
            <a:r>
              <a:rPr lang="ru-RU" dirty="0"/>
              <a:t> </a:t>
            </a:r>
            <a:r>
              <a:rPr lang="ru-RU" dirty="0" err="1"/>
              <a:t>особености</a:t>
            </a:r>
            <a:r>
              <a:rPr lang="ru-RU" dirty="0"/>
              <a:t> на </a:t>
            </a:r>
            <a:r>
              <a:rPr lang="ru-RU" dirty="0" err="1"/>
              <a:t>самия</a:t>
            </a:r>
            <a:r>
              <a:rPr lang="ru-RU" dirty="0"/>
              <a:t> пострадал (</a:t>
            </a:r>
            <a:r>
              <a:rPr lang="ru-RU" dirty="0" err="1"/>
              <a:t>съпътстващи</a:t>
            </a:r>
            <a:r>
              <a:rPr lang="ru-RU" dirty="0"/>
              <a:t> </a:t>
            </a:r>
            <a:r>
              <a:rPr lang="ru-RU" dirty="0" err="1"/>
              <a:t>заболявания</a:t>
            </a:r>
            <a:r>
              <a:rPr lang="ru-RU" dirty="0"/>
              <a:t>, </a:t>
            </a:r>
            <a:r>
              <a:rPr lang="ru-RU" dirty="0" err="1"/>
              <a:t>възраст</a:t>
            </a:r>
            <a:r>
              <a:rPr lang="ru-RU" dirty="0"/>
              <a:t>, </a:t>
            </a:r>
            <a:r>
              <a:rPr lang="ru-RU" dirty="0" err="1"/>
              <a:t>общо</a:t>
            </a:r>
            <a:r>
              <a:rPr lang="ru-RU" dirty="0"/>
              <a:t> </a:t>
            </a:r>
            <a:r>
              <a:rPr lang="ru-RU" dirty="0" err="1"/>
              <a:t>здравословно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усложнения, </a:t>
            </a:r>
            <a:r>
              <a:rPr lang="ru-RU" dirty="0" err="1"/>
              <a:t>настъпили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лечението</a:t>
            </a:r>
            <a:r>
              <a:rPr lang="ru-RU" dirty="0"/>
              <a:t> и т.н</a:t>
            </a:r>
            <a:r>
              <a:rPr lang="ru-RU" dirty="0" smtClean="0"/>
              <a:t>.)</a:t>
            </a:r>
          </a:p>
          <a:p>
            <a:pPr algn="just">
              <a:buFontTx/>
              <a:buChar char="-"/>
            </a:pPr>
            <a:r>
              <a:rPr lang="ru-RU" dirty="0" smtClean="0"/>
              <a:t>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значение </a:t>
            </a:r>
            <a:r>
              <a:rPr lang="ru-RU" dirty="0" err="1"/>
              <a:t>времето</a:t>
            </a:r>
            <a:r>
              <a:rPr lang="ru-RU" dirty="0"/>
              <a:t>, </a:t>
            </a:r>
            <a:r>
              <a:rPr lang="ru-RU" dirty="0" err="1"/>
              <a:t>което</a:t>
            </a:r>
            <a:r>
              <a:rPr lang="ru-RU" dirty="0"/>
              <a:t> е изминало от </a:t>
            </a:r>
            <a:r>
              <a:rPr lang="ru-RU" dirty="0" err="1"/>
              <a:t>извършване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 и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смъртта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. В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смъртта</a:t>
            </a:r>
            <a:r>
              <a:rPr lang="ru-RU" dirty="0"/>
              <a:t> не е </a:t>
            </a:r>
            <a:r>
              <a:rPr lang="ru-RU" dirty="0" err="1"/>
              <a:t>настъпила</a:t>
            </a:r>
            <a:r>
              <a:rPr lang="ru-RU" dirty="0"/>
              <a:t> на </a:t>
            </a:r>
            <a:r>
              <a:rPr lang="ru-RU" dirty="0" err="1"/>
              <a:t>датата</a:t>
            </a:r>
            <a:r>
              <a:rPr lang="ru-RU" dirty="0"/>
              <a:t> на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задължително</a:t>
            </a:r>
            <a:r>
              <a:rPr lang="ru-RU" dirty="0"/>
              <a:t> и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дати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отразени</a:t>
            </a:r>
            <a:r>
              <a:rPr lang="ru-RU" dirty="0"/>
              <a:t> и в </a:t>
            </a:r>
            <a:r>
              <a:rPr lang="ru-RU" dirty="0" err="1"/>
              <a:t>постановлението</a:t>
            </a:r>
            <a:r>
              <a:rPr lang="ru-RU" dirty="0"/>
              <a:t> за </a:t>
            </a:r>
            <a:r>
              <a:rPr lang="ru-RU" dirty="0" err="1"/>
              <a:t>привличане</a:t>
            </a:r>
            <a:r>
              <a:rPr lang="ru-RU" dirty="0"/>
              <a:t> на обвиняем и </a:t>
            </a:r>
            <a:r>
              <a:rPr lang="ru-RU" dirty="0" err="1"/>
              <a:t>впоследствие</a:t>
            </a:r>
            <a:r>
              <a:rPr lang="ru-RU" dirty="0"/>
              <a:t> в </a:t>
            </a:r>
            <a:r>
              <a:rPr lang="ru-RU" dirty="0" err="1"/>
              <a:t>обвинителния</a:t>
            </a:r>
            <a:r>
              <a:rPr lang="ru-RU" dirty="0"/>
              <a:t> акт и в </a:t>
            </a:r>
            <a:r>
              <a:rPr lang="ru-RU" dirty="0" err="1"/>
              <a:t>постановената</a:t>
            </a:r>
            <a:r>
              <a:rPr lang="ru-RU" dirty="0"/>
              <a:t> </a:t>
            </a:r>
            <a:r>
              <a:rPr lang="ru-RU" dirty="0" err="1" smtClean="0"/>
              <a:t>присъда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е </a:t>
            </a:r>
            <a:r>
              <a:rPr lang="ru-RU" dirty="0" err="1"/>
              <a:t>настъпила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едно</a:t>
            </a:r>
            <a:r>
              <a:rPr lang="ru-RU" dirty="0"/>
              <a:t> лице или 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 по чл.342, ал.3, </a:t>
            </a:r>
            <a:r>
              <a:rPr lang="ru-RU" dirty="0" err="1"/>
              <a:t>б.а</a:t>
            </a:r>
            <a:r>
              <a:rPr lang="ru-RU" dirty="0"/>
              <a:t>“ НК, </a:t>
            </a:r>
            <a:r>
              <a:rPr lang="ru-RU" dirty="0" err="1"/>
              <a:t>средна</a:t>
            </a:r>
            <a:r>
              <a:rPr lang="ru-RU" dirty="0"/>
              <a:t> или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телесна</a:t>
            </a:r>
            <a:r>
              <a:rPr lang="ru-RU" dirty="0"/>
              <a:t> </a:t>
            </a:r>
            <a:r>
              <a:rPr lang="ru-RU" dirty="0" err="1"/>
              <a:t>повреда</a:t>
            </a:r>
            <a:r>
              <a:rPr lang="ru-RU" dirty="0"/>
              <a:t> на </a:t>
            </a:r>
            <a:r>
              <a:rPr lang="ru-RU" dirty="0" err="1"/>
              <a:t>друго</a:t>
            </a:r>
            <a:r>
              <a:rPr lang="ru-RU" dirty="0"/>
              <a:t> лице, или на </a:t>
            </a:r>
            <a:r>
              <a:rPr lang="ru-RU" dirty="0" err="1"/>
              <a:t>други</a:t>
            </a:r>
            <a:r>
              <a:rPr lang="ru-RU" dirty="0"/>
              <a:t> лица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не се </a:t>
            </a:r>
            <a:r>
              <a:rPr lang="ru-RU" dirty="0" err="1"/>
              <a:t>отразяват</a:t>
            </a:r>
            <a:r>
              <a:rPr lang="ru-RU" dirty="0"/>
              <a:t> на </a:t>
            </a:r>
            <a:r>
              <a:rPr lang="ru-RU" dirty="0" err="1"/>
              <a:t>правната</a:t>
            </a:r>
            <a:r>
              <a:rPr lang="ru-RU" dirty="0"/>
              <a:t> квалификация на </a:t>
            </a:r>
            <a:r>
              <a:rPr lang="ru-RU" dirty="0" err="1"/>
              <a:t>деянието</a:t>
            </a:r>
            <a:r>
              <a:rPr lang="ru-RU" dirty="0"/>
              <a:t>, но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отчетат</a:t>
            </a:r>
            <a:r>
              <a:rPr lang="ru-RU" dirty="0"/>
              <a:t> при индивидуализация на </a:t>
            </a:r>
            <a:r>
              <a:rPr lang="ru-RU" dirty="0" err="1"/>
              <a:t>наказанието</a:t>
            </a:r>
            <a:r>
              <a:rPr lang="ru-RU" dirty="0"/>
              <a:t>.</a:t>
            </a:r>
          </a:p>
          <a:p>
            <a:pPr algn="just">
              <a:buFontTx/>
              <a:buChar char="-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49794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Престъплението</a:t>
            </a:r>
            <a:r>
              <a:rPr lang="ru-RU" dirty="0"/>
              <a:t> по чл.342, ал.3 </a:t>
            </a:r>
            <a:r>
              <a:rPr lang="ru-RU" dirty="0" smtClean="0"/>
              <a:t>НК</a:t>
            </a:r>
            <a:br>
              <a:rPr lang="ru-RU" dirty="0" smtClean="0"/>
            </a:br>
            <a:r>
              <a:rPr lang="ru-RU" dirty="0" err="1" smtClean="0"/>
              <a:t>субективна</a:t>
            </a:r>
            <a:r>
              <a:rPr lang="ru-RU" dirty="0" smtClean="0"/>
              <a:t> страна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bg-BG" b="1" dirty="0" smtClean="0"/>
              <a:t>ППВС </a:t>
            </a:r>
            <a:r>
              <a:rPr lang="bg-BG" b="1" dirty="0"/>
              <a:t>1/1983 г. </a:t>
            </a:r>
            <a:r>
              <a:rPr lang="bg-BG" b="1" dirty="0" smtClean="0"/>
              <a:t>т.3</a:t>
            </a:r>
          </a:p>
          <a:p>
            <a:pPr marL="0" indent="0" algn="just">
              <a:buNone/>
            </a:pPr>
            <a:r>
              <a:rPr lang="ru-RU" dirty="0"/>
              <a:t>В </a:t>
            </a:r>
            <a:r>
              <a:rPr lang="ru-RU" dirty="0" err="1"/>
              <a:t>разпоредбата</a:t>
            </a:r>
            <a:r>
              <a:rPr lang="ru-RU" dirty="0"/>
              <a:t> на чл.342, ал.3 НК </a:t>
            </a:r>
            <a:r>
              <a:rPr lang="ru-RU" dirty="0" err="1"/>
              <a:t>законодателят</a:t>
            </a:r>
            <a:r>
              <a:rPr lang="ru-RU" dirty="0"/>
              <a:t> </a:t>
            </a:r>
            <a:r>
              <a:rPr lang="ru-RU" dirty="0" err="1"/>
              <a:t>изрично</a:t>
            </a:r>
            <a:r>
              <a:rPr lang="ru-RU" dirty="0"/>
              <a:t> е указал, че </a:t>
            </a:r>
            <a:r>
              <a:rPr lang="ru-RU" dirty="0" err="1"/>
              <a:t>престъплението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умишлено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за </a:t>
            </a:r>
            <a:r>
              <a:rPr lang="ru-RU" dirty="0" err="1"/>
              <a:t>разлика</a:t>
            </a:r>
            <a:r>
              <a:rPr lang="ru-RU" dirty="0"/>
              <a:t> от чл.342, ал.1 НК не е </a:t>
            </a:r>
            <a:r>
              <a:rPr lang="ru-RU" dirty="0" err="1"/>
              <a:t>използвал</a:t>
            </a:r>
            <a:r>
              <a:rPr lang="ru-RU" dirty="0"/>
              <a:t> </a:t>
            </a:r>
            <a:r>
              <a:rPr lang="ru-RU" dirty="0" err="1"/>
              <a:t>израза</a:t>
            </a:r>
            <a:r>
              <a:rPr lang="ru-RU" dirty="0"/>
              <a:t> „допуска</a:t>
            </a:r>
            <a:r>
              <a:rPr lang="ru-RU" dirty="0" smtClean="0"/>
              <a:t>“.</a:t>
            </a:r>
          </a:p>
          <a:p>
            <a:pPr marL="0" indent="0" algn="just">
              <a:buNone/>
            </a:pPr>
            <a:r>
              <a:rPr lang="ru-RU" dirty="0" err="1" smtClean="0"/>
              <a:t>Това</a:t>
            </a:r>
            <a:r>
              <a:rPr lang="ru-RU" dirty="0" smtClean="0"/>
              <a:t> </a:t>
            </a:r>
            <a:r>
              <a:rPr lang="ru-RU" dirty="0" err="1"/>
              <a:t>дава</a:t>
            </a:r>
            <a:r>
              <a:rPr lang="ru-RU" dirty="0"/>
              <a:t> основание да се приеме, че </a:t>
            </a:r>
            <a:r>
              <a:rPr lang="ru-RU" dirty="0" err="1"/>
              <a:t>престъплението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осъществено</a:t>
            </a:r>
            <a:r>
              <a:rPr lang="ru-RU" dirty="0"/>
              <a:t> при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умисъла</a:t>
            </a:r>
            <a:r>
              <a:rPr lang="ru-RU" dirty="0"/>
              <a:t>, </a:t>
            </a:r>
            <a:r>
              <a:rPr lang="ru-RU" dirty="0" err="1"/>
              <a:t>респективно</a:t>
            </a:r>
            <a:r>
              <a:rPr lang="ru-RU" dirty="0"/>
              <a:t> е </a:t>
            </a:r>
            <a:r>
              <a:rPr lang="ru-RU" dirty="0" err="1"/>
              <a:t>възможно</a:t>
            </a:r>
            <a:r>
              <a:rPr lang="ru-RU" dirty="0"/>
              <a:t> то да е </a:t>
            </a:r>
            <a:r>
              <a:rPr lang="ru-RU" dirty="0" err="1"/>
              <a:t>осъществено</a:t>
            </a:r>
            <a:r>
              <a:rPr lang="ru-RU" dirty="0"/>
              <a:t> и при „</a:t>
            </a:r>
            <a:r>
              <a:rPr lang="ru-RU" dirty="0" err="1"/>
              <a:t>пряк</a:t>
            </a:r>
            <a:r>
              <a:rPr lang="ru-RU" dirty="0"/>
              <a:t> </a:t>
            </a:r>
            <a:r>
              <a:rPr lang="ru-RU" dirty="0" err="1"/>
              <a:t>умисъл</a:t>
            </a:r>
            <a:r>
              <a:rPr lang="ru-RU" dirty="0"/>
              <a:t>“,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общественоопасните</a:t>
            </a:r>
            <a:r>
              <a:rPr lang="ru-RU" dirty="0"/>
              <a:t>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цел на </a:t>
            </a:r>
            <a:r>
              <a:rPr lang="ru-RU" dirty="0" err="1"/>
              <a:t>дееца</a:t>
            </a:r>
            <a:r>
              <a:rPr lang="ru-RU" dirty="0"/>
              <a:t>.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17906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Престъпление по чл.343 НК-</a:t>
            </a:r>
            <a:br>
              <a:rPr lang="bg-BG" dirty="0" smtClean="0"/>
            </a:br>
            <a:r>
              <a:rPr lang="bg-BG" dirty="0" smtClean="0"/>
              <a:t>значителни имуществени вреди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bg-BG" dirty="0" smtClean="0"/>
              <a:t>Чл.343, б.“а“ НК</a:t>
            </a:r>
          </a:p>
          <a:p>
            <a:pPr marL="0" indent="0" algn="just">
              <a:buNone/>
            </a:pPr>
            <a:r>
              <a:rPr lang="ru-RU" b="1" dirty="0"/>
              <a:t>Р  408/1985 г. по НД 415/85 г., </a:t>
            </a:r>
            <a:r>
              <a:rPr lang="ru-RU" b="1" dirty="0" smtClean="0"/>
              <a:t>ВК</a:t>
            </a:r>
          </a:p>
          <a:p>
            <a:pPr marL="0" indent="0" algn="just">
              <a:buNone/>
            </a:pPr>
            <a:r>
              <a:rPr lang="ru-RU" dirty="0" err="1" smtClean="0"/>
              <a:t>Принципно</a:t>
            </a:r>
            <a:r>
              <a:rPr lang="ru-RU" dirty="0" smtClean="0"/>
              <a:t> </a:t>
            </a:r>
            <a:r>
              <a:rPr lang="ru-RU" dirty="0" err="1"/>
              <a:t>квалификацията</a:t>
            </a:r>
            <a:r>
              <a:rPr lang="ru-RU" dirty="0"/>
              <a:t> по чл.343, ал.1, </a:t>
            </a:r>
            <a:r>
              <a:rPr lang="ru-RU" dirty="0" err="1"/>
              <a:t>б.“а</a:t>
            </a:r>
            <a:r>
              <a:rPr lang="ru-RU" dirty="0"/>
              <a:t>“ НК,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err="1"/>
              <a:t>вр</a:t>
            </a:r>
            <a:r>
              <a:rPr lang="ru-RU" dirty="0"/>
              <a:t>. с чл.26, ал.1 НК е </a:t>
            </a:r>
            <a:r>
              <a:rPr lang="ru-RU" dirty="0" err="1"/>
              <a:t>възможна</a:t>
            </a:r>
            <a:r>
              <a:rPr lang="ru-RU" dirty="0"/>
              <a:t>, но само </a:t>
            </a:r>
            <a:r>
              <a:rPr lang="ru-RU" dirty="0" err="1"/>
              <a:t>когато</a:t>
            </a:r>
            <a:r>
              <a:rPr lang="ru-RU" dirty="0"/>
              <a:t> всяко от </a:t>
            </a:r>
            <a:r>
              <a:rPr lang="ru-RU" dirty="0" err="1"/>
              <a:t>отделните</a:t>
            </a:r>
            <a:r>
              <a:rPr lang="ru-RU" dirty="0"/>
              <a:t> деяния, </a:t>
            </a:r>
            <a:r>
              <a:rPr lang="ru-RU" dirty="0" err="1"/>
              <a:t>включени</a:t>
            </a:r>
            <a:r>
              <a:rPr lang="ru-RU" dirty="0"/>
              <a:t> в </a:t>
            </a:r>
            <a:r>
              <a:rPr lang="ru-RU" dirty="0" err="1"/>
              <a:t>състава</a:t>
            </a:r>
            <a:r>
              <a:rPr lang="ru-RU" dirty="0"/>
              <a:t> на </a:t>
            </a:r>
            <a:r>
              <a:rPr lang="ru-RU" dirty="0" err="1"/>
              <a:t>продължаваното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r>
              <a:rPr lang="ru-RU" dirty="0"/>
              <a:t> </a:t>
            </a:r>
            <a:r>
              <a:rPr lang="ru-RU" dirty="0" err="1"/>
              <a:t>съдържа</a:t>
            </a:r>
            <a:r>
              <a:rPr lang="ru-RU" dirty="0"/>
              <a:t> </a:t>
            </a:r>
            <a:r>
              <a:rPr lang="ru-RU" dirty="0" err="1"/>
              <a:t>признаците</a:t>
            </a:r>
            <a:r>
              <a:rPr lang="ru-RU" dirty="0"/>
              <a:t> на </a:t>
            </a:r>
            <a:r>
              <a:rPr lang="ru-RU" dirty="0" err="1"/>
              <a:t>съответния</a:t>
            </a:r>
            <a:r>
              <a:rPr lang="ru-RU" dirty="0"/>
              <a:t> вид </a:t>
            </a:r>
            <a:r>
              <a:rPr lang="ru-RU" dirty="0" err="1"/>
              <a:t>престъпление</a:t>
            </a:r>
            <a:r>
              <a:rPr lang="ru-RU" dirty="0"/>
              <a:t>. В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с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причинени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вреди, но </a:t>
            </a:r>
            <a:r>
              <a:rPr lang="ru-RU" dirty="0" err="1"/>
              <a:t>същите</a:t>
            </a:r>
            <a:r>
              <a:rPr lang="ru-RU" dirty="0"/>
              <a:t>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(на </a:t>
            </a:r>
            <a:r>
              <a:rPr lang="ru-RU" dirty="0" err="1"/>
              <a:t>стойност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14 </a:t>
            </a:r>
            <a:r>
              <a:rPr lang="ru-RU" dirty="0" err="1"/>
              <a:t>минимални</a:t>
            </a:r>
            <a:r>
              <a:rPr lang="ru-RU" dirty="0"/>
              <a:t> работни заплати) </a:t>
            </a:r>
            <a:r>
              <a:rPr lang="ru-RU" dirty="0" err="1"/>
              <a:t>това</a:t>
            </a:r>
            <a:r>
              <a:rPr lang="ru-RU" dirty="0"/>
              <a:t> деяние не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състава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 и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включено в </a:t>
            </a:r>
            <a:r>
              <a:rPr lang="ru-RU" dirty="0" err="1"/>
              <a:t>обвинението</a:t>
            </a:r>
            <a:r>
              <a:rPr lang="ru-RU" dirty="0"/>
              <a:t> </a:t>
            </a:r>
            <a:r>
              <a:rPr lang="ru-RU" dirty="0" err="1"/>
              <a:t>защото</a:t>
            </a:r>
            <a:r>
              <a:rPr lang="ru-RU" dirty="0"/>
              <a:t> </a:t>
            </a:r>
            <a:r>
              <a:rPr lang="ru-RU" dirty="0" err="1"/>
              <a:t>несъставомерните</a:t>
            </a:r>
            <a:r>
              <a:rPr lang="ru-RU" dirty="0"/>
              <a:t> деяния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образуват</a:t>
            </a:r>
            <a:r>
              <a:rPr lang="ru-RU" dirty="0"/>
              <a:t> </a:t>
            </a:r>
            <a:r>
              <a:rPr lang="ru-RU" dirty="0" err="1"/>
              <a:t>продължавано</a:t>
            </a:r>
            <a:r>
              <a:rPr lang="ru-RU" dirty="0"/>
              <a:t> </a:t>
            </a:r>
            <a:r>
              <a:rPr lang="ru-RU" dirty="0" err="1" smtClean="0"/>
              <a:t>престъпление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 smtClean="0"/>
              <a:t>Р622/1986 </a:t>
            </a:r>
            <a:r>
              <a:rPr lang="ru-RU" b="1" dirty="0" err="1" smtClean="0"/>
              <a:t>г.по</a:t>
            </a:r>
            <a:r>
              <a:rPr lang="ru-RU" b="1" dirty="0" smtClean="0"/>
              <a:t> </a:t>
            </a:r>
            <a:r>
              <a:rPr lang="ru-RU" b="1" dirty="0"/>
              <a:t>НД 635/86 </a:t>
            </a:r>
            <a:r>
              <a:rPr lang="ru-RU" b="1" dirty="0" err="1"/>
              <a:t>г</a:t>
            </a:r>
            <a:r>
              <a:rPr lang="ru-RU" b="1" dirty="0" err="1" smtClean="0"/>
              <a:t>.,ВК</a:t>
            </a:r>
            <a:r>
              <a:rPr lang="ru-RU" b="1" dirty="0"/>
              <a:t>, </a:t>
            </a:r>
            <a:r>
              <a:rPr lang="ru-RU" b="1" dirty="0" smtClean="0"/>
              <a:t>Р231/1999 </a:t>
            </a:r>
            <a:r>
              <a:rPr lang="ru-RU" b="1" dirty="0"/>
              <a:t>г. по НД 164/98 г</a:t>
            </a:r>
            <a:r>
              <a:rPr lang="ru-RU" b="1" dirty="0" smtClean="0"/>
              <a:t>.,5-членен с-в</a:t>
            </a:r>
          </a:p>
          <a:p>
            <a:pPr marL="0" indent="0" algn="just">
              <a:buNone/>
            </a:pPr>
            <a:r>
              <a:rPr lang="ru-RU" dirty="0" err="1" smtClean="0"/>
              <a:t>Въпросът</a:t>
            </a: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по чл.343, ал.1, </a:t>
            </a:r>
            <a:r>
              <a:rPr lang="ru-RU" dirty="0" err="1"/>
              <a:t>б.“а</a:t>
            </a:r>
            <a:r>
              <a:rPr lang="ru-RU" dirty="0"/>
              <a:t>“ НК се </a:t>
            </a:r>
            <a:r>
              <a:rPr lang="ru-RU" dirty="0" err="1"/>
              <a:t>поставя</a:t>
            </a:r>
            <a:r>
              <a:rPr lang="ru-RU" dirty="0"/>
              <a:t> и в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се </a:t>
            </a:r>
            <a:r>
              <a:rPr lang="ru-RU" dirty="0" err="1"/>
              <a:t>отнема</a:t>
            </a:r>
            <a:r>
              <a:rPr lang="ru-RU" dirty="0"/>
              <a:t> противозаконно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(</a:t>
            </a:r>
            <a:r>
              <a:rPr lang="ru-RU" dirty="0" err="1"/>
              <a:t>престъпление</a:t>
            </a:r>
            <a:r>
              <a:rPr lang="ru-RU" dirty="0"/>
              <a:t> по чл.346 НК) и </a:t>
            </a:r>
            <a:r>
              <a:rPr lang="ru-RU" dirty="0" err="1"/>
              <a:t>впоследствие</a:t>
            </a:r>
            <a:r>
              <a:rPr lang="ru-RU" dirty="0"/>
              <a:t> при </a:t>
            </a:r>
            <a:r>
              <a:rPr lang="ru-RU" dirty="0" err="1"/>
              <a:t>управлението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се </a:t>
            </a:r>
            <a:r>
              <a:rPr lang="ru-RU" dirty="0" err="1"/>
              <a:t>предизвиква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, от </a:t>
            </a:r>
            <a:r>
              <a:rPr lang="ru-RU" dirty="0" err="1"/>
              <a:t>което</a:t>
            </a:r>
            <a:r>
              <a:rPr lang="ru-RU" dirty="0"/>
              <a:t> </a:t>
            </a:r>
            <a:r>
              <a:rPr lang="ru-RU" dirty="0" err="1"/>
              <a:t>настъпват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вреди.</a:t>
            </a:r>
          </a:p>
          <a:p>
            <a:pPr marL="0" indent="0" algn="just">
              <a:buNone/>
            </a:pPr>
            <a:r>
              <a:rPr lang="ru-RU" dirty="0"/>
              <a:t>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хипотеза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се носи </a:t>
            </a:r>
            <a:r>
              <a:rPr lang="ru-RU" dirty="0" err="1"/>
              <a:t>отговорност</a:t>
            </a:r>
            <a:r>
              <a:rPr lang="ru-RU" dirty="0"/>
              <a:t> за </a:t>
            </a:r>
            <a:r>
              <a:rPr lang="ru-RU" dirty="0" err="1"/>
              <a:t>транспортно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r>
              <a:rPr lang="ru-RU" dirty="0"/>
              <a:t> само </a:t>
            </a:r>
            <a:r>
              <a:rPr lang="ru-RU" dirty="0" err="1"/>
              <a:t>ако</a:t>
            </a:r>
            <a:r>
              <a:rPr lang="ru-RU" dirty="0"/>
              <a:t> вредите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настъпили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увреждане</a:t>
            </a:r>
            <a:r>
              <a:rPr lang="ru-RU" dirty="0"/>
              <a:t> на имущество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отнетото</a:t>
            </a:r>
            <a:r>
              <a:rPr lang="ru-RU" dirty="0"/>
              <a:t>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средство- предмет на </a:t>
            </a:r>
            <a:r>
              <a:rPr lang="ru-RU" dirty="0" err="1"/>
              <a:t>престъплението</a:t>
            </a:r>
            <a:r>
              <a:rPr lang="ru-RU" dirty="0"/>
              <a:t> по чл.346 НК. В </a:t>
            </a:r>
            <a:r>
              <a:rPr lang="ru-RU" dirty="0" err="1"/>
              <a:t>този</a:t>
            </a:r>
            <a:r>
              <a:rPr lang="ru-RU" dirty="0"/>
              <a:t> случай </a:t>
            </a:r>
            <a:r>
              <a:rPr lang="ru-RU" dirty="0" err="1"/>
              <a:t>ще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съвкупност</a:t>
            </a:r>
            <a:r>
              <a:rPr lang="ru-RU" dirty="0"/>
              <a:t> между </a:t>
            </a:r>
            <a:r>
              <a:rPr lang="ru-RU" dirty="0" err="1"/>
              <a:t>престъпленията</a:t>
            </a:r>
            <a:r>
              <a:rPr lang="ru-RU" dirty="0"/>
              <a:t> по чл.343, ал.1, </a:t>
            </a:r>
            <a:r>
              <a:rPr lang="ru-RU" dirty="0" err="1"/>
              <a:t>б.“а</a:t>
            </a:r>
            <a:r>
              <a:rPr lang="ru-RU" dirty="0"/>
              <a:t>“ НК и по чл.346 НК.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вреди </a:t>
            </a:r>
            <a:r>
              <a:rPr lang="ru-RU" dirty="0" err="1"/>
              <a:t>са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увреждане</a:t>
            </a:r>
            <a:r>
              <a:rPr lang="ru-RU" dirty="0"/>
              <a:t> на </a:t>
            </a:r>
            <a:r>
              <a:rPr lang="ru-RU" dirty="0" err="1"/>
              <a:t>отнетия</a:t>
            </a:r>
            <a:r>
              <a:rPr lang="ru-RU" dirty="0"/>
              <a:t> </a:t>
            </a:r>
            <a:r>
              <a:rPr lang="ru-RU" dirty="0" err="1"/>
              <a:t>автомобил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основание за </a:t>
            </a:r>
            <a:r>
              <a:rPr lang="ru-RU" dirty="0" err="1"/>
              <a:t>носене</a:t>
            </a:r>
            <a:r>
              <a:rPr lang="ru-RU" dirty="0"/>
              <a:t> на </a:t>
            </a:r>
            <a:r>
              <a:rPr lang="ru-RU" dirty="0" err="1"/>
              <a:t>завишена</a:t>
            </a:r>
            <a:r>
              <a:rPr lang="ru-RU" dirty="0"/>
              <a:t> </a:t>
            </a:r>
            <a:r>
              <a:rPr lang="ru-RU" dirty="0" err="1"/>
              <a:t>наказателна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 по </a:t>
            </a:r>
            <a:r>
              <a:rPr lang="ru-RU" dirty="0" err="1"/>
              <a:t>квалифицирания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чл.346, ал.2, т.1 НК, но не и за </a:t>
            </a:r>
            <a:r>
              <a:rPr lang="ru-RU" dirty="0" err="1"/>
              <a:t>транспортно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591014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000" dirty="0">
                <a:solidFill>
                  <a:prstClr val="black"/>
                </a:solidFill>
              </a:rPr>
              <a:t>Престъпление по чл.343 </a:t>
            </a:r>
            <a:r>
              <a:rPr lang="bg-BG" sz="4000" dirty="0" smtClean="0">
                <a:solidFill>
                  <a:prstClr val="black"/>
                </a:solidFill>
              </a:rPr>
              <a:t>НК-</a:t>
            </a:r>
            <a:r>
              <a:rPr lang="bg-BG" sz="4000" dirty="0">
                <a:solidFill>
                  <a:prstClr val="black"/>
                </a:solidFill>
              </a:rPr>
              <a:t/>
            </a:r>
            <a:br>
              <a:rPr lang="bg-BG" sz="4000" dirty="0">
                <a:solidFill>
                  <a:prstClr val="black"/>
                </a:solidFill>
              </a:rPr>
            </a:br>
            <a:r>
              <a:rPr lang="bg-BG" sz="4000" dirty="0">
                <a:solidFill>
                  <a:prstClr val="black"/>
                </a:solidFill>
              </a:rPr>
              <a:t>значителни имуществени вреди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291/2023 г. </a:t>
            </a:r>
            <a:r>
              <a:rPr lang="ru-RU" b="1" dirty="0"/>
              <a:t>п</a:t>
            </a:r>
            <a:r>
              <a:rPr lang="ru-RU" b="1" dirty="0" smtClean="0"/>
              <a:t>о НД 438/2023 г., 3 НО</a:t>
            </a:r>
          </a:p>
          <a:p>
            <a:pPr marL="0" indent="0" algn="just">
              <a:buNone/>
            </a:pPr>
            <a:r>
              <a:rPr lang="ru-RU" dirty="0" err="1" smtClean="0"/>
              <a:t>Изчисляването</a:t>
            </a:r>
            <a:r>
              <a:rPr lang="ru-RU" dirty="0" smtClean="0"/>
              <a:t> на вредите </a:t>
            </a:r>
            <a:r>
              <a:rPr lang="ru-RU" dirty="0" err="1" smtClean="0"/>
              <a:t>следва</a:t>
            </a:r>
            <a:r>
              <a:rPr lang="ru-RU" dirty="0" smtClean="0"/>
              <a:t> да </a:t>
            </a:r>
            <a:r>
              <a:rPr lang="ru-RU" dirty="0" err="1" smtClean="0"/>
              <a:t>бъде</a:t>
            </a:r>
            <a:r>
              <a:rPr lang="ru-RU" dirty="0" smtClean="0"/>
              <a:t> равно на </a:t>
            </a:r>
            <a:r>
              <a:rPr lang="ru-RU" dirty="0" err="1" smtClean="0"/>
              <a:t>всички</a:t>
            </a:r>
            <a:r>
              <a:rPr lang="ru-RU" dirty="0" smtClean="0"/>
              <a:t> </a:t>
            </a:r>
            <a:r>
              <a:rPr lang="ru-RU" dirty="0" err="1" smtClean="0"/>
              <a:t>разходи</a:t>
            </a:r>
            <a:r>
              <a:rPr lang="ru-RU" dirty="0" smtClean="0"/>
              <a:t> за </a:t>
            </a:r>
            <a:r>
              <a:rPr lang="ru-RU" dirty="0" err="1" smtClean="0"/>
              <a:t>пълното</a:t>
            </a:r>
            <a:r>
              <a:rPr lang="ru-RU" dirty="0" smtClean="0"/>
              <a:t> </a:t>
            </a:r>
            <a:r>
              <a:rPr lang="ru-RU" dirty="0" err="1" smtClean="0"/>
              <a:t>вазстановяване</a:t>
            </a:r>
            <a:r>
              <a:rPr lang="ru-RU" dirty="0" smtClean="0"/>
              <a:t> на </a:t>
            </a:r>
            <a:r>
              <a:rPr lang="ru-RU" dirty="0" err="1" smtClean="0"/>
              <a:t>повреденето</a:t>
            </a:r>
            <a:r>
              <a:rPr lang="ru-RU" dirty="0" smtClean="0"/>
              <a:t> имущество по </a:t>
            </a:r>
            <a:r>
              <a:rPr lang="ru-RU" dirty="0" err="1" smtClean="0"/>
              <a:t>пазарни</a:t>
            </a:r>
            <a:r>
              <a:rPr lang="ru-RU" dirty="0" smtClean="0"/>
              <a:t> цени.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439/2009 г. по НД 458/2009 г., 3 НО, Р 313/1976 г. по НД 1168/1976 г. 3 НО, Р 1104/1976 г. по НД 956/1976 г. НК 3 НО </a:t>
            </a:r>
            <a:r>
              <a:rPr lang="ru-RU" dirty="0"/>
              <a:t>(в </a:t>
            </a:r>
            <a:r>
              <a:rPr lang="ru-RU" dirty="0" err="1"/>
              <a:t>решението</a:t>
            </a:r>
            <a:r>
              <a:rPr lang="ru-RU" dirty="0"/>
              <a:t> си </a:t>
            </a:r>
            <a:r>
              <a:rPr lang="ru-RU" dirty="0" err="1"/>
              <a:t>съдът</a:t>
            </a:r>
            <a:r>
              <a:rPr lang="ru-RU" dirty="0"/>
              <a:t> </a:t>
            </a:r>
            <a:r>
              <a:rPr lang="ru-RU" dirty="0" err="1"/>
              <a:t>изрично</a:t>
            </a:r>
            <a:r>
              <a:rPr lang="ru-RU" dirty="0"/>
              <a:t> е </a:t>
            </a:r>
            <a:r>
              <a:rPr lang="ru-RU" dirty="0" err="1"/>
              <a:t>посочил</a:t>
            </a:r>
            <a:r>
              <a:rPr lang="ru-RU" dirty="0"/>
              <a:t>, че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идеална</a:t>
            </a:r>
            <a:r>
              <a:rPr lang="ru-RU" dirty="0"/>
              <a:t> </a:t>
            </a:r>
            <a:r>
              <a:rPr lang="ru-RU" dirty="0" err="1"/>
              <a:t>съвкупност</a:t>
            </a:r>
            <a:r>
              <a:rPr lang="ru-RU" dirty="0"/>
              <a:t> между </a:t>
            </a:r>
            <a:r>
              <a:rPr lang="ru-RU" dirty="0" err="1"/>
              <a:t>съставите</a:t>
            </a:r>
            <a:r>
              <a:rPr lang="ru-RU" dirty="0"/>
              <a:t> на чл.343, ал.1, б</a:t>
            </a:r>
            <a:r>
              <a:rPr lang="ru-RU" dirty="0" smtClean="0"/>
              <a:t>. “</a:t>
            </a:r>
            <a:r>
              <a:rPr lang="ru-RU" dirty="0"/>
              <a:t>б“ НК и чл.343, ал.1, б</a:t>
            </a:r>
            <a:r>
              <a:rPr lang="ru-RU" dirty="0" smtClean="0"/>
              <a:t>. “</a:t>
            </a:r>
            <a:r>
              <a:rPr lang="ru-RU" dirty="0"/>
              <a:t>а“ НК)</a:t>
            </a:r>
            <a:r>
              <a:rPr lang="ru-RU" b="1" dirty="0"/>
              <a:t>, Р 1243/1972 г. по НД 1004/1972 г., 3 НО, Р 481/2015 г. по НД 1498/2014 г. 1 НО, Р 140/2010 г. по НД 12/2010 г.,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настъпили</a:t>
            </a:r>
            <a:r>
              <a:rPr lang="ru-RU" dirty="0"/>
              <a:t> </a:t>
            </a:r>
            <a:r>
              <a:rPr lang="ru-RU" dirty="0" err="1"/>
              <a:t>едновременно</a:t>
            </a:r>
            <a:r>
              <a:rPr lang="ru-RU" dirty="0"/>
              <a:t> </a:t>
            </a:r>
            <a:r>
              <a:rPr lang="ru-RU" dirty="0" err="1"/>
              <a:t>съставомерните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по чл.343, ал.1, б</a:t>
            </a:r>
            <a:r>
              <a:rPr lang="ru-RU" dirty="0" smtClean="0"/>
              <a:t>. “</a:t>
            </a:r>
            <a:r>
              <a:rPr lang="ru-RU" dirty="0"/>
              <a:t>а“ и б</a:t>
            </a:r>
            <a:r>
              <a:rPr lang="ru-RU" dirty="0" smtClean="0"/>
              <a:t>. “</a:t>
            </a:r>
            <a:r>
              <a:rPr lang="ru-RU" dirty="0"/>
              <a:t>б“ НК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квалифицира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престъпление</a:t>
            </a:r>
            <a:r>
              <a:rPr lang="ru-RU" dirty="0"/>
              <a:t> само по чл.343, ал.1,“б“ НК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149/2023 г. </a:t>
            </a:r>
            <a:r>
              <a:rPr lang="ru-RU" b="1" dirty="0"/>
              <a:t>п</a:t>
            </a:r>
            <a:r>
              <a:rPr lang="ru-RU" b="1" dirty="0" smtClean="0"/>
              <a:t>о НД 909/2022 г., 3 НО</a:t>
            </a:r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настъпили</a:t>
            </a:r>
            <a:r>
              <a:rPr lang="ru-RU" dirty="0"/>
              <a:t> </a:t>
            </a:r>
            <a:r>
              <a:rPr lang="ru-RU" dirty="0" err="1"/>
              <a:t>телесни</a:t>
            </a:r>
            <a:r>
              <a:rPr lang="ru-RU" dirty="0"/>
              <a:t> повреди (буква „б“), те </a:t>
            </a:r>
            <a:r>
              <a:rPr lang="ru-RU" dirty="0" err="1"/>
              <a:t>съставляват</a:t>
            </a:r>
            <a:r>
              <a:rPr lang="ru-RU" dirty="0"/>
              <a:t> </a:t>
            </a:r>
            <a:r>
              <a:rPr lang="ru-RU" dirty="0" err="1"/>
              <a:t>по-тежкия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поглъща</a:t>
            </a:r>
            <a:r>
              <a:rPr lang="ru-RU" dirty="0"/>
              <a:t> </a:t>
            </a:r>
            <a:r>
              <a:rPr lang="ru-RU" dirty="0" err="1"/>
              <a:t>имуществените</a:t>
            </a:r>
            <a:r>
              <a:rPr lang="ru-RU" dirty="0"/>
              <a:t> вреди (буква „а“) за целите на </a:t>
            </a:r>
            <a:r>
              <a:rPr lang="ru-RU" dirty="0" err="1"/>
              <a:t>правната</a:t>
            </a:r>
            <a:r>
              <a:rPr lang="ru-RU" dirty="0"/>
              <a:t> квалификация на </a:t>
            </a:r>
            <a:r>
              <a:rPr lang="ru-RU" dirty="0" err="1"/>
              <a:t>деянието</a:t>
            </a:r>
            <a:r>
              <a:rPr lang="ru-RU" dirty="0"/>
              <a:t>. </a:t>
            </a:r>
            <a:r>
              <a:rPr lang="ru-RU" dirty="0" err="1" smtClean="0"/>
              <a:t>Имуществените</a:t>
            </a:r>
            <a:r>
              <a:rPr lang="ru-RU" dirty="0" smtClean="0"/>
              <a:t> </a:t>
            </a:r>
            <a:r>
              <a:rPr lang="ru-RU" dirty="0"/>
              <a:t>вреди, </a:t>
            </a:r>
            <a:r>
              <a:rPr lang="ru-RU" dirty="0" err="1"/>
              <a:t>дори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, </a:t>
            </a:r>
            <a:r>
              <a:rPr lang="ru-RU" dirty="0" err="1"/>
              <a:t>остават</a:t>
            </a:r>
            <a:r>
              <a:rPr lang="ru-RU" dirty="0"/>
              <a:t>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диспозитива</a:t>
            </a:r>
            <a:r>
              <a:rPr lang="ru-RU" dirty="0"/>
              <a:t> на </a:t>
            </a:r>
            <a:r>
              <a:rPr lang="ru-RU" dirty="0" err="1"/>
              <a:t>осъждането</a:t>
            </a:r>
            <a:r>
              <a:rPr lang="ru-RU" dirty="0"/>
              <a:t>, </a:t>
            </a:r>
            <a:r>
              <a:rPr lang="ru-RU" dirty="0" err="1"/>
              <a:t>ако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по-тежък</a:t>
            </a:r>
            <a:r>
              <a:rPr lang="ru-RU" dirty="0"/>
              <a:t> </a:t>
            </a:r>
            <a:r>
              <a:rPr lang="ru-RU" dirty="0" err="1"/>
              <a:t>съставомерен</a:t>
            </a:r>
            <a:r>
              <a:rPr lang="ru-RU" dirty="0"/>
              <a:t> </a:t>
            </a:r>
            <a:r>
              <a:rPr lang="ru-RU" dirty="0" err="1" smtClean="0"/>
              <a:t>резултат</a:t>
            </a:r>
            <a:r>
              <a:rPr lang="ru-RU" dirty="0" smtClean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телесна</a:t>
            </a:r>
            <a:r>
              <a:rPr lang="ru-RU" dirty="0"/>
              <a:t> </a:t>
            </a:r>
            <a:r>
              <a:rPr lang="ru-RU" dirty="0" err="1"/>
              <a:t>повреда</a:t>
            </a:r>
            <a:r>
              <a:rPr lang="ru-RU" dirty="0"/>
              <a:t> или </a:t>
            </a:r>
            <a:r>
              <a:rPr lang="ru-RU" dirty="0" err="1"/>
              <a:t>смърт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174/2025 г. </a:t>
            </a:r>
            <a:r>
              <a:rPr lang="ru-RU" b="1" dirty="0"/>
              <a:t>п</a:t>
            </a:r>
            <a:r>
              <a:rPr lang="ru-RU" b="1" dirty="0" smtClean="0"/>
              <a:t>о НД 27/2025 г., 3 НО</a:t>
            </a:r>
          </a:p>
          <a:p>
            <a:pPr marL="0" indent="0" algn="just">
              <a:buNone/>
            </a:pP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/>
              <a:t>правната</a:t>
            </a:r>
            <a:r>
              <a:rPr lang="ru-RU" dirty="0"/>
              <a:t> квалификация вече е определена от </a:t>
            </a:r>
            <a:r>
              <a:rPr lang="ru-RU" dirty="0" err="1"/>
              <a:t>по-тежкия</a:t>
            </a:r>
            <a:r>
              <a:rPr lang="ru-RU" dirty="0"/>
              <a:t> </a:t>
            </a:r>
            <a:r>
              <a:rPr lang="ru-RU" dirty="0" err="1"/>
              <a:t>съставомерен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, </a:t>
            </a:r>
            <a:r>
              <a:rPr lang="ru-RU" dirty="0" err="1"/>
              <a:t>допълнителните</a:t>
            </a:r>
            <a:r>
              <a:rPr lang="ru-RU" dirty="0"/>
              <a:t> </a:t>
            </a:r>
            <a:r>
              <a:rPr lang="ru-RU" dirty="0" err="1"/>
              <a:t>по-леки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не </a:t>
            </a:r>
            <a:r>
              <a:rPr lang="ru-RU" dirty="0" err="1"/>
              <a:t>променят</a:t>
            </a:r>
            <a:r>
              <a:rPr lang="ru-RU" dirty="0"/>
              <a:t> </a:t>
            </a:r>
            <a:r>
              <a:rPr lang="ru-RU" dirty="0" err="1"/>
              <a:t>квалификацията</a:t>
            </a:r>
            <a:r>
              <a:rPr lang="ru-RU" dirty="0"/>
              <a:t>, а се </a:t>
            </a:r>
            <a:r>
              <a:rPr lang="ru-RU" dirty="0" err="1"/>
              <a:t>отчитат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отегчаващи</a:t>
            </a:r>
            <a:r>
              <a:rPr lang="ru-RU" dirty="0"/>
              <a:t> </a:t>
            </a:r>
            <a:r>
              <a:rPr lang="ru-RU" dirty="0" err="1" smtClean="0"/>
              <a:t>обстоятелства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142/2004 г. </a:t>
            </a:r>
            <a:r>
              <a:rPr lang="ru-RU" b="1" dirty="0"/>
              <a:t>п</a:t>
            </a:r>
            <a:r>
              <a:rPr lang="ru-RU" b="1" dirty="0" smtClean="0"/>
              <a:t>о НД 694/2003 г., 3 НО</a:t>
            </a:r>
          </a:p>
          <a:p>
            <a:pPr marL="0" indent="0" algn="just">
              <a:buNone/>
            </a:pPr>
            <a:r>
              <a:rPr lang="ru-RU" dirty="0" err="1" smtClean="0"/>
              <a:t>Липсата</a:t>
            </a:r>
            <a:r>
              <a:rPr lang="ru-RU" dirty="0"/>
              <a:t> </a:t>
            </a:r>
            <a:r>
              <a:rPr lang="ru-RU" dirty="0" smtClean="0"/>
              <a:t>в </a:t>
            </a:r>
            <a:r>
              <a:rPr lang="ru-RU" dirty="0" err="1" smtClean="0"/>
              <a:t>обвинителния</a:t>
            </a:r>
            <a:r>
              <a:rPr lang="ru-RU" dirty="0" smtClean="0"/>
              <a:t> акт на </a:t>
            </a:r>
            <a:r>
              <a:rPr lang="ru-RU" dirty="0" err="1" smtClean="0"/>
              <a:t>посочени</a:t>
            </a:r>
            <a:r>
              <a:rPr lang="ru-RU" dirty="0" smtClean="0"/>
              <a:t>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съставомерни</a:t>
            </a:r>
            <a:r>
              <a:rPr lang="ru-RU" dirty="0" smtClean="0"/>
              <a:t> </a:t>
            </a:r>
            <a:r>
              <a:rPr lang="ru-RU" dirty="0" err="1" smtClean="0"/>
              <a:t>значителни</a:t>
            </a:r>
            <a:r>
              <a:rPr lang="ru-RU" dirty="0" smtClean="0"/>
              <a:t> </a:t>
            </a:r>
            <a:r>
              <a:rPr lang="ru-RU" dirty="0" err="1" smtClean="0"/>
              <a:t>имуществени</a:t>
            </a:r>
            <a:r>
              <a:rPr lang="ru-RU" dirty="0" smtClean="0"/>
              <a:t> вреди не е </a:t>
            </a:r>
            <a:r>
              <a:rPr lang="ru-RU" dirty="0" err="1" smtClean="0"/>
              <a:t>процесуална</a:t>
            </a:r>
            <a:r>
              <a:rPr lang="ru-RU" dirty="0" smtClean="0"/>
              <a:t> </a:t>
            </a:r>
            <a:r>
              <a:rPr lang="ru-RU" dirty="0" err="1" smtClean="0"/>
              <a:t>пречка</a:t>
            </a:r>
            <a:r>
              <a:rPr lang="ru-RU" dirty="0" smtClean="0"/>
              <a:t> </a:t>
            </a:r>
            <a:r>
              <a:rPr lang="ru-RU" dirty="0" err="1" smtClean="0"/>
              <a:t>пострадалия</a:t>
            </a:r>
            <a:r>
              <a:rPr lang="ru-RU" dirty="0" smtClean="0"/>
              <a:t> да </a:t>
            </a:r>
            <a:r>
              <a:rPr lang="ru-RU" dirty="0" err="1" smtClean="0"/>
              <a:t>предяви</a:t>
            </a:r>
            <a:r>
              <a:rPr lang="ru-RU" dirty="0" smtClean="0"/>
              <a:t> иск за </a:t>
            </a:r>
            <a:r>
              <a:rPr lang="ru-RU" dirty="0" err="1" smtClean="0"/>
              <a:t>тези</a:t>
            </a:r>
            <a:r>
              <a:rPr lang="ru-RU" dirty="0" smtClean="0"/>
              <a:t> вреди.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980560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/>
              <a:t>Престъпление по чл.343 </a:t>
            </a:r>
            <a:r>
              <a:rPr lang="bg-BG" sz="2800" dirty="0" smtClean="0"/>
              <a:t>НК</a:t>
            </a:r>
            <a:br>
              <a:rPr lang="bg-BG" sz="2800" dirty="0" smtClean="0"/>
            </a:br>
            <a:r>
              <a:rPr lang="bg-BG" sz="2800" dirty="0" smtClean="0"/>
              <a:t>субективна страна- несъзнавана непредпазливост</a:t>
            </a:r>
            <a:endParaRPr lang="bg-BG" sz="28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При </a:t>
            </a:r>
            <a:r>
              <a:rPr lang="ru-RU" dirty="0" err="1"/>
              <a:t>тази</a:t>
            </a:r>
            <a:r>
              <a:rPr lang="ru-RU" dirty="0"/>
              <a:t> форма на </a:t>
            </a:r>
            <a:r>
              <a:rPr lang="ru-RU" dirty="0" err="1"/>
              <a:t>непредпазливост</a:t>
            </a:r>
            <a:r>
              <a:rPr lang="ru-RU" dirty="0"/>
              <a:t> в </a:t>
            </a:r>
            <a:r>
              <a:rPr lang="ru-RU" dirty="0" err="1"/>
              <a:t>съзнанието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</a:t>
            </a:r>
            <a:r>
              <a:rPr lang="ru-RU" dirty="0" err="1"/>
              <a:t>липсват</a:t>
            </a:r>
            <a:r>
              <a:rPr lang="ru-RU" dirty="0"/>
              <a:t> </a:t>
            </a:r>
            <a:r>
              <a:rPr lang="ru-RU" dirty="0" err="1"/>
              <a:t>представи</a:t>
            </a:r>
            <a:r>
              <a:rPr lang="ru-RU" dirty="0"/>
              <a:t> за </a:t>
            </a:r>
            <a:r>
              <a:rPr lang="ru-RU" dirty="0" err="1"/>
              <a:t>настъпването</a:t>
            </a:r>
            <a:r>
              <a:rPr lang="ru-RU" dirty="0"/>
              <a:t> на </a:t>
            </a:r>
            <a:r>
              <a:rPr lang="ru-RU" dirty="0" err="1"/>
              <a:t>съставомерния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(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вреди, </a:t>
            </a:r>
            <a:r>
              <a:rPr lang="ru-RU" dirty="0" err="1"/>
              <a:t>средна</a:t>
            </a:r>
            <a:r>
              <a:rPr lang="ru-RU" dirty="0"/>
              <a:t> или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повреда</a:t>
            </a:r>
            <a:r>
              <a:rPr lang="ru-RU" dirty="0"/>
              <a:t>, или </a:t>
            </a:r>
            <a:r>
              <a:rPr lang="ru-RU" dirty="0" err="1"/>
              <a:t>смърт</a:t>
            </a:r>
            <a:r>
              <a:rPr lang="ru-RU" dirty="0"/>
              <a:t> на пострадало лице), </a:t>
            </a:r>
            <a:r>
              <a:rPr lang="ru-RU" dirty="0" err="1"/>
              <a:t>като</a:t>
            </a:r>
            <a:r>
              <a:rPr lang="ru-RU" dirty="0"/>
              <a:t> той </a:t>
            </a:r>
            <a:r>
              <a:rPr lang="ru-RU" dirty="0" err="1"/>
              <a:t>изобщо</a:t>
            </a:r>
            <a:r>
              <a:rPr lang="ru-RU" dirty="0"/>
              <a:t> не </a:t>
            </a:r>
            <a:r>
              <a:rPr lang="ru-RU" dirty="0" err="1"/>
              <a:t>предвижда</a:t>
            </a:r>
            <a:r>
              <a:rPr lang="ru-RU" dirty="0"/>
              <a:t> </a:t>
            </a:r>
            <a:r>
              <a:rPr lang="ru-RU" dirty="0" err="1"/>
              <a:t>възможното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настъпване</a:t>
            </a:r>
            <a:r>
              <a:rPr lang="ru-RU" dirty="0"/>
              <a:t>. В </a:t>
            </a:r>
            <a:r>
              <a:rPr lang="ru-RU" dirty="0" err="1"/>
              <a:t>този</a:t>
            </a:r>
            <a:r>
              <a:rPr lang="ru-RU" dirty="0"/>
              <a:t> случай той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престъплението</a:t>
            </a:r>
            <a:r>
              <a:rPr lang="ru-RU" dirty="0"/>
              <a:t> при </a:t>
            </a:r>
            <a:r>
              <a:rPr lang="ru-RU" dirty="0" err="1"/>
              <a:t>несъзнавана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при </a:t>
            </a:r>
            <a:r>
              <a:rPr lang="ru-RU" dirty="0" err="1"/>
              <a:t>извършване</a:t>
            </a:r>
            <a:r>
              <a:rPr lang="ru-RU" dirty="0"/>
              <a:t> на </a:t>
            </a:r>
            <a:r>
              <a:rPr lang="ru-RU" dirty="0" err="1"/>
              <a:t>нарушението</a:t>
            </a:r>
            <a:r>
              <a:rPr lang="ru-RU" dirty="0"/>
              <a:t> не е </a:t>
            </a:r>
            <a:r>
              <a:rPr lang="ru-RU" dirty="0" err="1"/>
              <a:t>предвидил</a:t>
            </a:r>
            <a:r>
              <a:rPr lang="ru-RU" dirty="0"/>
              <a:t> </a:t>
            </a:r>
            <a:r>
              <a:rPr lang="ru-RU" dirty="0" err="1"/>
              <a:t>общественоопасните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, но е </a:t>
            </a:r>
            <a:r>
              <a:rPr lang="ru-RU" dirty="0" err="1"/>
              <a:t>могъл</a:t>
            </a:r>
            <a:r>
              <a:rPr lang="ru-RU" dirty="0"/>
              <a:t> и е бил </a:t>
            </a:r>
            <a:r>
              <a:rPr lang="ru-RU" dirty="0" err="1"/>
              <a:t>длъжен</a:t>
            </a:r>
            <a:r>
              <a:rPr lang="ru-RU" dirty="0"/>
              <a:t> да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направи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429/1988 г. по НД 436/1988 г. </a:t>
            </a:r>
            <a:r>
              <a:rPr lang="ru-RU" b="1" dirty="0" smtClean="0"/>
              <a:t>ВК</a:t>
            </a:r>
          </a:p>
          <a:p>
            <a:pPr marL="0" indent="0" algn="just">
              <a:buNone/>
            </a:pPr>
            <a:r>
              <a:rPr lang="ru-RU" dirty="0" err="1" smtClean="0"/>
              <a:t>Съдът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приел</a:t>
            </a:r>
            <a:r>
              <a:rPr lang="ru-RU" dirty="0"/>
              <a:t> </a:t>
            </a:r>
            <a:r>
              <a:rPr lang="ru-RU" dirty="0" err="1"/>
              <a:t>несъзнавана</a:t>
            </a:r>
            <a:r>
              <a:rPr lang="ru-RU" dirty="0"/>
              <a:t> </a:t>
            </a:r>
            <a:r>
              <a:rPr lang="ru-RU" dirty="0" err="1"/>
              <a:t>непредпазливост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е </a:t>
            </a:r>
            <a:r>
              <a:rPr lang="ru-RU" dirty="0" err="1"/>
              <a:t>преценил</a:t>
            </a:r>
            <a:r>
              <a:rPr lang="ru-RU" dirty="0"/>
              <a:t>, че при движение на </a:t>
            </a:r>
            <a:r>
              <a:rPr lang="ru-RU" dirty="0" err="1"/>
              <a:t>заден</a:t>
            </a:r>
            <a:r>
              <a:rPr lang="ru-RU" dirty="0"/>
              <a:t> ход и </a:t>
            </a:r>
            <a:r>
              <a:rPr lang="ru-RU" dirty="0" err="1"/>
              <a:t>разтоварване</a:t>
            </a:r>
            <a:r>
              <a:rPr lang="ru-RU" dirty="0"/>
              <a:t> на </a:t>
            </a:r>
            <a:r>
              <a:rPr lang="ru-RU" dirty="0" err="1"/>
              <a:t>баластра</a:t>
            </a:r>
            <a:r>
              <a:rPr lang="ru-RU" dirty="0"/>
              <a:t> от </a:t>
            </a:r>
            <a:r>
              <a:rPr lang="ru-RU" dirty="0" err="1"/>
              <a:t>товарен</a:t>
            </a:r>
            <a:r>
              <a:rPr lang="ru-RU" dirty="0"/>
              <a:t> </a:t>
            </a:r>
            <a:r>
              <a:rPr lang="ru-RU" dirty="0" err="1"/>
              <a:t>автомобил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не е </a:t>
            </a:r>
            <a:r>
              <a:rPr lang="ru-RU" dirty="0" err="1"/>
              <a:t>съзнавал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зад </a:t>
            </a:r>
            <a:r>
              <a:rPr lang="ru-RU" dirty="0" err="1"/>
              <a:t>каросерията</a:t>
            </a:r>
            <a:r>
              <a:rPr lang="ru-RU" dirty="0"/>
              <a:t> на </a:t>
            </a:r>
            <a:r>
              <a:rPr lang="ru-RU" dirty="0" err="1"/>
              <a:t>товарния</a:t>
            </a:r>
            <a:r>
              <a:rPr lang="ru-RU" dirty="0"/>
              <a:t> </a:t>
            </a:r>
            <a:r>
              <a:rPr lang="ru-RU" dirty="0" err="1"/>
              <a:t>автомобил</a:t>
            </a:r>
            <a:r>
              <a:rPr lang="ru-RU" dirty="0"/>
              <a:t> да се </a:t>
            </a:r>
            <a:r>
              <a:rPr lang="ru-RU" dirty="0" err="1"/>
              <a:t>намира</a:t>
            </a:r>
            <a:r>
              <a:rPr lang="ru-RU" dirty="0"/>
              <a:t> </a:t>
            </a:r>
            <a:r>
              <a:rPr lang="ru-RU" dirty="0" err="1"/>
              <a:t>човек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да </a:t>
            </a:r>
            <a:r>
              <a:rPr lang="ru-RU" dirty="0" err="1"/>
              <a:t>пострада</a:t>
            </a:r>
            <a:r>
              <a:rPr lang="ru-RU" dirty="0"/>
              <a:t> при </a:t>
            </a:r>
            <a:r>
              <a:rPr lang="ru-RU" dirty="0" err="1" smtClean="0"/>
              <a:t>разтоварването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08650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/>
              <a:t>Престъпление по чл.343 </a:t>
            </a:r>
            <a:r>
              <a:rPr lang="bg-BG" sz="3200" dirty="0" smtClean="0"/>
              <a:t>НК</a:t>
            </a:r>
            <a:br>
              <a:rPr lang="bg-BG" sz="3200" dirty="0" smtClean="0"/>
            </a:br>
            <a:r>
              <a:rPr lang="bg-BG" sz="3200" dirty="0" smtClean="0"/>
              <a:t>субективна страна- престъпна самонадеяност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При </a:t>
            </a:r>
            <a:r>
              <a:rPr lang="ru-RU" dirty="0" err="1"/>
              <a:t>тази</a:t>
            </a:r>
            <a:r>
              <a:rPr lang="ru-RU" dirty="0"/>
              <a:t> форма на </a:t>
            </a:r>
            <a:r>
              <a:rPr lang="ru-RU" dirty="0" err="1"/>
              <a:t>непредпазливост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</a:t>
            </a:r>
            <a:r>
              <a:rPr lang="ru-RU" dirty="0" err="1"/>
              <a:t>съзнава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да </a:t>
            </a:r>
            <a:r>
              <a:rPr lang="ru-RU" dirty="0" err="1"/>
              <a:t>настъпи</a:t>
            </a:r>
            <a:r>
              <a:rPr lang="ru-RU" dirty="0"/>
              <a:t> </a:t>
            </a:r>
            <a:r>
              <a:rPr lang="ru-RU" dirty="0" err="1"/>
              <a:t>общественоопасния</a:t>
            </a:r>
            <a:r>
              <a:rPr lang="ru-RU" dirty="0"/>
              <a:t> </a:t>
            </a:r>
            <a:r>
              <a:rPr lang="ru-RU" dirty="0" err="1"/>
              <a:t>съставомерен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(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вреди, </a:t>
            </a:r>
            <a:r>
              <a:rPr lang="ru-RU" dirty="0" err="1"/>
              <a:t>средна</a:t>
            </a:r>
            <a:r>
              <a:rPr lang="ru-RU" dirty="0"/>
              <a:t> или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телесна</a:t>
            </a:r>
            <a:r>
              <a:rPr lang="ru-RU" dirty="0"/>
              <a:t> </a:t>
            </a:r>
            <a:r>
              <a:rPr lang="ru-RU" dirty="0" err="1"/>
              <a:t>повреда</a:t>
            </a:r>
            <a:r>
              <a:rPr lang="ru-RU" dirty="0"/>
              <a:t>, или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пострадалото</a:t>
            </a:r>
            <a:r>
              <a:rPr lang="ru-RU" dirty="0"/>
              <a:t> лице), но </a:t>
            </a:r>
            <a:r>
              <a:rPr lang="ru-RU" dirty="0" err="1"/>
              <a:t>има</a:t>
            </a:r>
            <a:r>
              <a:rPr lang="ru-RU" dirty="0"/>
              <a:t> категорична </a:t>
            </a:r>
            <a:r>
              <a:rPr lang="ru-RU" dirty="0" err="1"/>
              <a:t>увереност</a:t>
            </a:r>
            <a:r>
              <a:rPr lang="ru-RU" dirty="0"/>
              <a:t>, че той </a:t>
            </a:r>
            <a:r>
              <a:rPr lang="ru-RU" dirty="0" err="1"/>
              <a:t>няма</a:t>
            </a:r>
            <a:r>
              <a:rPr lang="ru-RU" dirty="0"/>
              <a:t> да </a:t>
            </a:r>
            <a:r>
              <a:rPr lang="ru-RU" dirty="0" err="1" smtClean="0"/>
              <a:t>настъпи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err="1" smtClean="0"/>
              <a:t>Тази</a:t>
            </a:r>
            <a:r>
              <a:rPr lang="ru-RU" dirty="0" smtClean="0"/>
              <a:t> </a:t>
            </a:r>
            <a:r>
              <a:rPr lang="ru-RU" dirty="0" err="1"/>
              <a:t>увереност</a:t>
            </a:r>
            <a:r>
              <a:rPr lang="ru-RU" dirty="0"/>
              <a:t> </a:t>
            </a:r>
            <a:r>
              <a:rPr lang="ru-RU" dirty="0" err="1"/>
              <a:t>почива</a:t>
            </a:r>
            <a:r>
              <a:rPr lang="ru-RU" dirty="0"/>
              <a:t> на </a:t>
            </a:r>
            <a:r>
              <a:rPr lang="ru-RU" dirty="0" err="1"/>
              <a:t>убеждението</a:t>
            </a:r>
            <a:r>
              <a:rPr lang="ru-RU" dirty="0"/>
              <a:t>, че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съзнателно</a:t>
            </a:r>
            <a:r>
              <a:rPr lang="ru-RU" dirty="0"/>
              <a:t> </a:t>
            </a:r>
            <a:r>
              <a:rPr lang="ru-RU" dirty="0" err="1"/>
              <a:t>извършено</a:t>
            </a:r>
            <a:r>
              <a:rPr lang="ru-RU" dirty="0"/>
              <a:t> нарушение </a:t>
            </a:r>
            <a:r>
              <a:rPr lang="ru-RU" dirty="0" err="1"/>
              <a:t>няма</a:t>
            </a:r>
            <a:r>
              <a:rPr lang="ru-RU" dirty="0"/>
              <a:t> да се </a:t>
            </a:r>
            <a:r>
              <a:rPr lang="ru-RU" dirty="0" err="1"/>
              <a:t>създаде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да </a:t>
            </a:r>
            <a:r>
              <a:rPr lang="ru-RU" dirty="0" err="1"/>
              <a:t>доведе</a:t>
            </a:r>
            <a:r>
              <a:rPr lang="ru-RU" dirty="0"/>
              <a:t> до </a:t>
            </a:r>
            <a:r>
              <a:rPr lang="ru-RU" dirty="0" err="1"/>
              <a:t>съставомерния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 или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същата</a:t>
            </a:r>
            <a:r>
              <a:rPr lang="ru-RU" dirty="0"/>
              <a:t> </a:t>
            </a:r>
            <a:r>
              <a:rPr lang="ru-RU" dirty="0" err="1"/>
              <a:t>възникне</a:t>
            </a:r>
            <a:r>
              <a:rPr lang="ru-RU" dirty="0"/>
              <a:t> с </a:t>
            </a:r>
            <a:r>
              <a:rPr lang="ru-RU" dirty="0" err="1"/>
              <a:t>действията</a:t>
            </a:r>
            <a:r>
              <a:rPr lang="ru-RU" dirty="0"/>
              <a:t> си </a:t>
            </a:r>
            <a:r>
              <a:rPr lang="ru-RU" dirty="0" err="1"/>
              <a:t>извършителят</a:t>
            </a:r>
            <a:r>
              <a:rPr lang="ru-RU" dirty="0"/>
              <a:t> или трети лица </a:t>
            </a:r>
            <a:r>
              <a:rPr lang="ru-RU" dirty="0" err="1"/>
              <a:t>ще</a:t>
            </a:r>
            <a:r>
              <a:rPr lang="ru-RU" dirty="0"/>
              <a:t> я предотвратят и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да се </a:t>
            </a:r>
            <a:r>
              <a:rPr lang="ru-RU" dirty="0" err="1"/>
              <a:t>реализира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41/1985 </a:t>
            </a:r>
            <a:r>
              <a:rPr lang="ru-RU" b="1" dirty="0"/>
              <a:t>г. по НД 620/1984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Извършителят</a:t>
            </a:r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видимост</a:t>
            </a:r>
            <a:r>
              <a:rPr lang="ru-RU" dirty="0"/>
              <a:t> </a:t>
            </a:r>
            <a:r>
              <a:rPr lang="ru-RU" dirty="0" err="1"/>
              <a:t>управлява</a:t>
            </a:r>
            <a:r>
              <a:rPr lang="ru-RU" dirty="0"/>
              <a:t>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с </a:t>
            </a:r>
            <a:r>
              <a:rPr lang="ru-RU" dirty="0" err="1"/>
              <a:t>несъобразена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, </a:t>
            </a:r>
            <a:r>
              <a:rPr lang="ru-RU" dirty="0" err="1"/>
              <a:t>която</a:t>
            </a:r>
            <a:r>
              <a:rPr lang="ru-RU" dirty="0"/>
              <a:t> не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позволява</a:t>
            </a:r>
            <a:r>
              <a:rPr lang="ru-RU" dirty="0"/>
              <a:t> да </a:t>
            </a:r>
            <a:r>
              <a:rPr lang="ru-RU" dirty="0" err="1"/>
              <a:t>спре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</a:t>
            </a:r>
            <a:r>
              <a:rPr lang="ru-RU" dirty="0" err="1"/>
              <a:t>видимостта</a:t>
            </a:r>
            <a:r>
              <a:rPr lang="ru-RU" dirty="0"/>
              <a:t> си,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счита</a:t>
            </a:r>
            <a:r>
              <a:rPr lang="ru-RU" dirty="0"/>
              <a:t>, че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възникне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от </a:t>
            </a:r>
            <a:r>
              <a:rPr lang="ru-RU" dirty="0" err="1"/>
              <a:t>произшествие</a:t>
            </a:r>
            <a:r>
              <a:rPr lang="ru-RU" dirty="0"/>
              <a:t>, той е </a:t>
            </a:r>
            <a:r>
              <a:rPr lang="ru-RU" dirty="0" err="1"/>
              <a:t>достатъчно</a:t>
            </a:r>
            <a:r>
              <a:rPr lang="ru-RU" dirty="0"/>
              <a:t> </a:t>
            </a:r>
            <a:r>
              <a:rPr lang="ru-RU" dirty="0" err="1"/>
              <a:t>опитен</a:t>
            </a:r>
            <a:r>
              <a:rPr lang="ru-RU" dirty="0"/>
              <a:t> да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smtClean="0"/>
              <a:t>предотврати.</a:t>
            </a:r>
          </a:p>
          <a:p>
            <a:pPr marL="0" indent="0" algn="just">
              <a:buNone/>
            </a:pPr>
            <a:r>
              <a:rPr lang="ru-RU" b="1" dirty="0"/>
              <a:t> Р 169/1969 г. по НД 59/1969 г., 3 НО</a:t>
            </a:r>
            <a:endParaRPr lang="ru-RU" b="1" dirty="0" smtClean="0"/>
          </a:p>
          <a:p>
            <a:pPr marL="0" indent="0" algn="just">
              <a:buNone/>
            </a:pPr>
            <a:r>
              <a:rPr lang="ru-RU" dirty="0" err="1" smtClean="0"/>
              <a:t>Обстоятелството</a:t>
            </a:r>
            <a:r>
              <a:rPr lang="ru-RU" dirty="0" smtClean="0"/>
              <a:t> </a:t>
            </a:r>
            <a:r>
              <a:rPr lang="ru-RU" dirty="0"/>
              <a:t>при коя от </a:t>
            </a:r>
            <a:r>
              <a:rPr lang="ru-RU" dirty="0" err="1"/>
              <a:t>двете</a:t>
            </a:r>
            <a:r>
              <a:rPr lang="ru-RU" dirty="0"/>
              <a:t> </a:t>
            </a:r>
            <a:r>
              <a:rPr lang="ru-RU" dirty="0" err="1"/>
              <a:t>форми</a:t>
            </a:r>
            <a:r>
              <a:rPr lang="ru-RU" dirty="0"/>
              <a:t> на </a:t>
            </a:r>
            <a:r>
              <a:rPr lang="ru-RU" dirty="0" err="1"/>
              <a:t>непредпазливост</a:t>
            </a:r>
            <a:r>
              <a:rPr lang="ru-RU" dirty="0"/>
              <a:t> е </a:t>
            </a:r>
            <a:r>
              <a:rPr lang="ru-RU" dirty="0" err="1"/>
              <a:t>извършено</a:t>
            </a:r>
            <a:r>
              <a:rPr lang="ru-RU" dirty="0"/>
              <a:t> </a:t>
            </a:r>
            <a:r>
              <a:rPr lang="ru-RU" dirty="0" err="1"/>
              <a:t>престъплението</a:t>
            </a:r>
            <a:r>
              <a:rPr lang="ru-RU" dirty="0"/>
              <a:t> по чл.343 НК </a:t>
            </a:r>
            <a:r>
              <a:rPr lang="ru-RU" dirty="0" err="1"/>
              <a:t>има</a:t>
            </a:r>
            <a:r>
              <a:rPr lang="ru-RU" dirty="0"/>
              <a:t> значение при индивидуализация на </a:t>
            </a:r>
            <a:r>
              <a:rPr lang="ru-RU" dirty="0" err="1"/>
              <a:t>наказанието</a:t>
            </a:r>
            <a:r>
              <a:rPr lang="ru-RU" dirty="0"/>
              <a:t> на </a:t>
            </a:r>
            <a:r>
              <a:rPr lang="ru-RU" dirty="0" err="1"/>
              <a:t>извършителя</a:t>
            </a:r>
            <a:r>
              <a:rPr lang="ru-RU" dirty="0"/>
              <a:t>. В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той е </a:t>
            </a:r>
            <a:r>
              <a:rPr lang="ru-RU" dirty="0" err="1"/>
              <a:t>осъществил</a:t>
            </a:r>
            <a:r>
              <a:rPr lang="ru-RU" dirty="0"/>
              <a:t> </a:t>
            </a:r>
            <a:r>
              <a:rPr lang="ru-RU" dirty="0" err="1"/>
              <a:t>престъплението</a:t>
            </a:r>
            <a:r>
              <a:rPr lang="ru-RU" dirty="0"/>
              <a:t> при форма на </a:t>
            </a:r>
            <a:r>
              <a:rPr lang="ru-RU" dirty="0" err="1"/>
              <a:t>вината</a:t>
            </a:r>
            <a:r>
              <a:rPr lang="ru-RU" dirty="0"/>
              <a:t> </a:t>
            </a:r>
            <a:r>
              <a:rPr lang="ru-RU" dirty="0" err="1"/>
              <a:t>престъпна</a:t>
            </a:r>
            <a:r>
              <a:rPr lang="ru-RU" dirty="0"/>
              <a:t> </a:t>
            </a:r>
            <a:r>
              <a:rPr lang="ru-RU" dirty="0" err="1"/>
              <a:t>самонадеяност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обстоятелство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оценено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отегчаващо</a:t>
            </a:r>
            <a:r>
              <a:rPr lang="ru-RU" dirty="0"/>
              <a:t> </a:t>
            </a:r>
            <a:r>
              <a:rPr lang="ru-RU" dirty="0" err="1"/>
              <a:t>отговорността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, в сравнение с </a:t>
            </a:r>
            <a:r>
              <a:rPr lang="ru-RU" dirty="0" err="1"/>
              <a:t>другата</a:t>
            </a:r>
            <a:r>
              <a:rPr lang="ru-RU" dirty="0"/>
              <a:t> форма на </a:t>
            </a:r>
            <a:r>
              <a:rPr lang="ru-RU" dirty="0" err="1"/>
              <a:t>непредпазливост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421/2023 г. </a:t>
            </a:r>
            <a:r>
              <a:rPr lang="ru-RU" b="1" dirty="0"/>
              <a:t>п</a:t>
            </a:r>
            <a:r>
              <a:rPr lang="ru-RU" b="1" dirty="0" smtClean="0"/>
              <a:t>о НД 640/2023 г. 2 НО</a:t>
            </a:r>
          </a:p>
          <a:p>
            <a:pPr marL="0" indent="0" algn="just">
              <a:buNone/>
            </a:pPr>
            <a:r>
              <a:rPr lang="ru-RU" dirty="0" smtClean="0"/>
              <a:t>При </a:t>
            </a:r>
            <a:r>
              <a:rPr lang="ru-RU" dirty="0" err="1" smtClean="0"/>
              <a:t>извършено</a:t>
            </a:r>
            <a:r>
              <a:rPr lang="ru-RU" dirty="0" smtClean="0"/>
              <a:t> неправомерно </a:t>
            </a:r>
            <a:r>
              <a:rPr lang="ru-RU" dirty="0" err="1" smtClean="0"/>
              <a:t>навлизане</a:t>
            </a:r>
            <a:r>
              <a:rPr lang="ru-RU" dirty="0" smtClean="0"/>
              <a:t> в </a:t>
            </a:r>
            <a:r>
              <a:rPr lang="ru-RU" dirty="0" err="1" smtClean="0"/>
              <a:t>лентата</a:t>
            </a:r>
            <a:r>
              <a:rPr lang="ru-RU" dirty="0" smtClean="0"/>
              <a:t> за </a:t>
            </a:r>
            <a:r>
              <a:rPr lang="ru-RU" dirty="0" err="1" smtClean="0"/>
              <a:t>насрещно</a:t>
            </a:r>
            <a:r>
              <a:rPr lang="ru-RU" dirty="0" smtClean="0"/>
              <a:t> движение с цел </a:t>
            </a:r>
            <a:r>
              <a:rPr lang="ru-RU" dirty="0" err="1" smtClean="0"/>
              <a:t>изпреварване</a:t>
            </a:r>
            <a:r>
              <a:rPr lang="ru-RU" dirty="0" smtClean="0"/>
              <a:t>, при </a:t>
            </a:r>
            <a:r>
              <a:rPr lang="ru-RU" dirty="0" err="1" smtClean="0"/>
              <a:t>възможност</a:t>
            </a:r>
            <a:r>
              <a:rPr lang="ru-RU" dirty="0" smtClean="0"/>
              <a:t> да се </a:t>
            </a:r>
            <a:r>
              <a:rPr lang="ru-RU" dirty="0" err="1" smtClean="0"/>
              <a:t>завърне</a:t>
            </a:r>
            <a:r>
              <a:rPr lang="ru-RU" dirty="0" smtClean="0"/>
              <a:t> в </a:t>
            </a:r>
            <a:r>
              <a:rPr lang="ru-RU" dirty="0" err="1" smtClean="0"/>
              <a:t>своята</a:t>
            </a:r>
            <a:r>
              <a:rPr lang="ru-RU" dirty="0" smtClean="0"/>
              <a:t>, </a:t>
            </a:r>
            <a:r>
              <a:rPr lang="ru-RU" dirty="0" err="1" smtClean="0"/>
              <a:t>решението</a:t>
            </a:r>
            <a:r>
              <a:rPr lang="ru-RU" dirty="0" smtClean="0"/>
              <a:t> за </a:t>
            </a:r>
            <a:r>
              <a:rPr lang="ru-RU" dirty="0" err="1" smtClean="0"/>
              <a:t>продължаване</a:t>
            </a:r>
            <a:r>
              <a:rPr lang="ru-RU" dirty="0" smtClean="0"/>
              <a:t> на </a:t>
            </a:r>
            <a:r>
              <a:rPr lang="ru-RU" dirty="0" err="1" smtClean="0"/>
              <a:t>маневрата</a:t>
            </a:r>
            <a:r>
              <a:rPr lang="ru-RU" dirty="0" smtClean="0"/>
              <a:t> и то с </a:t>
            </a:r>
            <a:r>
              <a:rPr lang="ru-RU" dirty="0" err="1" smtClean="0"/>
              <a:t>автомобил</a:t>
            </a:r>
            <a:r>
              <a:rPr lang="ru-RU" dirty="0" smtClean="0"/>
              <a:t> с обратен волан </a:t>
            </a:r>
            <a:r>
              <a:rPr lang="ru-RU" dirty="0" err="1" smtClean="0"/>
              <a:t>представлява</a:t>
            </a:r>
            <a:r>
              <a:rPr lang="ru-RU" dirty="0" smtClean="0"/>
              <a:t> </a:t>
            </a:r>
            <a:r>
              <a:rPr lang="ru-RU" dirty="0" err="1" smtClean="0"/>
              <a:t>престъпна</a:t>
            </a:r>
            <a:r>
              <a:rPr lang="ru-RU" dirty="0" smtClean="0"/>
              <a:t> </a:t>
            </a:r>
            <a:r>
              <a:rPr lang="ru-RU" dirty="0" err="1" smtClean="0"/>
              <a:t>самонадеяност</a:t>
            </a:r>
            <a:r>
              <a:rPr lang="ru-RU" dirty="0" smtClean="0"/>
              <a:t>, а не </a:t>
            </a:r>
            <a:r>
              <a:rPr lang="ru-RU" dirty="0" err="1" smtClean="0"/>
              <a:t>небрежност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err="1" smtClean="0"/>
              <a:t>Приета</a:t>
            </a:r>
            <a:r>
              <a:rPr lang="ru-RU" dirty="0" smtClean="0"/>
              <a:t> форма на вина «</a:t>
            </a:r>
            <a:r>
              <a:rPr lang="ru-RU" dirty="0" err="1" smtClean="0"/>
              <a:t>престъпна</a:t>
            </a:r>
            <a:r>
              <a:rPr lang="ru-RU" dirty="0" smtClean="0"/>
              <a:t> </a:t>
            </a:r>
            <a:r>
              <a:rPr lang="ru-RU" dirty="0" err="1" smtClean="0"/>
              <a:t>самонадеяност</a:t>
            </a:r>
            <a:r>
              <a:rPr lang="ru-RU" dirty="0" smtClean="0"/>
              <a:t>»</a:t>
            </a:r>
          </a:p>
          <a:p>
            <a:pPr marL="0" indent="0" algn="just">
              <a:buNone/>
            </a:pPr>
            <a:r>
              <a:rPr lang="ru-RU" b="1" dirty="0" smtClean="0"/>
              <a:t>Р 536/2024 г. по НД 379/2024 г. 3 НО</a:t>
            </a:r>
          </a:p>
          <a:p>
            <a:pPr marL="0" indent="0" algn="just">
              <a:buNone/>
            </a:pPr>
            <a:r>
              <a:rPr lang="ru-RU" b="1" dirty="0" smtClean="0"/>
              <a:t>Р 217/2024 г. </a:t>
            </a:r>
            <a:r>
              <a:rPr lang="ru-RU" b="1" dirty="0"/>
              <a:t>п</a:t>
            </a:r>
            <a:r>
              <a:rPr lang="ru-RU" b="1" dirty="0" smtClean="0"/>
              <a:t>о НД 1148/2023 г. 1 НО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5888667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Престъпление по чл.343, ал.3 НК-</a:t>
            </a:r>
            <a:br>
              <a:rPr lang="bg-BG" dirty="0" smtClean="0"/>
            </a:br>
            <a:r>
              <a:rPr lang="bg-BG" dirty="0" smtClean="0"/>
              <a:t>пияно състояние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12/1998 г. по НД 425/1997 г., 3 НО, Р 817/1979 г. по НД 687/1979 г. 3 НО</a:t>
            </a:r>
          </a:p>
          <a:p>
            <a:pPr marL="0" indent="0" algn="just">
              <a:buNone/>
            </a:pPr>
            <a:r>
              <a:rPr lang="ru-RU" dirty="0" err="1" smtClean="0"/>
              <a:t>Пияно</a:t>
            </a:r>
            <a:r>
              <a:rPr lang="ru-RU" dirty="0" smtClean="0"/>
              <a:t> </a:t>
            </a:r>
            <a:r>
              <a:rPr lang="ru-RU" dirty="0" err="1" smtClean="0"/>
              <a:t>състояние</a:t>
            </a:r>
            <a:r>
              <a:rPr lang="ru-RU" dirty="0" smtClean="0"/>
              <a:t> е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извършителят</a:t>
            </a:r>
            <a:r>
              <a:rPr lang="ru-RU" dirty="0" smtClean="0"/>
              <a:t> е </a:t>
            </a:r>
            <a:r>
              <a:rPr lang="ru-RU" dirty="0" err="1" smtClean="0"/>
              <a:t>имал</a:t>
            </a:r>
            <a:r>
              <a:rPr lang="ru-RU" dirty="0" smtClean="0"/>
              <a:t> концентрация на </a:t>
            </a:r>
            <a:r>
              <a:rPr lang="ru-RU" dirty="0" err="1" smtClean="0"/>
              <a:t>етилов</a:t>
            </a:r>
            <a:r>
              <a:rPr lang="ru-RU" dirty="0" smtClean="0"/>
              <a:t> </a:t>
            </a:r>
            <a:r>
              <a:rPr lang="ru-RU" dirty="0" err="1" smtClean="0"/>
              <a:t>алкохол</a:t>
            </a:r>
            <a:r>
              <a:rPr lang="ru-RU" dirty="0" smtClean="0"/>
              <a:t> в </a:t>
            </a:r>
            <a:r>
              <a:rPr lang="ru-RU" dirty="0" err="1" smtClean="0"/>
              <a:t>кръвта</a:t>
            </a:r>
            <a:r>
              <a:rPr lang="ru-RU" dirty="0" smtClean="0"/>
              <a:t> си над 0, 5 </a:t>
            </a:r>
            <a:r>
              <a:rPr lang="ru-RU" dirty="0" err="1" smtClean="0"/>
              <a:t>промила</a:t>
            </a:r>
            <a:r>
              <a:rPr lang="ru-RU" dirty="0" smtClean="0"/>
              <a:t>. </a:t>
            </a:r>
          </a:p>
          <a:p>
            <a:pPr marL="0" indent="0" algn="just">
              <a:buNone/>
            </a:pPr>
            <a:r>
              <a:rPr lang="ru-RU" b="1" dirty="0" smtClean="0"/>
              <a:t>Р 231/1987 г. по НД 150/1987 г. 3 НО</a:t>
            </a:r>
          </a:p>
          <a:p>
            <a:pPr marL="0" indent="0" algn="just">
              <a:buNone/>
            </a:pP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извършителят</a:t>
            </a:r>
            <a:r>
              <a:rPr lang="ru-RU" dirty="0" smtClean="0"/>
              <a:t> </a:t>
            </a:r>
            <a:r>
              <a:rPr lang="ru-RU" dirty="0" err="1" smtClean="0"/>
              <a:t>има</a:t>
            </a:r>
            <a:r>
              <a:rPr lang="ru-RU" dirty="0" smtClean="0"/>
              <a:t> концентрация на </a:t>
            </a:r>
            <a:r>
              <a:rPr lang="ru-RU" dirty="0" err="1" smtClean="0"/>
              <a:t>алкохол</a:t>
            </a:r>
            <a:r>
              <a:rPr lang="ru-RU" dirty="0" smtClean="0"/>
              <a:t> в </a:t>
            </a:r>
            <a:r>
              <a:rPr lang="ru-RU" dirty="0" err="1" smtClean="0"/>
              <a:t>кръвта</a:t>
            </a:r>
            <a:r>
              <a:rPr lang="ru-RU" dirty="0" smtClean="0"/>
              <a:t> си до 0,5 </a:t>
            </a:r>
            <a:r>
              <a:rPr lang="ru-RU" dirty="0" err="1" smtClean="0"/>
              <a:t>промила</a:t>
            </a:r>
            <a:r>
              <a:rPr lang="ru-RU" dirty="0" smtClean="0"/>
              <a:t> или точно 0,5 </a:t>
            </a:r>
            <a:r>
              <a:rPr lang="ru-RU" dirty="0" err="1" smtClean="0"/>
              <a:t>промила</a:t>
            </a:r>
            <a:r>
              <a:rPr lang="ru-RU" dirty="0" smtClean="0"/>
              <a:t> не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предпоставките</a:t>
            </a:r>
            <a:r>
              <a:rPr lang="ru-RU" dirty="0" smtClean="0"/>
              <a:t> за </a:t>
            </a:r>
            <a:r>
              <a:rPr lang="ru-RU" dirty="0" err="1" smtClean="0"/>
              <a:t>квалифициране</a:t>
            </a:r>
            <a:r>
              <a:rPr lang="ru-RU" dirty="0" smtClean="0"/>
              <a:t> на </a:t>
            </a:r>
            <a:r>
              <a:rPr lang="ru-RU" dirty="0" err="1" smtClean="0"/>
              <a:t>престъплението</a:t>
            </a:r>
            <a:r>
              <a:rPr lang="ru-RU" dirty="0" smtClean="0"/>
              <a:t> по чл.343, ал.3 НК. </a:t>
            </a:r>
          </a:p>
          <a:p>
            <a:pPr marL="0" indent="0" algn="just">
              <a:buNone/>
            </a:pPr>
            <a:r>
              <a:rPr lang="ru-RU" b="1" dirty="0" smtClean="0"/>
              <a:t>Р 491/1970 г. по НД 33/1970 г., 3 НО, Р 721/1972 г. по НД 480/1972 г. 3 НО</a:t>
            </a:r>
          </a:p>
          <a:p>
            <a:pPr marL="0" indent="0" algn="just">
              <a:buNone/>
            </a:pPr>
            <a:r>
              <a:rPr lang="ru-RU" dirty="0"/>
              <a:t>Значение 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единствено</a:t>
            </a:r>
            <a:r>
              <a:rPr lang="ru-RU" dirty="0"/>
              <a:t> </a:t>
            </a:r>
            <a:r>
              <a:rPr lang="ru-RU" dirty="0" err="1"/>
              <a:t>обстоятелството</a:t>
            </a:r>
            <a:r>
              <a:rPr lang="ru-RU" dirty="0"/>
              <a:t> дали </a:t>
            </a:r>
            <a:r>
              <a:rPr lang="ru-RU" dirty="0" err="1"/>
              <a:t>извършителят</a:t>
            </a:r>
            <a:r>
              <a:rPr lang="ru-RU" dirty="0"/>
              <a:t> е бил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съставомерната</a:t>
            </a:r>
            <a:r>
              <a:rPr lang="ru-RU" dirty="0"/>
              <a:t> концентрация </a:t>
            </a:r>
            <a:r>
              <a:rPr lang="ru-RU" dirty="0" err="1"/>
              <a:t>когато</a:t>
            </a:r>
            <a:r>
              <a:rPr lang="ru-RU" dirty="0"/>
              <a:t> е </a:t>
            </a:r>
            <a:r>
              <a:rPr lang="ru-RU" dirty="0" err="1"/>
              <a:t>осъществил</a:t>
            </a:r>
            <a:r>
              <a:rPr lang="ru-RU" dirty="0"/>
              <a:t> </a:t>
            </a:r>
            <a:r>
              <a:rPr lang="ru-RU" dirty="0" err="1"/>
              <a:t>престъплението</a:t>
            </a:r>
            <a:r>
              <a:rPr lang="ru-RU" dirty="0"/>
              <a:t>. </a:t>
            </a:r>
            <a:r>
              <a:rPr lang="ru-RU" dirty="0" err="1"/>
              <a:t>Кога</a:t>
            </a:r>
            <a:r>
              <a:rPr lang="ru-RU" dirty="0"/>
              <a:t> е употребил </a:t>
            </a:r>
            <a:r>
              <a:rPr lang="ru-RU" dirty="0" err="1"/>
              <a:t>алкохолните</a:t>
            </a:r>
            <a:r>
              <a:rPr lang="ru-RU" dirty="0"/>
              <a:t> напитки,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довели до </a:t>
            </a:r>
            <a:r>
              <a:rPr lang="ru-RU" dirty="0" err="1"/>
              <a:t>достигане</a:t>
            </a:r>
            <a:r>
              <a:rPr lang="ru-RU" dirty="0"/>
              <a:t> на </a:t>
            </a:r>
            <a:r>
              <a:rPr lang="ru-RU" dirty="0" err="1"/>
              <a:t>концентрацията</a:t>
            </a:r>
            <a:r>
              <a:rPr lang="ru-RU" dirty="0"/>
              <a:t> на </a:t>
            </a:r>
            <a:r>
              <a:rPr lang="ru-RU" dirty="0" err="1"/>
              <a:t>етилов</a:t>
            </a:r>
            <a:r>
              <a:rPr lang="ru-RU" dirty="0"/>
              <a:t> </a:t>
            </a:r>
            <a:r>
              <a:rPr lang="ru-RU" dirty="0" err="1"/>
              <a:t>алкохол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над 0,5 </a:t>
            </a:r>
            <a:r>
              <a:rPr lang="ru-RU" dirty="0" err="1"/>
              <a:t>промила</a:t>
            </a:r>
            <a:r>
              <a:rPr lang="ru-RU" dirty="0"/>
              <a:t> е без значение,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нейната</a:t>
            </a:r>
            <a:r>
              <a:rPr lang="ru-RU" dirty="0"/>
              <a:t> </a:t>
            </a:r>
            <a:r>
              <a:rPr lang="ru-RU" dirty="0" err="1"/>
              <a:t>стойност</a:t>
            </a:r>
            <a:r>
              <a:rPr lang="ru-RU" dirty="0"/>
              <a:t> </a:t>
            </a:r>
            <a:r>
              <a:rPr lang="ru-RU" dirty="0" err="1"/>
              <a:t>изключва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</a:t>
            </a:r>
            <a:r>
              <a:rPr lang="ru-RU" dirty="0" err="1"/>
              <a:t>етиловия</a:t>
            </a:r>
            <a:r>
              <a:rPr lang="ru-RU" dirty="0"/>
              <a:t> </a:t>
            </a:r>
            <a:r>
              <a:rPr lang="ru-RU" dirty="0" err="1"/>
              <a:t>алкохол</a:t>
            </a:r>
            <a:r>
              <a:rPr lang="ru-RU" dirty="0"/>
              <a:t> да е </a:t>
            </a:r>
            <a:r>
              <a:rPr lang="ru-RU" dirty="0" err="1"/>
              <a:t>попаднал</a:t>
            </a:r>
            <a:r>
              <a:rPr lang="ru-RU" dirty="0"/>
              <a:t> случайно в организма </a:t>
            </a:r>
            <a:r>
              <a:rPr lang="ru-RU" dirty="0" err="1"/>
              <a:t>му</a:t>
            </a:r>
            <a:r>
              <a:rPr lang="ru-RU" dirty="0"/>
              <a:t>. Не на </a:t>
            </a:r>
            <a:r>
              <a:rPr lang="ru-RU" dirty="0" err="1"/>
              <a:t>последно</a:t>
            </a:r>
            <a:r>
              <a:rPr lang="ru-RU" dirty="0"/>
              <a:t> </a:t>
            </a:r>
            <a:r>
              <a:rPr lang="ru-RU" dirty="0" err="1"/>
              <a:t>място</a:t>
            </a:r>
            <a:r>
              <a:rPr lang="ru-RU" dirty="0"/>
              <a:t>, за да </a:t>
            </a:r>
            <a:r>
              <a:rPr lang="ru-RU" dirty="0" err="1"/>
              <a:t>достигне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ниво</a:t>
            </a:r>
            <a:r>
              <a:rPr lang="ru-RU" dirty="0"/>
              <a:t> на </a:t>
            </a:r>
            <a:r>
              <a:rPr lang="ru-RU" dirty="0" err="1"/>
              <a:t>етилов</a:t>
            </a:r>
            <a:r>
              <a:rPr lang="ru-RU" dirty="0"/>
              <a:t> </a:t>
            </a:r>
            <a:r>
              <a:rPr lang="ru-RU" dirty="0" err="1"/>
              <a:t>алкохол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си без </a:t>
            </a:r>
            <a:r>
              <a:rPr lang="ru-RU" dirty="0" err="1"/>
              <a:t>съмнение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е </a:t>
            </a:r>
            <a:r>
              <a:rPr lang="ru-RU" dirty="0" err="1"/>
              <a:t>знаел</a:t>
            </a:r>
            <a:r>
              <a:rPr lang="ru-RU" dirty="0"/>
              <a:t>, че е употребил </a:t>
            </a:r>
            <a:r>
              <a:rPr lang="ru-RU" dirty="0" err="1"/>
              <a:t>алкохолни</a:t>
            </a:r>
            <a:r>
              <a:rPr lang="ru-RU" dirty="0"/>
              <a:t> напитки и </a:t>
            </a:r>
            <a:r>
              <a:rPr lang="ru-RU" dirty="0" err="1"/>
              <a:t>въпреки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управлявал</a:t>
            </a:r>
            <a:r>
              <a:rPr lang="ru-RU" dirty="0"/>
              <a:t>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и е причинил </a:t>
            </a:r>
            <a:r>
              <a:rPr lang="ru-RU" dirty="0" err="1"/>
              <a:t>произшествието</a:t>
            </a:r>
            <a:r>
              <a:rPr lang="ru-RU" dirty="0"/>
              <a:t>. 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bg-BG" dirty="0" smtClean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4077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000" dirty="0">
                <a:solidFill>
                  <a:prstClr val="black"/>
                </a:solidFill>
              </a:rPr>
              <a:t>Престъпление по чл.343, ал.3 </a:t>
            </a:r>
            <a:r>
              <a:rPr lang="bg-BG" sz="4000" dirty="0" smtClean="0">
                <a:solidFill>
                  <a:prstClr val="black"/>
                </a:solidFill>
              </a:rPr>
              <a:t>НК-</a:t>
            </a:r>
            <a:r>
              <a:rPr lang="bg-BG" sz="4000" dirty="0">
                <a:solidFill>
                  <a:prstClr val="black"/>
                </a:solidFill>
              </a:rPr>
              <a:t/>
            </a:r>
            <a:br>
              <a:rPr lang="bg-BG" sz="4000" dirty="0">
                <a:solidFill>
                  <a:prstClr val="black"/>
                </a:solidFill>
              </a:rPr>
            </a:br>
            <a:r>
              <a:rPr lang="bg-BG" sz="4000" dirty="0">
                <a:solidFill>
                  <a:prstClr val="black"/>
                </a:solidFill>
              </a:rPr>
              <a:t>пияно състояние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ППВС </a:t>
            </a:r>
            <a:r>
              <a:rPr lang="ru-RU" b="1" dirty="0"/>
              <a:t>1/1983 г., Р 1556/1968 г. по НД 1312/1968 г. 3 НО, Р 200/2009 г. по НД 183/2009 г. 2 НО</a:t>
            </a:r>
            <a:r>
              <a:rPr lang="ru-RU" b="1" dirty="0" smtClean="0"/>
              <a:t>,, </a:t>
            </a:r>
            <a:r>
              <a:rPr lang="ru-RU" b="1" dirty="0"/>
              <a:t>Р 488/2002 г. по НД 350/2002 г., 1 НО, Р 385/2009 г. по НД 384/2009 г., 1 НО</a:t>
            </a:r>
          </a:p>
          <a:p>
            <a:pPr marL="0" indent="0" algn="just">
              <a:buNone/>
            </a:pPr>
            <a:r>
              <a:rPr lang="ru-RU" dirty="0" err="1" smtClean="0"/>
              <a:t>Пияното</a:t>
            </a:r>
            <a:r>
              <a:rPr lang="ru-RU" dirty="0" smtClean="0"/>
              <a:t> </a:t>
            </a:r>
            <a:r>
              <a:rPr lang="ru-RU" dirty="0" err="1"/>
              <a:t>състояние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на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установено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годни</a:t>
            </a:r>
            <a:r>
              <a:rPr lang="ru-RU" dirty="0"/>
              <a:t> </a:t>
            </a:r>
            <a:r>
              <a:rPr lang="ru-RU" dirty="0" err="1"/>
              <a:t>доказателства</a:t>
            </a:r>
            <a:r>
              <a:rPr lang="ru-RU" dirty="0"/>
              <a:t> и доказателствени средства.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/>
              <a:t>Р 1056/1971 г. по НД 930/1971 г. 3 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Съдът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приел</a:t>
            </a:r>
            <a:r>
              <a:rPr lang="ru-RU" dirty="0"/>
              <a:t>, че </a:t>
            </a:r>
            <a:r>
              <a:rPr lang="ru-RU" dirty="0" err="1"/>
              <a:t>липсата</a:t>
            </a:r>
            <a:r>
              <a:rPr lang="ru-RU" dirty="0"/>
              <a:t> на </a:t>
            </a:r>
            <a:r>
              <a:rPr lang="ru-RU" dirty="0" err="1"/>
              <a:t>химическо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на </a:t>
            </a:r>
            <a:r>
              <a:rPr lang="ru-RU" dirty="0" err="1"/>
              <a:t>кръвта</a:t>
            </a:r>
            <a:r>
              <a:rPr lang="ru-RU" dirty="0"/>
              <a:t> на </a:t>
            </a:r>
            <a:r>
              <a:rPr lang="ru-RU" dirty="0" err="1"/>
              <a:t>дееца</a:t>
            </a:r>
            <a:r>
              <a:rPr lang="ru-RU" dirty="0"/>
              <a:t> не е основание да се приеме, че той не е </a:t>
            </a:r>
            <a:r>
              <a:rPr lang="ru-RU" dirty="0" err="1"/>
              <a:t>управлявал</a:t>
            </a:r>
            <a:r>
              <a:rPr lang="ru-RU" dirty="0"/>
              <a:t> в </a:t>
            </a:r>
            <a:r>
              <a:rPr lang="ru-RU" dirty="0" err="1"/>
              <a:t>пияно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установено</a:t>
            </a:r>
            <a:r>
              <a:rPr lang="ru-RU" dirty="0"/>
              <a:t> с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доказателства</a:t>
            </a:r>
            <a:r>
              <a:rPr lang="ru-RU" dirty="0" smtClean="0"/>
              <a:t>).</a:t>
            </a:r>
          </a:p>
          <a:p>
            <a:pPr marL="0" indent="0" algn="just">
              <a:buNone/>
            </a:pPr>
            <a:r>
              <a:rPr lang="ru-RU" b="1" dirty="0"/>
              <a:t>Р 382 по НД 507/2024 г. 1 </a:t>
            </a:r>
            <a:r>
              <a:rPr lang="ru-RU" b="1" dirty="0" smtClean="0"/>
              <a:t>НО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В </a:t>
            </a:r>
            <a:r>
              <a:rPr lang="ru-RU" dirty="0" err="1"/>
              <a:t>съответствие</a:t>
            </a:r>
            <a:r>
              <a:rPr lang="ru-RU" dirty="0"/>
              <a:t> с доказателствените </a:t>
            </a:r>
            <a:r>
              <a:rPr lang="ru-RU" dirty="0" err="1"/>
              <a:t>източници</a:t>
            </a:r>
            <a:r>
              <a:rPr lang="ru-RU" dirty="0"/>
              <a:t> е </a:t>
            </a:r>
            <a:r>
              <a:rPr lang="ru-RU" dirty="0" err="1"/>
              <a:t>прието</a:t>
            </a:r>
            <a:r>
              <a:rPr lang="ru-RU" dirty="0"/>
              <a:t>, че </a:t>
            </a:r>
            <a:r>
              <a:rPr lang="ru-RU" dirty="0" err="1"/>
              <a:t>взетата</a:t>
            </a:r>
            <a:r>
              <a:rPr lang="ru-RU" dirty="0"/>
              <a:t> в 23,26 ч. на 02.09.2020 г. с </a:t>
            </a:r>
            <a:r>
              <a:rPr lang="ru-RU" dirty="0" err="1"/>
              <a:t>техническо</a:t>
            </a:r>
            <a:r>
              <a:rPr lang="ru-RU" dirty="0"/>
              <a:t> средство </a:t>
            </a:r>
            <a:r>
              <a:rPr lang="ru-RU" dirty="0" err="1"/>
              <a:t>Алкотест</a:t>
            </a:r>
            <a:r>
              <a:rPr lang="ru-RU" dirty="0"/>
              <a:t> </a:t>
            </a:r>
            <a:r>
              <a:rPr lang="ru-RU" dirty="0" err="1"/>
              <a:t>Дрегер</a:t>
            </a:r>
            <a:r>
              <a:rPr lang="ru-RU" dirty="0"/>
              <a:t> 7510 проба за </a:t>
            </a:r>
            <a:r>
              <a:rPr lang="ru-RU" dirty="0" err="1"/>
              <a:t>употреба</a:t>
            </a:r>
            <a:r>
              <a:rPr lang="ru-RU" dirty="0"/>
              <a:t> на </a:t>
            </a:r>
            <a:r>
              <a:rPr lang="ru-RU" dirty="0" err="1"/>
              <a:t>алкохол</a:t>
            </a:r>
            <a:r>
              <a:rPr lang="ru-RU" dirty="0"/>
              <a:t>, </a:t>
            </a:r>
            <a:r>
              <a:rPr lang="ru-RU" dirty="0" err="1"/>
              <a:t>извършена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половин час след </a:t>
            </a:r>
            <a:r>
              <a:rPr lang="ru-RU" dirty="0" err="1"/>
              <a:t>реализиране</a:t>
            </a:r>
            <a:r>
              <a:rPr lang="ru-RU" dirty="0"/>
              <a:t> на </a:t>
            </a:r>
            <a:r>
              <a:rPr lang="ru-RU" dirty="0" err="1"/>
              <a:t>транспортното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, е </a:t>
            </a:r>
            <a:r>
              <a:rPr lang="ru-RU" dirty="0" err="1"/>
              <a:t>отчела</a:t>
            </a:r>
            <a:r>
              <a:rPr lang="ru-RU" dirty="0"/>
              <a:t> положителен </a:t>
            </a:r>
            <a:r>
              <a:rPr lang="ru-RU" dirty="0" err="1"/>
              <a:t>резултат</a:t>
            </a:r>
            <a:r>
              <a:rPr lang="ru-RU" dirty="0"/>
              <a:t> от 0,58 на </a:t>
            </a:r>
            <a:r>
              <a:rPr lang="ru-RU" dirty="0" err="1"/>
              <a:t>хиляда</a:t>
            </a:r>
            <a:r>
              <a:rPr lang="ru-RU" dirty="0"/>
              <a:t>. </a:t>
            </a:r>
            <a:r>
              <a:rPr lang="ru-RU" dirty="0" err="1"/>
              <a:t>Последвало</a:t>
            </a:r>
            <a:r>
              <a:rPr lang="ru-RU" dirty="0"/>
              <a:t> е </a:t>
            </a:r>
            <a:r>
              <a:rPr lang="ru-RU" dirty="0" err="1"/>
              <a:t>издаване</a:t>
            </a:r>
            <a:r>
              <a:rPr lang="ru-RU" dirty="0"/>
              <a:t> на талон за </a:t>
            </a:r>
            <a:r>
              <a:rPr lang="ru-RU" dirty="0" err="1"/>
              <a:t>медицинско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в 00,20 ч. на 03.09.2020 г. </a:t>
            </a:r>
            <a:r>
              <a:rPr lang="ru-RU" dirty="0" err="1"/>
              <a:t>във</a:t>
            </a:r>
            <a:r>
              <a:rPr lang="ru-RU" dirty="0"/>
              <a:t> </a:t>
            </a:r>
            <a:r>
              <a:rPr lang="ru-RU" dirty="0" smtClean="0"/>
              <a:t>ФСМП- </a:t>
            </a:r>
            <a:r>
              <a:rPr lang="ru-RU" dirty="0"/>
              <a:t>гр. </a:t>
            </a:r>
            <a:r>
              <a:rPr lang="ru-RU" dirty="0" err="1"/>
              <a:t>Ботевград</a:t>
            </a:r>
            <a:r>
              <a:rPr lang="ru-RU" dirty="0"/>
              <a:t> от </a:t>
            </a:r>
            <a:r>
              <a:rPr lang="ru-RU" dirty="0" err="1"/>
              <a:t>подсъдимия</a:t>
            </a:r>
            <a:r>
              <a:rPr lang="ru-RU" dirty="0"/>
              <a:t> е </a:t>
            </a:r>
            <a:r>
              <a:rPr lang="ru-RU" dirty="0" err="1"/>
              <a:t>взета</a:t>
            </a:r>
            <a:r>
              <a:rPr lang="ru-RU" dirty="0"/>
              <a:t> </a:t>
            </a:r>
            <a:r>
              <a:rPr lang="ru-RU" dirty="0" err="1"/>
              <a:t>кръвна</a:t>
            </a:r>
            <a:r>
              <a:rPr lang="ru-RU" dirty="0"/>
              <a:t> проба. При </a:t>
            </a:r>
            <a:r>
              <a:rPr lang="ru-RU" dirty="0" err="1"/>
              <a:t>химическото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е </a:t>
            </a:r>
            <a:r>
              <a:rPr lang="ru-RU" dirty="0" err="1"/>
              <a:t>установено</a:t>
            </a:r>
            <a:r>
              <a:rPr lang="ru-RU" dirty="0"/>
              <a:t> наличие на </a:t>
            </a:r>
            <a:r>
              <a:rPr lang="ru-RU" dirty="0" err="1"/>
              <a:t>алкохол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от 0,42 </a:t>
            </a:r>
            <a:r>
              <a:rPr lang="ru-RU" dirty="0" err="1"/>
              <a:t>промила</a:t>
            </a:r>
            <a:r>
              <a:rPr lang="ru-RU" dirty="0"/>
              <a:t>. </a:t>
            </a:r>
            <a:r>
              <a:rPr lang="ru-RU" dirty="0" err="1"/>
              <a:t>Според</a:t>
            </a:r>
            <a:r>
              <a:rPr lang="ru-RU" dirty="0"/>
              <a:t> </a:t>
            </a:r>
            <a:r>
              <a:rPr lang="ru-RU" dirty="0" err="1"/>
              <a:t>заключението</a:t>
            </a:r>
            <a:r>
              <a:rPr lang="ru-RU" dirty="0"/>
              <a:t> на КСМХТЕ и </a:t>
            </a:r>
            <a:r>
              <a:rPr lang="ru-RU" dirty="0" err="1"/>
              <a:t>разясненията</a:t>
            </a:r>
            <a:r>
              <a:rPr lang="ru-RU" dirty="0"/>
              <a:t> на </a:t>
            </a:r>
            <a:r>
              <a:rPr lang="ru-RU" dirty="0" err="1"/>
              <a:t>вещите</a:t>
            </a:r>
            <a:r>
              <a:rPr lang="ru-RU" dirty="0"/>
              <a:t> лица в </a:t>
            </a:r>
            <a:r>
              <a:rPr lang="ru-RU" dirty="0" err="1"/>
              <a:t>съдебно</a:t>
            </a:r>
            <a:r>
              <a:rPr lang="ru-RU" dirty="0"/>
              <a:t> заседание, </a:t>
            </a:r>
            <a:r>
              <a:rPr lang="ru-RU" dirty="0" err="1"/>
              <a:t>към</a:t>
            </a:r>
            <a:r>
              <a:rPr lang="ru-RU" dirty="0"/>
              <a:t> момента на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пътно</a:t>
            </a:r>
            <a:r>
              <a:rPr lang="ru-RU" dirty="0"/>
              <a:t> </a:t>
            </a:r>
            <a:r>
              <a:rPr lang="ru-RU" dirty="0" err="1"/>
              <a:t>транспортното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 - 22,53 ч., </a:t>
            </a:r>
            <a:r>
              <a:rPr lang="ru-RU" dirty="0" err="1"/>
              <a:t>концентрацията</a:t>
            </a:r>
            <a:r>
              <a:rPr lang="ru-RU" dirty="0"/>
              <a:t> на </a:t>
            </a:r>
            <a:r>
              <a:rPr lang="ru-RU" dirty="0" err="1"/>
              <a:t>алкохол</a:t>
            </a:r>
            <a:r>
              <a:rPr lang="ru-RU" dirty="0"/>
              <a:t> в </a:t>
            </a:r>
            <a:r>
              <a:rPr lang="ru-RU" dirty="0" err="1"/>
              <a:t>кръвта</a:t>
            </a:r>
            <a:r>
              <a:rPr lang="ru-RU" dirty="0"/>
              <a:t> на </a:t>
            </a:r>
            <a:r>
              <a:rPr lang="ru-RU" dirty="0" err="1"/>
              <a:t>подсъдимия</a:t>
            </a:r>
            <a:r>
              <a:rPr lang="ru-RU" dirty="0"/>
              <a:t> Василев е била 0,6 </a:t>
            </a:r>
            <a:r>
              <a:rPr lang="ru-RU" dirty="0" err="1"/>
              <a:t>промила</a:t>
            </a:r>
            <a:r>
              <a:rPr lang="ru-RU" dirty="0" smtClean="0"/>
              <a:t>. </a:t>
            </a:r>
            <a:r>
              <a:rPr lang="ru-RU" dirty="0" err="1" smtClean="0"/>
              <a:t>Съдът</a:t>
            </a:r>
            <a:r>
              <a:rPr lang="ru-RU" dirty="0" smtClean="0"/>
              <a:t> е </a:t>
            </a:r>
            <a:r>
              <a:rPr lang="ru-RU" dirty="0" err="1" smtClean="0"/>
              <a:t>приел</a:t>
            </a:r>
            <a:r>
              <a:rPr lang="ru-RU" dirty="0" smtClean="0"/>
              <a:t> наличие на </a:t>
            </a:r>
            <a:r>
              <a:rPr lang="ru-RU" dirty="0" err="1" smtClean="0"/>
              <a:t>пияно</a:t>
            </a:r>
            <a:r>
              <a:rPr lang="ru-RU" dirty="0" smtClean="0"/>
              <a:t> </a:t>
            </a:r>
            <a:r>
              <a:rPr lang="ru-RU" dirty="0" err="1" smtClean="0"/>
              <a:t>състояние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435/2025 г. </a:t>
            </a:r>
            <a:r>
              <a:rPr lang="ru-RU" b="1" dirty="0"/>
              <a:t>п</a:t>
            </a:r>
            <a:r>
              <a:rPr lang="ru-RU" b="1" dirty="0" smtClean="0"/>
              <a:t>о НД 646/2025 г. 3 НО</a:t>
            </a:r>
          </a:p>
          <a:p>
            <a:pPr marL="0" indent="0" algn="just">
              <a:buNone/>
            </a:pPr>
            <a:r>
              <a:rPr lang="ru-RU" dirty="0" err="1" smtClean="0"/>
              <a:t>Налице</a:t>
            </a:r>
            <a:r>
              <a:rPr lang="ru-RU" dirty="0" smtClean="0"/>
              <a:t> е </a:t>
            </a:r>
            <a:r>
              <a:rPr lang="ru-RU" dirty="0" err="1" smtClean="0"/>
              <a:t>съществена</a:t>
            </a:r>
            <a:r>
              <a:rPr lang="ru-RU" dirty="0" smtClean="0"/>
              <a:t> </a:t>
            </a:r>
            <a:r>
              <a:rPr lang="ru-RU" dirty="0" err="1" smtClean="0"/>
              <a:t>разлика</a:t>
            </a:r>
            <a:r>
              <a:rPr lang="ru-RU" dirty="0" smtClean="0"/>
              <a:t> между начина на </a:t>
            </a:r>
            <a:r>
              <a:rPr lang="ru-RU" dirty="0" err="1" smtClean="0"/>
              <a:t>установяване</a:t>
            </a:r>
            <a:r>
              <a:rPr lang="ru-RU" dirty="0" smtClean="0"/>
              <a:t> на </a:t>
            </a:r>
            <a:r>
              <a:rPr lang="ru-RU" dirty="0" err="1" smtClean="0"/>
              <a:t>употреба</a:t>
            </a:r>
            <a:r>
              <a:rPr lang="ru-RU" dirty="0" smtClean="0"/>
              <a:t> на </a:t>
            </a:r>
            <a:r>
              <a:rPr lang="ru-RU" dirty="0" err="1" smtClean="0"/>
              <a:t>алкохол</a:t>
            </a:r>
            <a:r>
              <a:rPr lang="ru-RU" dirty="0" smtClean="0"/>
              <a:t> при </a:t>
            </a:r>
            <a:r>
              <a:rPr lang="ru-RU" dirty="0" err="1" smtClean="0"/>
              <a:t>престъплението</a:t>
            </a:r>
            <a:r>
              <a:rPr lang="ru-RU" dirty="0" smtClean="0"/>
              <a:t> по чл.343, ал.3 НК и по чл.343б, ал.1 НК (при </a:t>
            </a:r>
            <a:r>
              <a:rPr lang="ru-RU" dirty="0" err="1" smtClean="0"/>
              <a:t>второто</a:t>
            </a:r>
            <a:r>
              <a:rPr lang="ru-RU" dirty="0" smtClean="0"/>
              <a:t> начина за </a:t>
            </a:r>
            <a:r>
              <a:rPr lang="ru-RU" dirty="0" err="1" smtClean="0"/>
              <a:t>установяване</a:t>
            </a:r>
            <a:r>
              <a:rPr lang="ru-RU" dirty="0" smtClean="0"/>
              <a:t> е </a:t>
            </a:r>
            <a:r>
              <a:rPr lang="ru-RU" dirty="0" err="1" smtClean="0"/>
              <a:t>единствено</a:t>
            </a:r>
            <a:r>
              <a:rPr lang="ru-RU" dirty="0" smtClean="0"/>
              <a:t> </a:t>
            </a:r>
            <a:r>
              <a:rPr lang="ru-RU" dirty="0" err="1" smtClean="0"/>
              <a:t>този</a:t>
            </a:r>
            <a:r>
              <a:rPr lang="ru-RU" dirty="0" smtClean="0"/>
              <a:t> </a:t>
            </a:r>
            <a:r>
              <a:rPr lang="ru-RU" dirty="0" err="1" smtClean="0"/>
              <a:t>посочен</a:t>
            </a:r>
            <a:r>
              <a:rPr lang="ru-RU" dirty="0" smtClean="0"/>
              <a:t> в </a:t>
            </a:r>
            <a:r>
              <a:rPr lang="ru-RU" dirty="0" err="1" smtClean="0"/>
              <a:t>Наредба</a:t>
            </a:r>
            <a:r>
              <a:rPr lang="ru-RU" dirty="0" smtClean="0"/>
              <a:t> 1/2017 г.)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87670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Престъпление </a:t>
            </a:r>
            <a:r>
              <a:rPr lang="bg-BG" dirty="0" smtClean="0"/>
              <a:t>по чл.343, ал.3 НК</a:t>
            </a:r>
            <a:r>
              <a:rPr lang="ru-RU" b="1" dirty="0" smtClean="0"/>
              <a:t> </a:t>
            </a:r>
            <a:r>
              <a:rPr lang="ru-RU" dirty="0" smtClean="0"/>
              <a:t>отказ на </a:t>
            </a:r>
            <a:r>
              <a:rPr lang="ru-RU" dirty="0" err="1" smtClean="0"/>
              <a:t>водача</a:t>
            </a:r>
            <a:r>
              <a:rPr lang="ru-RU" dirty="0" smtClean="0"/>
              <a:t> да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тестван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 err="1"/>
              <a:t>Наредба</a:t>
            </a:r>
            <a:r>
              <a:rPr lang="ru-RU" dirty="0"/>
              <a:t> №1 </a:t>
            </a:r>
            <a:r>
              <a:rPr lang="ru-RU" dirty="0" err="1"/>
              <a:t>законодателят</a:t>
            </a:r>
            <a:r>
              <a:rPr lang="ru-RU" dirty="0"/>
              <a:t> е </a:t>
            </a:r>
            <a:r>
              <a:rPr lang="ru-RU" dirty="0" err="1"/>
              <a:t>регламентирал</a:t>
            </a:r>
            <a:r>
              <a:rPr lang="ru-RU" dirty="0"/>
              <a:t> </a:t>
            </a:r>
            <a:r>
              <a:rPr lang="ru-RU" dirty="0" err="1"/>
              <a:t>реда</a:t>
            </a:r>
            <a:r>
              <a:rPr lang="ru-RU" dirty="0"/>
              <a:t>, по </a:t>
            </a:r>
            <a:r>
              <a:rPr lang="ru-RU" dirty="0" err="1"/>
              <a:t>който</a:t>
            </a:r>
            <a:r>
              <a:rPr lang="ru-RU" dirty="0"/>
              <a:t> се </a:t>
            </a:r>
            <a:r>
              <a:rPr lang="ru-RU" dirty="0" err="1"/>
              <a:t>осъществява</a:t>
            </a:r>
            <a:r>
              <a:rPr lang="ru-RU" dirty="0"/>
              <a:t> </a:t>
            </a:r>
            <a:r>
              <a:rPr lang="ru-RU" dirty="0" err="1"/>
              <a:t>тестването</a:t>
            </a:r>
            <a:r>
              <a:rPr lang="ru-RU" dirty="0"/>
              <a:t> на </a:t>
            </a:r>
            <a:r>
              <a:rPr lang="ru-RU" dirty="0" err="1"/>
              <a:t>водач</a:t>
            </a:r>
            <a:r>
              <a:rPr lang="ru-RU" dirty="0"/>
              <a:t>, за </a:t>
            </a:r>
            <a:r>
              <a:rPr lang="ru-RU" dirty="0" err="1"/>
              <a:t>употребата</a:t>
            </a:r>
            <a:r>
              <a:rPr lang="ru-RU" dirty="0"/>
              <a:t> на </a:t>
            </a:r>
            <a:r>
              <a:rPr lang="ru-RU" dirty="0" err="1"/>
              <a:t>алкохол</a:t>
            </a:r>
            <a:r>
              <a:rPr lang="ru-RU" dirty="0"/>
              <a:t> или </a:t>
            </a:r>
            <a:r>
              <a:rPr lang="ru-RU" dirty="0" err="1"/>
              <a:t>наркотично</a:t>
            </a:r>
            <a:r>
              <a:rPr lang="ru-RU" dirty="0"/>
              <a:t> вещество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 err="1"/>
              <a:t>Редът</a:t>
            </a:r>
            <a:r>
              <a:rPr lang="ru-RU" dirty="0"/>
              <a:t> за </a:t>
            </a:r>
            <a:r>
              <a:rPr lang="ru-RU" dirty="0" err="1"/>
              <a:t>установяване</a:t>
            </a:r>
            <a:r>
              <a:rPr lang="ru-RU" dirty="0"/>
              <a:t> на </a:t>
            </a:r>
            <a:r>
              <a:rPr lang="ru-RU" dirty="0" err="1"/>
              <a:t>етилов</a:t>
            </a:r>
            <a:r>
              <a:rPr lang="ru-RU" dirty="0"/>
              <a:t> </a:t>
            </a:r>
            <a:r>
              <a:rPr lang="ru-RU" dirty="0" err="1"/>
              <a:t>алкохол</a:t>
            </a:r>
            <a:r>
              <a:rPr lang="ru-RU" dirty="0"/>
              <a:t> и </a:t>
            </a:r>
            <a:r>
              <a:rPr lang="ru-RU" dirty="0" err="1"/>
              <a:t>наркотични</a:t>
            </a:r>
            <a:r>
              <a:rPr lang="ru-RU" dirty="0"/>
              <a:t> вещества в </a:t>
            </a:r>
            <a:r>
              <a:rPr lang="ru-RU" dirty="0" err="1"/>
              <a:t>кръвта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е посредством </a:t>
            </a:r>
            <a:r>
              <a:rPr lang="ru-RU" dirty="0" err="1"/>
              <a:t>техническо</a:t>
            </a:r>
            <a:r>
              <a:rPr lang="ru-RU" dirty="0"/>
              <a:t> средство или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 smtClean="0"/>
              <a:t>изследване</a:t>
            </a:r>
            <a:r>
              <a:rPr lang="ru-RU" dirty="0" smtClean="0"/>
              <a:t>- </a:t>
            </a:r>
            <a:r>
              <a:rPr lang="ru-RU" dirty="0"/>
              <a:t>чл.4, ал.1 </a:t>
            </a:r>
            <a:r>
              <a:rPr lang="ru-RU" dirty="0" err="1"/>
              <a:t>Наредба</a:t>
            </a:r>
            <a:r>
              <a:rPr lang="ru-RU" dirty="0"/>
              <a:t> №</a:t>
            </a:r>
            <a:r>
              <a:rPr lang="ru-RU" dirty="0" smtClean="0"/>
              <a:t>1.</a:t>
            </a:r>
            <a:endParaRPr lang="ru-RU" dirty="0"/>
          </a:p>
          <a:p>
            <a:pPr marL="0" indent="0" algn="just">
              <a:buNone/>
            </a:pP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/>
              <a:t>водачът</a:t>
            </a:r>
            <a:r>
              <a:rPr lang="ru-RU" dirty="0"/>
              <a:t> </a:t>
            </a:r>
            <a:r>
              <a:rPr lang="ru-RU" dirty="0" err="1"/>
              <a:t>откаже</a:t>
            </a:r>
            <a:r>
              <a:rPr lang="ru-RU" dirty="0"/>
              <a:t> да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направен</a:t>
            </a:r>
            <a:r>
              <a:rPr lang="ru-RU" dirty="0"/>
              <a:t> тест или да </a:t>
            </a:r>
            <a:r>
              <a:rPr lang="ru-RU" dirty="0" err="1"/>
              <a:t>даде</a:t>
            </a:r>
            <a:r>
              <a:rPr lang="ru-RU" dirty="0"/>
              <a:t> </a:t>
            </a:r>
            <a:r>
              <a:rPr lang="ru-RU" dirty="0" err="1"/>
              <a:t>кръв</a:t>
            </a:r>
            <a:r>
              <a:rPr lang="ru-RU" dirty="0"/>
              <a:t> за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 по </a:t>
            </a:r>
            <a:r>
              <a:rPr lang="ru-RU" dirty="0" err="1"/>
              <a:t>установения</a:t>
            </a:r>
            <a:r>
              <a:rPr lang="ru-RU" dirty="0"/>
              <a:t> в </a:t>
            </a:r>
            <a:r>
              <a:rPr lang="ru-RU" dirty="0" err="1"/>
              <a:t>Наредба</a:t>
            </a:r>
            <a:r>
              <a:rPr lang="ru-RU" dirty="0"/>
              <a:t> №1 </a:t>
            </a:r>
            <a:r>
              <a:rPr lang="ru-RU" dirty="0" err="1"/>
              <a:t>надлежен</a:t>
            </a:r>
            <a:r>
              <a:rPr lang="ru-RU" dirty="0"/>
              <a:t> </a:t>
            </a:r>
            <a:r>
              <a:rPr lang="ru-RU" dirty="0" err="1"/>
              <a:t>ред</a:t>
            </a:r>
            <a:r>
              <a:rPr lang="ru-RU" dirty="0"/>
              <a:t>, без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основателни</a:t>
            </a:r>
            <a:r>
              <a:rPr lang="ru-RU" dirty="0"/>
              <a:t> </a:t>
            </a:r>
            <a:r>
              <a:rPr lang="ru-RU" dirty="0" err="1"/>
              <a:t>медицински</a:t>
            </a:r>
            <a:r>
              <a:rPr lang="ru-RU" dirty="0"/>
              <a:t> причини за </a:t>
            </a:r>
            <a:r>
              <a:rPr lang="ru-RU" dirty="0" err="1"/>
              <a:t>това</a:t>
            </a:r>
            <a:r>
              <a:rPr lang="ru-RU" dirty="0"/>
              <a:t>, е </a:t>
            </a:r>
            <a:r>
              <a:rPr lang="ru-RU" dirty="0" err="1"/>
              <a:t>осъществен</a:t>
            </a:r>
            <a:r>
              <a:rPr lang="ru-RU" dirty="0"/>
              <a:t> </a:t>
            </a:r>
            <a:r>
              <a:rPr lang="ru-RU" dirty="0" err="1"/>
              <a:t>квалифицирания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по чл.343, ал.3 НК.</a:t>
            </a:r>
          </a:p>
          <a:p>
            <a:pPr marL="0" indent="0" algn="just">
              <a:buNone/>
            </a:pPr>
            <a:r>
              <a:rPr lang="ru-RU" dirty="0" err="1" smtClean="0"/>
              <a:t>Отказът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водача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тестван</a:t>
            </a:r>
            <a:r>
              <a:rPr lang="ru-RU" dirty="0"/>
              <a:t> (или </a:t>
            </a:r>
            <a:r>
              <a:rPr lang="ru-RU" dirty="0" err="1"/>
              <a:t>изследван</a:t>
            </a:r>
            <a:r>
              <a:rPr lang="ru-RU" dirty="0"/>
              <a:t>)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удостоверен по начин, предвиден в чл.6, ал.9 </a:t>
            </a:r>
            <a:r>
              <a:rPr lang="ru-RU" dirty="0" err="1"/>
              <a:t>Наредба</a:t>
            </a:r>
            <a:r>
              <a:rPr lang="ru-RU" dirty="0"/>
              <a:t> №1.</a:t>
            </a:r>
          </a:p>
          <a:p>
            <a:pPr marL="0" indent="0" algn="just">
              <a:buNone/>
            </a:pPr>
            <a:r>
              <a:rPr lang="ru-RU" dirty="0"/>
              <a:t>Отказ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тестван</a:t>
            </a:r>
            <a:r>
              <a:rPr lang="ru-RU" dirty="0"/>
              <a:t> или </a:t>
            </a:r>
            <a:r>
              <a:rPr lang="ru-RU" dirty="0" err="1"/>
              <a:t>изследван</a:t>
            </a:r>
            <a:r>
              <a:rPr lang="ru-RU" dirty="0"/>
              <a:t> по </a:t>
            </a:r>
            <a:r>
              <a:rPr lang="ru-RU" dirty="0" err="1"/>
              <a:t>надлежния</a:t>
            </a:r>
            <a:r>
              <a:rPr lang="ru-RU" dirty="0"/>
              <a:t> </a:t>
            </a:r>
            <a:r>
              <a:rPr lang="ru-RU" dirty="0" err="1"/>
              <a:t>ред</a:t>
            </a:r>
            <a:r>
              <a:rPr lang="ru-RU" dirty="0"/>
              <a:t> по </a:t>
            </a:r>
            <a:r>
              <a:rPr lang="ru-RU" dirty="0" err="1"/>
              <a:t>Наредба</a:t>
            </a:r>
            <a:r>
              <a:rPr lang="ru-RU" dirty="0"/>
              <a:t> №1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:</a:t>
            </a:r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 err="1" smtClean="0"/>
              <a:t>водачът</a:t>
            </a:r>
            <a:r>
              <a:rPr lang="ru-RU" dirty="0" smtClean="0"/>
              <a:t> </a:t>
            </a:r>
            <a:r>
              <a:rPr lang="ru-RU" dirty="0" err="1"/>
              <a:t>откаже</a:t>
            </a:r>
            <a:r>
              <a:rPr lang="ru-RU" dirty="0"/>
              <a:t> да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направен</a:t>
            </a:r>
            <a:r>
              <a:rPr lang="ru-RU" dirty="0"/>
              <a:t> тест с </a:t>
            </a:r>
            <a:r>
              <a:rPr lang="ru-RU" dirty="0" err="1"/>
              <a:t>техническо</a:t>
            </a:r>
            <a:r>
              <a:rPr lang="ru-RU" dirty="0"/>
              <a:t> средство</a:t>
            </a:r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 err="1" smtClean="0"/>
              <a:t>водачът</a:t>
            </a:r>
            <a:r>
              <a:rPr lang="ru-RU" dirty="0" smtClean="0"/>
              <a:t> </a:t>
            </a:r>
            <a:r>
              <a:rPr lang="ru-RU" dirty="0" err="1"/>
              <a:t>откаже</a:t>
            </a:r>
            <a:r>
              <a:rPr lang="ru-RU" dirty="0"/>
              <a:t> да </a:t>
            </a:r>
            <a:r>
              <a:rPr lang="ru-RU" dirty="0" err="1"/>
              <a:t>изпълнява</a:t>
            </a:r>
            <a:r>
              <a:rPr lang="ru-RU" dirty="0"/>
              <a:t> </a:t>
            </a:r>
            <a:r>
              <a:rPr lang="ru-RU" dirty="0" err="1"/>
              <a:t>разпорежданията</a:t>
            </a:r>
            <a:r>
              <a:rPr lang="ru-RU" dirty="0"/>
              <a:t> на </a:t>
            </a:r>
            <a:r>
              <a:rPr lang="ru-RU" dirty="0" err="1"/>
              <a:t>контролните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начин </a:t>
            </a:r>
            <a:r>
              <a:rPr lang="ru-RU" dirty="0" err="1"/>
              <a:t>направи</a:t>
            </a:r>
            <a:r>
              <a:rPr lang="ru-RU" dirty="0"/>
              <a:t> </a:t>
            </a:r>
            <a:r>
              <a:rPr lang="ru-RU" dirty="0" err="1"/>
              <a:t>изследването</a:t>
            </a:r>
            <a:r>
              <a:rPr lang="ru-RU" dirty="0"/>
              <a:t> </a:t>
            </a:r>
            <a:r>
              <a:rPr lang="ru-RU" dirty="0" err="1"/>
              <a:t>невъзможно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dirty="0" err="1" smtClean="0"/>
              <a:t>водачът</a:t>
            </a:r>
            <a:r>
              <a:rPr lang="ru-RU" dirty="0" smtClean="0"/>
              <a:t> </a:t>
            </a:r>
            <a:r>
              <a:rPr lang="ru-RU" dirty="0" err="1"/>
              <a:t>откаже</a:t>
            </a:r>
            <a:r>
              <a:rPr lang="ru-RU" dirty="0"/>
              <a:t> да се яви за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, (</a:t>
            </a:r>
            <a:r>
              <a:rPr lang="ru-RU" dirty="0" err="1"/>
              <a:t>ако</a:t>
            </a:r>
            <a:r>
              <a:rPr lang="ru-RU" dirty="0"/>
              <a:t> не е </a:t>
            </a:r>
            <a:r>
              <a:rPr lang="ru-RU" dirty="0" err="1"/>
              <a:t>тестван</a:t>
            </a:r>
            <a:r>
              <a:rPr lang="ru-RU" dirty="0"/>
              <a:t> с </a:t>
            </a:r>
            <a:r>
              <a:rPr lang="ru-RU" dirty="0" err="1"/>
              <a:t>техническо</a:t>
            </a:r>
            <a:r>
              <a:rPr lang="ru-RU" dirty="0"/>
              <a:t> средство)</a:t>
            </a:r>
          </a:p>
          <a:p>
            <a:pPr algn="just">
              <a:buFontTx/>
              <a:buChar char="-"/>
            </a:pPr>
            <a:r>
              <a:rPr lang="ru-RU" dirty="0" err="1" smtClean="0"/>
              <a:t>водачът</a:t>
            </a:r>
            <a:r>
              <a:rPr lang="ru-RU" dirty="0" smtClean="0"/>
              <a:t> </a:t>
            </a:r>
            <a:r>
              <a:rPr lang="ru-RU" dirty="0"/>
              <a:t>се е явил за </a:t>
            </a:r>
            <a:r>
              <a:rPr lang="ru-RU" dirty="0" err="1"/>
              <a:t>кръвно</a:t>
            </a:r>
            <a:r>
              <a:rPr lang="ru-RU" dirty="0"/>
              <a:t> </a:t>
            </a:r>
            <a:r>
              <a:rPr lang="ru-RU" dirty="0" err="1"/>
              <a:t>изследване</a:t>
            </a:r>
            <a:r>
              <a:rPr lang="ru-RU" dirty="0"/>
              <a:t>, но след срока по чл.6, ал.6 </a:t>
            </a:r>
            <a:r>
              <a:rPr lang="ru-RU" dirty="0" err="1"/>
              <a:t>Наредба</a:t>
            </a:r>
            <a:r>
              <a:rPr lang="ru-RU" dirty="0"/>
              <a:t> №</a:t>
            </a:r>
            <a:r>
              <a:rPr lang="ru-RU" dirty="0" smtClean="0"/>
              <a:t>1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9821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Престъпление по </a:t>
            </a:r>
            <a:r>
              <a:rPr lang="bg-BG" dirty="0" smtClean="0"/>
              <a:t>чл.343, ал.3 НК-</a:t>
            </a:r>
            <a:br>
              <a:rPr lang="bg-BG" dirty="0" smtClean="0"/>
            </a:br>
            <a:r>
              <a:rPr lang="bg-BG" dirty="0" smtClean="0"/>
              <a:t>избягал от местопроизшествието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552/1983 г. по НД 520/1983 г. 3 НО, Р 350/1986 г. по НД 305/1986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/>
              <a:t>След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е бил </a:t>
            </a:r>
            <a:r>
              <a:rPr lang="ru-RU" dirty="0" err="1"/>
              <a:t>водач</a:t>
            </a:r>
            <a:r>
              <a:rPr lang="ru-RU" dirty="0"/>
              <a:t> на </a:t>
            </a:r>
            <a:r>
              <a:rPr lang="ru-RU" dirty="0" err="1"/>
              <a:t>моторно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средство, </a:t>
            </a:r>
            <a:r>
              <a:rPr lang="ru-RU" dirty="0" err="1"/>
              <a:t>което</a:t>
            </a:r>
            <a:r>
              <a:rPr lang="ru-RU" dirty="0"/>
              <a:t> е </a:t>
            </a:r>
            <a:r>
              <a:rPr lang="ru-RU" dirty="0" err="1"/>
              <a:t>участвало</a:t>
            </a:r>
            <a:r>
              <a:rPr lang="ru-RU" dirty="0"/>
              <a:t> в </a:t>
            </a:r>
            <a:r>
              <a:rPr lang="ru-RU" dirty="0" err="1"/>
              <a:t>пътно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 той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задължение</a:t>
            </a:r>
            <a:r>
              <a:rPr lang="ru-RU" dirty="0"/>
              <a:t> да </a:t>
            </a:r>
            <a:r>
              <a:rPr lang="ru-RU" dirty="0" err="1"/>
              <a:t>остане</a:t>
            </a:r>
            <a:r>
              <a:rPr lang="ru-RU" dirty="0"/>
              <a:t> на </a:t>
            </a:r>
            <a:r>
              <a:rPr lang="ru-RU" dirty="0" err="1"/>
              <a:t>местопроизшествието</a:t>
            </a:r>
            <a:r>
              <a:rPr lang="ru-RU" dirty="0"/>
              <a:t> до </a:t>
            </a:r>
            <a:r>
              <a:rPr lang="ru-RU" dirty="0" err="1"/>
              <a:t>пристигането</a:t>
            </a:r>
            <a:r>
              <a:rPr lang="ru-RU" dirty="0"/>
              <a:t> на </a:t>
            </a:r>
            <a:r>
              <a:rPr lang="ru-RU" dirty="0" err="1"/>
              <a:t>контролните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. </a:t>
            </a:r>
            <a:r>
              <a:rPr lang="ru-RU" dirty="0" err="1"/>
              <a:t>Когато</a:t>
            </a:r>
            <a:r>
              <a:rPr lang="ru-RU" dirty="0"/>
              <a:t> той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напусне</a:t>
            </a:r>
            <a:r>
              <a:rPr lang="ru-RU" dirty="0"/>
              <a:t> и не </a:t>
            </a:r>
            <a:r>
              <a:rPr lang="ru-RU" dirty="0" err="1"/>
              <a:t>ги</a:t>
            </a:r>
            <a:r>
              <a:rPr lang="ru-RU" dirty="0"/>
              <a:t> </a:t>
            </a:r>
            <a:r>
              <a:rPr lang="ru-RU" dirty="0" err="1"/>
              <a:t>дочака</a:t>
            </a:r>
            <a:r>
              <a:rPr lang="ru-RU" dirty="0"/>
              <a:t> се приема, че той е </a:t>
            </a:r>
            <a:r>
              <a:rPr lang="ru-RU" dirty="0" err="1"/>
              <a:t>осъществил</a:t>
            </a:r>
            <a:r>
              <a:rPr lang="ru-RU" dirty="0"/>
              <a:t> </a:t>
            </a:r>
            <a:r>
              <a:rPr lang="ru-RU" dirty="0" err="1"/>
              <a:t>бягство</a:t>
            </a:r>
            <a:r>
              <a:rPr lang="ru-RU" dirty="0"/>
              <a:t> от </a:t>
            </a:r>
            <a:r>
              <a:rPr lang="ru-RU" dirty="0" err="1"/>
              <a:t>местопроизшествието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/>
              <a:t> Р 200/1994 г. по НД 204/1994 г. 3 НО, Р 261/2010 г. по НД 193/2010 г. 3 НО</a:t>
            </a:r>
          </a:p>
          <a:p>
            <a:pPr marL="0" indent="0" algn="just">
              <a:buNone/>
            </a:pPr>
            <a:r>
              <a:rPr lang="ru-RU" dirty="0" smtClean="0"/>
              <a:t>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значение дали </a:t>
            </a:r>
            <a:r>
              <a:rPr lang="ru-RU" dirty="0" err="1"/>
              <a:t>извършителят</a:t>
            </a:r>
            <a:r>
              <a:rPr lang="ru-RU" dirty="0"/>
              <a:t> е </a:t>
            </a:r>
            <a:r>
              <a:rPr lang="ru-RU" dirty="0" err="1"/>
              <a:t>знаел</a:t>
            </a:r>
            <a:r>
              <a:rPr lang="ru-RU" dirty="0"/>
              <a:t> за </a:t>
            </a:r>
            <a:r>
              <a:rPr lang="ru-RU" dirty="0" err="1"/>
              <a:t>причинени</a:t>
            </a:r>
            <a:r>
              <a:rPr lang="ru-RU" dirty="0"/>
              <a:t> </a:t>
            </a:r>
            <a:r>
              <a:rPr lang="ru-RU" dirty="0" err="1"/>
              <a:t>съставомерни</a:t>
            </a:r>
            <a:r>
              <a:rPr lang="ru-RU" dirty="0"/>
              <a:t> вреди и </a:t>
            </a:r>
            <a:r>
              <a:rPr lang="ru-RU" dirty="0" err="1"/>
              <a:t>какви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те. От значение е </a:t>
            </a:r>
            <a:r>
              <a:rPr lang="ru-RU" dirty="0" err="1"/>
              <a:t>това</a:t>
            </a:r>
            <a:r>
              <a:rPr lang="ru-RU" dirty="0"/>
              <a:t> той да е </a:t>
            </a:r>
            <a:r>
              <a:rPr lang="ru-RU" dirty="0" err="1"/>
              <a:t>съзнавал</a:t>
            </a:r>
            <a:r>
              <a:rPr lang="ru-RU" dirty="0"/>
              <a:t>, че е </a:t>
            </a:r>
            <a:r>
              <a:rPr lang="ru-RU" dirty="0" err="1"/>
              <a:t>настъпил</a:t>
            </a:r>
            <a:r>
              <a:rPr lang="ru-RU" dirty="0"/>
              <a:t> </a:t>
            </a:r>
            <a:r>
              <a:rPr lang="ru-RU" dirty="0" err="1"/>
              <a:t>пътен</a:t>
            </a:r>
            <a:r>
              <a:rPr lang="ru-RU" dirty="0"/>
              <a:t> инцидент с </a:t>
            </a:r>
            <a:r>
              <a:rPr lang="ru-RU" dirty="0" err="1"/>
              <a:t>негово</a:t>
            </a:r>
            <a:r>
              <a:rPr lang="ru-RU" dirty="0"/>
              <a:t> участие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50148/2023 г. </a:t>
            </a:r>
            <a:r>
              <a:rPr lang="ru-RU" b="1" dirty="0"/>
              <a:t>п</a:t>
            </a:r>
            <a:r>
              <a:rPr lang="ru-RU" b="1" dirty="0" smtClean="0"/>
              <a:t>о НД 608/2022 г. 2 НО</a:t>
            </a:r>
          </a:p>
          <a:p>
            <a:pPr marL="0" indent="0" algn="just">
              <a:buNone/>
            </a:pPr>
            <a:r>
              <a:rPr lang="ru-RU" dirty="0" err="1" smtClean="0"/>
              <a:t>Задължително</a:t>
            </a:r>
            <a:r>
              <a:rPr lang="ru-RU" dirty="0" smtClean="0"/>
              <a:t>, за да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ангажирана</a:t>
            </a:r>
            <a:r>
              <a:rPr lang="ru-RU" dirty="0" smtClean="0"/>
              <a:t> </a:t>
            </a:r>
            <a:r>
              <a:rPr lang="ru-RU" dirty="0" err="1" smtClean="0"/>
              <a:t>отговорността</a:t>
            </a:r>
            <a:r>
              <a:rPr lang="ru-RU" dirty="0" smtClean="0"/>
              <a:t> на </a:t>
            </a:r>
            <a:r>
              <a:rPr lang="ru-RU" dirty="0" err="1" smtClean="0"/>
              <a:t>подсъдимия</a:t>
            </a:r>
            <a:r>
              <a:rPr lang="ru-RU" dirty="0" smtClean="0"/>
              <a:t> е необходимо да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одказано</a:t>
            </a:r>
            <a:r>
              <a:rPr lang="ru-RU" dirty="0" smtClean="0"/>
              <a:t>, че той е узнал за </a:t>
            </a:r>
            <a:r>
              <a:rPr lang="ru-RU" dirty="0" err="1" smtClean="0"/>
              <a:t>настъпилото</a:t>
            </a:r>
            <a:r>
              <a:rPr lang="ru-RU" dirty="0" smtClean="0"/>
              <a:t> </a:t>
            </a:r>
            <a:r>
              <a:rPr lang="ru-RU" dirty="0" err="1" smtClean="0"/>
              <a:t>пътно</a:t>
            </a:r>
            <a:r>
              <a:rPr lang="ru-RU" dirty="0" smtClean="0"/>
              <a:t> </a:t>
            </a:r>
            <a:r>
              <a:rPr lang="ru-RU" dirty="0" err="1" smtClean="0"/>
              <a:t>произшествие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28/2010 г. по НД 674/2009 г.,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Утвърдената</a:t>
            </a:r>
            <a:r>
              <a:rPr lang="ru-RU" dirty="0" smtClean="0"/>
              <a:t> </a:t>
            </a:r>
            <a:r>
              <a:rPr lang="ru-RU" dirty="0" err="1"/>
              <a:t>съдебна</a:t>
            </a:r>
            <a:r>
              <a:rPr lang="ru-RU" dirty="0"/>
              <a:t> практика приема, </a:t>
            </a:r>
            <a:r>
              <a:rPr lang="ru-RU" dirty="0" err="1"/>
              <a:t>първо</a:t>
            </a:r>
            <a:r>
              <a:rPr lang="ru-RU" dirty="0"/>
              <a:t>, че </a:t>
            </a:r>
            <a:r>
              <a:rPr lang="ru-RU" dirty="0" err="1"/>
              <a:t>напускането</a:t>
            </a:r>
            <a:r>
              <a:rPr lang="ru-RU" dirty="0"/>
              <a:t> на </a:t>
            </a:r>
            <a:r>
              <a:rPr lang="ru-RU" dirty="0" err="1"/>
              <a:t>мястото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, независимо от </a:t>
            </a:r>
            <a:r>
              <a:rPr lang="ru-RU" dirty="0" err="1"/>
              <a:t>мотивите</a:t>
            </a:r>
            <a:r>
              <a:rPr lang="ru-RU" dirty="0"/>
              <a:t> за </a:t>
            </a:r>
            <a:r>
              <a:rPr lang="ru-RU" dirty="0" err="1"/>
              <a:t>това</a:t>
            </a:r>
            <a:r>
              <a:rPr lang="ru-RU" dirty="0"/>
              <a:t> действие </a:t>
            </a:r>
            <a:r>
              <a:rPr lang="ru-RU" dirty="0" err="1"/>
              <a:t>представлява</a:t>
            </a:r>
            <a:r>
              <a:rPr lang="ru-RU" dirty="0"/>
              <a:t> </a:t>
            </a:r>
            <a:r>
              <a:rPr lang="ru-RU" dirty="0" err="1"/>
              <a:t>бягство</a:t>
            </a:r>
            <a:r>
              <a:rPr lang="ru-RU" dirty="0"/>
              <a:t> по </a:t>
            </a:r>
            <a:r>
              <a:rPr lang="ru-RU" dirty="0" err="1"/>
              <a:t>смисъла</a:t>
            </a:r>
            <a:r>
              <a:rPr lang="ru-RU" dirty="0"/>
              <a:t> на закона и </a:t>
            </a:r>
            <a:r>
              <a:rPr lang="ru-RU" dirty="0" err="1"/>
              <a:t>второ</a:t>
            </a:r>
            <a:r>
              <a:rPr lang="ru-RU" dirty="0"/>
              <a:t>, </a:t>
            </a:r>
            <a:r>
              <a:rPr lang="ru-RU" dirty="0" err="1"/>
              <a:t>бягството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не само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</a:t>
            </a:r>
            <a:r>
              <a:rPr lang="ru-RU" dirty="0" err="1"/>
              <a:t>укрива</a:t>
            </a:r>
            <a:r>
              <a:rPr lang="ru-RU" dirty="0"/>
              <a:t> </a:t>
            </a:r>
            <a:r>
              <a:rPr lang="ru-RU" dirty="0" err="1"/>
              <a:t>авторството</a:t>
            </a:r>
            <a:r>
              <a:rPr lang="ru-RU" dirty="0"/>
              <a:t> си, но и в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той </a:t>
            </a:r>
            <a:r>
              <a:rPr lang="ru-RU" dirty="0" err="1"/>
              <a:t>укрива</a:t>
            </a:r>
            <a:r>
              <a:rPr lang="ru-RU" dirty="0"/>
              <a:t> </a:t>
            </a:r>
            <a:r>
              <a:rPr lang="ru-RU" dirty="0" err="1"/>
              <a:t>състоянието</a:t>
            </a:r>
            <a:r>
              <a:rPr lang="ru-RU" dirty="0"/>
              <a:t> си или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счита</a:t>
            </a:r>
            <a:r>
              <a:rPr lang="ru-RU" dirty="0"/>
              <a:t>, че не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станат</a:t>
            </a:r>
            <a:r>
              <a:rPr lang="ru-RU" dirty="0"/>
              <a:t> </a:t>
            </a:r>
            <a:r>
              <a:rPr lang="ru-RU" dirty="0" err="1"/>
              <a:t>известни</a:t>
            </a:r>
            <a:r>
              <a:rPr lang="ru-RU" dirty="0"/>
              <a:t> на </a:t>
            </a:r>
            <a:r>
              <a:rPr lang="ru-RU" dirty="0" err="1"/>
              <a:t>компетентните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Причините </a:t>
            </a:r>
            <a:r>
              <a:rPr lang="ru-RU" dirty="0"/>
              <a:t>за </a:t>
            </a:r>
            <a:r>
              <a:rPr lang="ru-RU" dirty="0" err="1"/>
              <a:t>напускане</a:t>
            </a:r>
            <a:r>
              <a:rPr lang="ru-RU" dirty="0"/>
              <a:t> на </a:t>
            </a:r>
            <a:r>
              <a:rPr lang="ru-RU" dirty="0" err="1"/>
              <a:t>местопроизшествието</a:t>
            </a:r>
            <a:r>
              <a:rPr lang="ru-RU" dirty="0"/>
              <a:t> </a:t>
            </a:r>
            <a:r>
              <a:rPr lang="ru-RU" dirty="0" err="1"/>
              <a:t>нямат</a:t>
            </a:r>
            <a:r>
              <a:rPr lang="ru-RU" dirty="0"/>
              <a:t> значение 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. Те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свързани</a:t>
            </a:r>
            <a:r>
              <a:rPr lang="ru-RU" dirty="0"/>
              <a:t> с </a:t>
            </a:r>
            <a:r>
              <a:rPr lang="ru-RU" dirty="0" err="1"/>
              <a:t>желанието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да не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установен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извършител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и с </a:t>
            </a:r>
            <a:r>
              <a:rPr lang="ru-RU" dirty="0" err="1"/>
              <a:t>намерението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да </a:t>
            </a:r>
            <a:r>
              <a:rPr lang="ru-RU" dirty="0" err="1"/>
              <a:t>укрие</a:t>
            </a:r>
            <a:r>
              <a:rPr lang="ru-RU" dirty="0"/>
              <a:t> </a:t>
            </a:r>
            <a:r>
              <a:rPr lang="ru-RU" dirty="0" err="1"/>
              <a:t>състоянието</a:t>
            </a:r>
            <a:r>
              <a:rPr lang="ru-RU" dirty="0"/>
              <a:t>, в </a:t>
            </a:r>
            <a:r>
              <a:rPr lang="ru-RU" dirty="0" err="1"/>
              <a:t>което</a:t>
            </a:r>
            <a:r>
              <a:rPr lang="ru-RU" dirty="0"/>
              <a:t> се е </a:t>
            </a:r>
            <a:r>
              <a:rPr lang="ru-RU" dirty="0" err="1"/>
              <a:t>намирал</a:t>
            </a:r>
            <a:r>
              <a:rPr lang="ru-RU" dirty="0"/>
              <a:t> (например бил е неправоспособен, </a:t>
            </a:r>
            <a:r>
              <a:rPr lang="ru-RU" dirty="0" err="1"/>
              <a:t>пиян</a:t>
            </a:r>
            <a:r>
              <a:rPr lang="ru-RU" dirty="0"/>
              <a:t> или е употребил </a:t>
            </a:r>
            <a:r>
              <a:rPr lang="ru-RU" dirty="0" err="1"/>
              <a:t>наркотични</a:t>
            </a:r>
            <a:r>
              <a:rPr lang="ru-RU" dirty="0"/>
              <a:t> вещества). 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5377682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000" dirty="0">
                <a:solidFill>
                  <a:prstClr val="black"/>
                </a:solidFill>
              </a:rPr>
              <a:t>Престъпление по чл.343, ал.3 </a:t>
            </a:r>
            <a:r>
              <a:rPr lang="bg-BG" sz="4000" dirty="0" smtClean="0">
                <a:solidFill>
                  <a:prstClr val="black"/>
                </a:solidFill>
              </a:rPr>
              <a:t>НК-</a:t>
            </a:r>
            <a:r>
              <a:rPr lang="bg-BG" sz="4000" dirty="0">
                <a:solidFill>
                  <a:prstClr val="black"/>
                </a:solidFill>
              </a:rPr>
              <a:t/>
            </a:r>
            <a:br>
              <a:rPr lang="bg-BG" sz="4000" dirty="0">
                <a:solidFill>
                  <a:prstClr val="black"/>
                </a:solidFill>
              </a:rPr>
            </a:br>
            <a:r>
              <a:rPr lang="bg-BG" sz="4000" dirty="0">
                <a:solidFill>
                  <a:prstClr val="black"/>
                </a:solidFill>
              </a:rPr>
              <a:t>избягал от местопроизшествието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129/2019 г. по НД 564/2019 г. 3 НО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 err="1" smtClean="0"/>
              <a:t>непосредствено</a:t>
            </a:r>
            <a:r>
              <a:rPr lang="ru-RU" dirty="0" smtClean="0"/>
              <a:t> </a:t>
            </a:r>
            <a:r>
              <a:rPr lang="ru-RU" dirty="0"/>
              <a:t>след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 smtClean="0"/>
              <a:t>извършителят</a:t>
            </a:r>
            <a:r>
              <a:rPr lang="ru-RU" dirty="0" smtClean="0"/>
              <a:t> </a:t>
            </a:r>
            <a:r>
              <a:rPr lang="ru-RU" dirty="0" err="1"/>
              <a:t>го</a:t>
            </a:r>
            <a:r>
              <a:rPr lang="ru-RU" dirty="0"/>
              <a:t> е </a:t>
            </a:r>
            <a:r>
              <a:rPr lang="ru-RU" dirty="0" err="1"/>
              <a:t>напуснал</a:t>
            </a:r>
            <a:r>
              <a:rPr lang="ru-RU" dirty="0"/>
              <a:t>, но </a:t>
            </a:r>
            <a:r>
              <a:rPr lang="ru-RU" dirty="0" err="1" smtClean="0"/>
              <a:t>впоследствие</a:t>
            </a:r>
            <a:r>
              <a:rPr lang="ru-RU" dirty="0" smtClean="0"/>
              <a:t>, </a:t>
            </a:r>
            <a:r>
              <a:rPr lang="ru-RU" dirty="0"/>
              <a:t>по своя инициатива (или </a:t>
            </a:r>
            <a:r>
              <a:rPr lang="ru-RU" dirty="0" err="1"/>
              <a:t>приканен</a:t>
            </a:r>
            <a:r>
              <a:rPr lang="ru-RU" dirty="0"/>
              <a:t> от трети лица</a:t>
            </a:r>
            <a:r>
              <a:rPr lang="ru-RU" dirty="0" smtClean="0"/>
              <a:t>), </a:t>
            </a:r>
            <a:r>
              <a:rPr lang="ru-RU" dirty="0"/>
              <a:t>се е </a:t>
            </a:r>
            <a:r>
              <a:rPr lang="ru-RU" dirty="0" err="1"/>
              <a:t>върнал</a:t>
            </a:r>
            <a:r>
              <a:rPr lang="ru-RU" dirty="0"/>
              <a:t> и </a:t>
            </a:r>
            <a:r>
              <a:rPr lang="ru-RU" dirty="0" smtClean="0"/>
              <a:t>се </a:t>
            </a:r>
            <a:r>
              <a:rPr lang="ru-RU" dirty="0"/>
              <a:t>е представил на </a:t>
            </a:r>
            <a:r>
              <a:rPr lang="ru-RU" dirty="0" err="1"/>
              <a:t>контролните</a:t>
            </a:r>
            <a:r>
              <a:rPr lang="ru-RU" dirty="0"/>
              <a:t> </a:t>
            </a:r>
            <a:r>
              <a:rPr lang="ru-RU" dirty="0" err="1" smtClean="0"/>
              <a:t>органи</a:t>
            </a:r>
            <a:r>
              <a:rPr lang="ru-RU" dirty="0" smtClean="0"/>
              <a:t> </a:t>
            </a:r>
            <a:r>
              <a:rPr lang="ru-RU" dirty="0" err="1"/>
              <a:t>деянието</a:t>
            </a:r>
            <a:r>
              <a:rPr lang="ru-RU" dirty="0"/>
              <a:t> не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квалифицира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бягство</a:t>
            </a:r>
            <a:r>
              <a:rPr lang="ru-RU" dirty="0"/>
              <a:t> от </a:t>
            </a:r>
            <a:r>
              <a:rPr lang="ru-RU" dirty="0" err="1"/>
              <a:t>местопроизшествието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</a:t>
            </a:r>
            <a:r>
              <a:rPr lang="ru-RU" dirty="0" err="1"/>
              <a:t>макар</a:t>
            </a:r>
            <a:r>
              <a:rPr lang="ru-RU" dirty="0"/>
              <a:t> и </a:t>
            </a:r>
            <a:r>
              <a:rPr lang="ru-RU" dirty="0" err="1"/>
              <a:t>първоначално</a:t>
            </a:r>
            <a:r>
              <a:rPr lang="ru-RU" dirty="0"/>
              <a:t> да се е отклонил своевременно се е </a:t>
            </a:r>
            <a:r>
              <a:rPr lang="ru-RU" dirty="0" err="1"/>
              <a:t>завърнал</a:t>
            </a:r>
            <a:r>
              <a:rPr lang="ru-RU" dirty="0"/>
              <a:t> и не е </a:t>
            </a:r>
            <a:r>
              <a:rPr lang="ru-RU" dirty="0" err="1"/>
              <a:t>попречил</a:t>
            </a:r>
            <a:r>
              <a:rPr lang="ru-RU" dirty="0"/>
              <a:t> на </a:t>
            </a:r>
            <a:r>
              <a:rPr lang="ru-RU" dirty="0" err="1"/>
              <a:t>разследването</a:t>
            </a:r>
            <a:r>
              <a:rPr lang="ru-RU" dirty="0"/>
              <a:t>. </a:t>
            </a:r>
          </a:p>
          <a:p>
            <a:pPr marL="0" indent="0" algn="just">
              <a:buNone/>
            </a:pPr>
            <a:r>
              <a:rPr lang="ru-RU" b="1" dirty="0"/>
              <a:t>Р 51/1998 г. 3 НО</a:t>
            </a:r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е изминал </a:t>
            </a:r>
            <a:r>
              <a:rPr lang="ru-RU" dirty="0" err="1"/>
              <a:t>сравнително</a:t>
            </a:r>
            <a:r>
              <a:rPr lang="ru-RU" dirty="0"/>
              <a:t> </a:t>
            </a:r>
            <a:r>
              <a:rPr lang="ru-RU" dirty="0" err="1"/>
              <a:t>продължителен</a:t>
            </a:r>
            <a:r>
              <a:rPr lang="ru-RU" dirty="0"/>
              <a:t> период между </a:t>
            </a:r>
            <a:r>
              <a:rPr lang="ru-RU" dirty="0" err="1"/>
              <a:t>бягството</a:t>
            </a:r>
            <a:r>
              <a:rPr lang="ru-RU" dirty="0"/>
              <a:t> от </a:t>
            </a:r>
            <a:r>
              <a:rPr lang="ru-RU" dirty="0" err="1"/>
              <a:t>местопроизшествието</a:t>
            </a:r>
            <a:r>
              <a:rPr lang="ru-RU" dirty="0"/>
              <a:t> и </a:t>
            </a:r>
            <a:r>
              <a:rPr lang="ru-RU" dirty="0" err="1"/>
              <a:t>последващото</a:t>
            </a:r>
            <a:r>
              <a:rPr lang="ru-RU" dirty="0"/>
              <a:t> </a:t>
            </a:r>
            <a:r>
              <a:rPr lang="ru-RU" dirty="0" err="1"/>
              <a:t>явяване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пред </a:t>
            </a:r>
            <a:r>
              <a:rPr lang="ru-RU" dirty="0" err="1"/>
              <a:t>органите</a:t>
            </a:r>
            <a:r>
              <a:rPr lang="ru-RU" dirty="0"/>
              <a:t> на </a:t>
            </a:r>
            <a:r>
              <a:rPr lang="ru-RU" dirty="0" err="1"/>
              <a:t>властта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предпоставките</a:t>
            </a:r>
            <a:r>
              <a:rPr lang="ru-RU" dirty="0"/>
              <a:t> за </a:t>
            </a:r>
            <a:r>
              <a:rPr lang="ru-RU" dirty="0" err="1"/>
              <a:t>ангажиране</a:t>
            </a:r>
            <a:r>
              <a:rPr lang="ru-RU" dirty="0"/>
              <a:t> на </a:t>
            </a:r>
            <a:r>
              <a:rPr lang="ru-RU" dirty="0" err="1"/>
              <a:t>отговорността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по </a:t>
            </a:r>
            <a:r>
              <a:rPr lang="ru-RU" dirty="0" err="1"/>
              <a:t>квалифицирания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чл.343, ал.3 НК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129/2019 г. </a:t>
            </a:r>
            <a:r>
              <a:rPr lang="ru-RU" b="1" dirty="0"/>
              <a:t>п</a:t>
            </a:r>
            <a:r>
              <a:rPr lang="ru-RU" b="1" dirty="0" smtClean="0"/>
              <a:t>о НД 564/2019 г., 3 НО</a:t>
            </a: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 err="1"/>
              <a:t>случаите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се установи, че след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е </a:t>
            </a:r>
            <a:r>
              <a:rPr lang="ru-RU" dirty="0" err="1"/>
              <a:t>напуснал</a:t>
            </a:r>
            <a:r>
              <a:rPr lang="ru-RU" dirty="0"/>
              <a:t> района на </a:t>
            </a:r>
            <a:r>
              <a:rPr lang="ru-RU" dirty="0" err="1"/>
              <a:t>пътния</a:t>
            </a:r>
            <a:r>
              <a:rPr lang="ru-RU" dirty="0"/>
              <a:t> инцидент, </a:t>
            </a:r>
            <a:r>
              <a:rPr lang="ru-RU" dirty="0" err="1"/>
              <a:t>незабавно</a:t>
            </a:r>
            <a:r>
              <a:rPr lang="ru-RU" dirty="0"/>
              <a:t> се е </a:t>
            </a:r>
            <a:r>
              <a:rPr lang="ru-RU" dirty="0" err="1"/>
              <a:t>върнал</a:t>
            </a:r>
            <a:r>
              <a:rPr lang="ru-RU" dirty="0"/>
              <a:t> обратно, с цел да се </a:t>
            </a:r>
            <a:r>
              <a:rPr lang="ru-RU" dirty="0" err="1"/>
              <a:t>предаде</a:t>
            </a:r>
            <a:r>
              <a:rPr lang="ru-RU" dirty="0"/>
              <a:t> на </a:t>
            </a:r>
            <a:r>
              <a:rPr lang="ru-RU" dirty="0" err="1"/>
              <a:t>контролните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извинителна</a:t>
            </a:r>
            <a:r>
              <a:rPr lang="ru-RU" dirty="0"/>
              <a:t> причина,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изключва</a:t>
            </a:r>
            <a:r>
              <a:rPr lang="ru-RU" dirty="0"/>
              <a:t> </a:t>
            </a:r>
            <a:r>
              <a:rPr lang="ru-RU" dirty="0" err="1"/>
              <a:t>по-тежката</a:t>
            </a:r>
            <a:r>
              <a:rPr lang="ru-RU" dirty="0"/>
              <a:t> </a:t>
            </a:r>
            <a:r>
              <a:rPr lang="ru-RU" dirty="0" err="1"/>
              <a:t>правна</a:t>
            </a:r>
            <a:r>
              <a:rPr lang="ru-RU" dirty="0"/>
              <a:t> </a:t>
            </a:r>
            <a:r>
              <a:rPr lang="ru-RU" dirty="0" smtClean="0"/>
              <a:t>квалификация. (В </a:t>
            </a:r>
            <a:r>
              <a:rPr lang="ru-RU" dirty="0" err="1" smtClean="0"/>
              <a:t>този</a:t>
            </a:r>
            <a:r>
              <a:rPr lang="ru-RU" dirty="0" smtClean="0"/>
              <a:t> </a:t>
            </a:r>
            <a:r>
              <a:rPr lang="ru-RU" dirty="0" err="1" smtClean="0"/>
              <a:t>смисъл</a:t>
            </a:r>
            <a:r>
              <a:rPr lang="ru-RU" dirty="0" smtClean="0"/>
              <a:t> и Р 31/2005 </a:t>
            </a:r>
            <a:r>
              <a:rPr lang="ru-RU" dirty="0"/>
              <a:t>г. </a:t>
            </a:r>
            <a:r>
              <a:rPr lang="ru-RU" dirty="0" smtClean="0"/>
              <a:t>по НД </a:t>
            </a:r>
            <a:r>
              <a:rPr lang="ru-RU" dirty="0"/>
              <a:t>501/2004 г., </a:t>
            </a:r>
            <a:r>
              <a:rPr lang="ru-RU" dirty="0" smtClean="0"/>
              <a:t>2 НО). 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80/2012 г. по НД 3137/2011 г. 2 НО, Р 3/2009 г. по НД 712/2008 г. 1 НО</a:t>
            </a:r>
          </a:p>
          <a:p>
            <a:pPr marL="0" indent="0" algn="just">
              <a:buNone/>
            </a:pPr>
            <a:r>
              <a:rPr lang="ru-RU" dirty="0" err="1"/>
              <a:t>Бягството</a:t>
            </a:r>
            <a:r>
              <a:rPr lang="ru-RU" dirty="0"/>
              <a:t> от </a:t>
            </a:r>
            <a:r>
              <a:rPr lang="ru-RU" dirty="0" err="1"/>
              <a:t>местопроизшествието</a:t>
            </a:r>
            <a:r>
              <a:rPr lang="ru-RU" dirty="0"/>
              <a:t> е </a:t>
            </a:r>
            <a:r>
              <a:rPr lang="ru-RU" dirty="0" err="1"/>
              <a:t>взето</a:t>
            </a:r>
            <a:r>
              <a:rPr lang="ru-RU" dirty="0"/>
              <a:t> </a:t>
            </a:r>
            <a:r>
              <a:rPr lang="ru-RU" dirty="0" err="1"/>
              <a:t>предвид</a:t>
            </a:r>
            <a:r>
              <a:rPr lang="ru-RU" dirty="0"/>
              <a:t> от законодателя </a:t>
            </a:r>
            <a:r>
              <a:rPr lang="ru-RU" dirty="0" err="1"/>
              <a:t>като</a:t>
            </a:r>
            <a:r>
              <a:rPr lang="ru-RU" dirty="0"/>
              <a:t> признак на </a:t>
            </a:r>
            <a:r>
              <a:rPr lang="ru-RU" dirty="0" err="1"/>
              <a:t>по-тежко</a:t>
            </a:r>
            <a:r>
              <a:rPr lang="ru-RU" dirty="0"/>
              <a:t> </a:t>
            </a:r>
            <a:r>
              <a:rPr lang="ru-RU" dirty="0" err="1"/>
              <a:t>наказуемия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. </a:t>
            </a:r>
            <a:r>
              <a:rPr lang="ru-RU" dirty="0" err="1"/>
              <a:t>Ето</a:t>
            </a:r>
            <a:r>
              <a:rPr lang="ru-RU" dirty="0"/>
              <a:t> </a:t>
            </a:r>
            <a:r>
              <a:rPr lang="ru-RU" dirty="0" err="1"/>
              <a:t>защо</a:t>
            </a:r>
            <a:r>
              <a:rPr lang="ru-RU" dirty="0"/>
              <a:t>, </a:t>
            </a:r>
            <a:r>
              <a:rPr lang="ru-RU" dirty="0" err="1"/>
              <a:t>повторното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отчитане</a:t>
            </a:r>
            <a:r>
              <a:rPr lang="ru-RU" dirty="0"/>
              <a:t> при </a:t>
            </a:r>
            <a:r>
              <a:rPr lang="ru-RU" dirty="0" err="1"/>
              <a:t>индивидуализацията</a:t>
            </a:r>
            <a:r>
              <a:rPr lang="ru-RU" dirty="0"/>
              <a:t> на </a:t>
            </a:r>
            <a:r>
              <a:rPr lang="ru-RU" dirty="0" err="1"/>
              <a:t>наказанието</a:t>
            </a:r>
            <a:r>
              <a:rPr lang="ru-RU" dirty="0"/>
              <a:t> би довело до </a:t>
            </a:r>
            <a:r>
              <a:rPr lang="ru-RU" dirty="0" err="1"/>
              <a:t>нарушаване</a:t>
            </a:r>
            <a:r>
              <a:rPr lang="ru-RU" dirty="0"/>
              <a:t> на </a:t>
            </a:r>
            <a:r>
              <a:rPr lang="ru-RU" dirty="0" err="1"/>
              <a:t>установената</a:t>
            </a:r>
            <a:r>
              <a:rPr lang="ru-RU" dirty="0"/>
              <a:t> с </a:t>
            </a:r>
            <a:r>
              <a:rPr lang="ru-RU" dirty="0" err="1"/>
              <a:t>разпоредбата</a:t>
            </a:r>
            <a:r>
              <a:rPr lang="ru-RU" dirty="0"/>
              <a:t> на чл. 56 от НК </a:t>
            </a:r>
            <a:r>
              <a:rPr lang="ru-RU" dirty="0" smtClean="0"/>
              <a:t>забрана- </a:t>
            </a:r>
            <a:r>
              <a:rPr lang="ru-RU" dirty="0" err="1"/>
              <a:t>признаци</a:t>
            </a:r>
            <a:r>
              <a:rPr lang="ru-RU" dirty="0"/>
              <a:t> от </a:t>
            </a:r>
            <a:r>
              <a:rPr lang="ru-RU" dirty="0" err="1"/>
              <a:t>състава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 да се </a:t>
            </a:r>
            <a:r>
              <a:rPr lang="ru-RU" dirty="0" err="1"/>
              <a:t>отчитат</a:t>
            </a:r>
            <a:r>
              <a:rPr lang="ru-RU" dirty="0"/>
              <a:t> и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отегчаващи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48726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000" dirty="0">
                <a:solidFill>
                  <a:prstClr val="black"/>
                </a:solidFill>
              </a:rPr>
              <a:t>Престъпление по чл.343, ал.3 </a:t>
            </a:r>
            <a:r>
              <a:rPr lang="bg-BG" sz="4000" dirty="0" smtClean="0">
                <a:solidFill>
                  <a:prstClr val="black"/>
                </a:solidFill>
              </a:rPr>
              <a:t>НК-</a:t>
            </a:r>
            <a:r>
              <a:rPr lang="bg-BG" sz="4000" dirty="0">
                <a:solidFill>
                  <a:prstClr val="black"/>
                </a:solidFill>
              </a:rPr>
              <a:t/>
            </a:r>
            <a:br>
              <a:rPr lang="bg-BG" sz="4000" dirty="0">
                <a:solidFill>
                  <a:prstClr val="black"/>
                </a:solidFill>
              </a:rPr>
            </a:br>
            <a:r>
              <a:rPr lang="bg-BG" sz="4000" dirty="0">
                <a:solidFill>
                  <a:prstClr val="black"/>
                </a:solidFill>
              </a:rPr>
              <a:t>избягал от местопроизшествието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278/2018 г. по НД 870/2017 г., 1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/>
              <a:t>Причина за </a:t>
            </a:r>
            <a:r>
              <a:rPr lang="ru-RU" dirty="0" err="1"/>
              <a:t>напускане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и </a:t>
            </a:r>
            <a:r>
              <a:rPr lang="ru-RU" dirty="0" err="1"/>
              <a:t>желанието</a:t>
            </a:r>
            <a:r>
              <a:rPr lang="ru-RU" dirty="0"/>
              <a:t> на </a:t>
            </a:r>
            <a:r>
              <a:rPr lang="ru-RU" dirty="0" err="1"/>
              <a:t>извършителя</a:t>
            </a:r>
            <a:r>
              <a:rPr lang="ru-RU" dirty="0"/>
              <a:t> да </a:t>
            </a:r>
            <a:r>
              <a:rPr lang="ru-RU" dirty="0" err="1"/>
              <a:t>укрие</a:t>
            </a:r>
            <a:r>
              <a:rPr lang="ru-RU" dirty="0"/>
              <a:t> </a:t>
            </a:r>
            <a:r>
              <a:rPr lang="ru-RU" dirty="0" err="1"/>
              <a:t>доказателства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имат</a:t>
            </a:r>
            <a:r>
              <a:rPr lang="ru-RU" dirty="0"/>
              <a:t> значение за </a:t>
            </a:r>
            <a:r>
              <a:rPr lang="ru-RU" dirty="0" err="1"/>
              <a:t>изхода</a:t>
            </a:r>
            <a:r>
              <a:rPr lang="ru-RU" dirty="0"/>
              <a:t> на </a:t>
            </a:r>
            <a:r>
              <a:rPr lang="ru-RU" dirty="0" err="1"/>
              <a:t>производството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/>
              <a:t>Р 418 по НД 85/2024 г. 3 НО</a:t>
            </a:r>
          </a:p>
          <a:p>
            <a:pPr marL="0" indent="0" algn="just">
              <a:buNone/>
            </a:pPr>
            <a:r>
              <a:rPr lang="ru-RU" dirty="0" err="1"/>
              <a:t>Преживеният</a:t>
            </a:r>
            <a:r>
              <a:rPr lang="ru-RU" dirty="0"/>
              <a:t> </a:t>
            </a:r>
            <a:r>
              <a:rPr lang="ru-RU" dirty="0" err="1"/>
              <a:t>стрес</a:t>
            </a:r>
            <a:r>
              <a:rPr lang="ru-RU" dirty="0"/>
              <a:t>, </a:t>
            </a:r>
            <a:r>
              <a:rPr lang="ru-RU" dirty="0" err="1"/>
              <a:t>уплаха</a:t>
            </a:r>
            <a:r>
              <a:rPr lang="ru-RU" dirty="0"/>
              <a:t> и паника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не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преценен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причина </a:t>
            </a:r>
            <a:r>
              <a:rPr lang="ru-RU" dirty="0" err="1"/>
              <a:t>подсъдимият</a:t>
            </a:r>
            <a:r>
              <a:rPr lang="ru-RU" dirty="0"/>
              <a:t> да </a:t>
            </a:r>
            <a:r>
              <a:rPr lang="ru-RU" dirty="0" err="1"/>
              <a:t>го</a:t>
            </a:r>
            <a:r>
              <a:rPr lang="ru-RU" dirty="0"/>
              <a:t> </a:t>
            </a:r>
            <a:r>
              <a:rPr lang="ru-RU" dirty="0" err="1"/>
              <a:t>напусне</a:t>
            </a:r>
            <a:r>
              <a:rPr lang="ru-RU" dirty="0"/>
              <a:t> и не е основание да се приеме, че не е </a:t>
            </a:r>
            <a:r>
              <a:rPr lang="ru-RU" dirty="0" err="1"/>
              <a:t>осъществил</a:t>
            </a:r>
            <a:r>
              <a:rPr lang="ru-RU" dirty="0"/>
              <a:t> </a:t>
            </a:r>
            <a:r>
              <a:rPr lang="ru-RU" dirty="0" err="1"/>
              <a:t>квалифициращия</a:t>
            </a:r>
            <a:r>
              <a:rPr lang="ru-RU" dirty="0"/>
              <a:t> признак „</a:t>
            </a:r>
            <a:r>
              <a:rPr lang="ru-RU" dirty="0" err="1"/>
              <a:t>избягал</a:t>
            </a:r>
            <a:r>
              <a:rPr lang="ru-RU" dirty="0"/>
              <a:t> от </a:t>
            </a:r>
            <a:r>
              <a:rPr lang="ru-RU" dirty="0" err="1"/>
              <a:t>местопроизшествие</a:t>
            </a:r>
            <a:r>
              <a:rPr lang="ru-RU" dirty="0" smtClean="0"/>
              <a:t>“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127/1986 г. по НД 133/1986 г. ВК, Р 350/2018 г. по НД 305/1986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/>
              <a:t>след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е </a:t>
            </a:r>
            <a:r>
              <a:rPr lang="ru-RU" dirty="0" err="1"/>
              <a:t>напуснал</a:t>
            </a:r>
            <a:r>
              <a:rPr lang="ru-RU" dirty="0"/>
              <a:t> по причина, </a:t>
            </a:r>
            <a:r>
              <a:rPr lang="ru-RU" dirty="0" err="1"/>
              <a:t>свързана</a:t>
            </a:r>
            <a:r>
              <a:rPr lang="ru-RU" dirty="0"/>
              <a:t> с </a:t>
            </a:r>
            <a:r>
              <a:rPr lang="ru-RU" dirty="0" err="1"/>
              <a:t>оказване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на пострадал от него,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го</a:t>
            </a:r>
            <a:r>
              <a:rPr lang="ru-RU" dirty="0"/>
              <a:t> е </a:t>
            </a:r>
            <a:r>
              <a:rPr lang="ru-RU" dirty="0" err="1"/>
              <a:t>транспортирал</a:t>
            </a:r>
            <a:r>
              <a:rPr lang="ru-RU" dirty="0"/>
              <a:t> до </a:t>
            </a:r>
            <a:r>
              <a:rPr lang="ru-RU" dirty="0" err="1"/>
              <a:t>медицинско</a:t>
            </a:r>
            <a:r>
              <a:rPr lang="ru-RU" dirty="0"/>
              <a:t> заведение и след </a:t>
            </a:r>
            <a:r>
              <a:rPr lang="ru-RU" dirty="0" err="1"/>
              <a:t>това</a:t>
            </a:r>
            <a:r>
              <a:rPr lang="ru-RU" dirty="0"/>
              <a:t> не се е </a:t>
            </a:r>
            <a:r>
              <a:rPr lang="ru-RU" dirty="0" err="1" smtClean="0"/>
              <a:t>завърнал</a:t>
            </a:r>
            <a:r>
              <a:rPr lang="ru-RU" dirty="0" smtClean="0"/>
              <a:t> е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квалифициращия</a:t>
            </a:r>
            <a:r>
              <a:rPr lang="ru-RU" dirty="0" smtClean="0"/>
              <a:t> признак по чл.343, ал.3 НК. </a:t>
            </a:r>
            <a:r>
              <a:rPr lang="ru-RU" dirty="0"/>
              <a:t>В </a:t>
            </a:r>
            <a:r>
              <a:rPr lang="ru-RU" dirty="0" err="1"/>
              <a:t>този</a:t>
            </a:r>
            <a:r>
              <a:rPr lang="ru-RU" dirty="0"/>
              <a:t> случай той е </a:t>
            </a:r>
            <a:r>
              <a:rPr lang="ru-RU" dirty="0" err="1"/>
              <a:t>имал</a:t>
            </a:r>
            <a:r>
              <a:rPr lang="ru-RU" dirty="0"/>
              <a:t> право да </a:t>
            </a:r>
            <a:r>
              <a:rPr lang="ru-RU" dirty="0" err="1"/>
              <a:t>напусне</a:t>
            </a:r>
            <a:r>
              <a:rPr lang="ru-RU" dirty="0"/>
              <a:t> </a:t>
            </a:r>
            <a:r>
              <a:rPr lang="ru-RU" dirty="0" err="1"/>
              <a:t>местопроизшествието</a:t>
            </a:r>
            <a:r>
              <a:rPr lang="ru-RU" dirty="0"/>
              <a:t>, но е бил </a:t>
            </a:r>
            <a:r>
              <a:rPr lang="ru-RU" dirty="0" err="1"/>
              <a:t>задължен</a:t>
            </a:r>
            <a:r>
              <a:rPr lang="ru-RU" dirty="0"/>
              <a:t> след </a:t>
            </a:r>
            <a:r>
              <a:rPr lang="ru-RU" dirty="0" err="1"/>
              <a:t>оказване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 </a:t>
            </a:r>
            <a:r>
              <a:rPr lang="ru-RU" dirty="0" err="1"/>
              <a:t>незабавно</a:t>
            </a:r>
            <a:r>
              <a:rPr lang="ru-RU" dirty="0"/>
              <a:t> да се </a:t>
            </a:r>
            <a:r>
              <a:rPr lang="ru-RU" dirty="0" err="1"/>
              <a:t>върне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162/2021 г. по НД 493/2020 г.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Ако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сам е получил </a:t>
            </a:r>
            <a:r>
              <a:rPr lang="ru-RU" dirty="0" err="1"/>
              <a:t>увреждания</a:t>
            </a:r>
            <a:r>
              <a:rPr lang="ru-RU" dirty="0"/>
              <a:t> и се е </a:t>
            </a:r>
            <a:r>
              <a:rPr lang="ru-RU" dirty="0" err="1"/>
              <a:t>нуждаел</a:t>
            </a:r>
            <a:r>
              <a:rPr lang="ru-RU" dirty="0"/>
              <a:t> от </a:t>
            </a:r>
            <a:r>
              <a:rPr lang="ru-RU" dirty="0" err="1"/>
              <a:t>медицинска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и е </a:t>
            </a:r>
            <a:r>
              <a:rPr lang="ru-RU" dirty="0" err="1"/>
              <a:t>напуснал</a:t>
            </a:r>
            <a:r>
              <a:rPr lang="ru-RU" dirty="0"/>
              <a:t> </a:t>
            </a:r>
            <a:r>
              <a:rPr lang="ru-RU" dirty="0" err="1"/>
              <a:t>местопроизшествието</a:t>
            </a:r>
            <a:r>
              <a:rPr lang="ru-RU" dirty="0"/>
              <a:t>, за да я </a:t>
            </a:r>
            <a:r>
              <a:rPr lang="ru-RU" dirty="0" err="1"/>
              <a:t>потърси</a:t>
            </a:r>
            <a:r>
              <a:rPr lang="ru-RU" dirty="0"/>
              <a:t>, не е </a:t>
            </a:r>
            <a:r>
              <a:rPr lang="ru-RU" dirty="0" err="1"/>
              <a:t>налице</a:t>
            </a:r>
            <a:r>
              <a:rPr lang="ru-RU" dirty="0"/>
              <a:t> основание за </a:t>
            </a:r>
            <a:r>
              <a:rPr lang="ru-RU" dirty="0" err="1"/>
              <a:t>квалифициране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по чл.343, ал.3 НК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0846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200" dirty="0"/>
              <a:t>Престъпление по </a:t>
            </a:r>
            <a:r>
              <a:rPr lang="bg-BG" sz="3200" dirty="0" smtClean="0"/>
              <a:t>чл.343, ал.3 НК</a:t>
            </a:r>
            <a:br>
              <a:rPr lang="bg-BG" sz="3200" dirty="0" smtClean="0"/>
            </a:br>
            <a:r>
              <a:rPr lang="bg-BG" sz="3200" dirty="0" smtClean="0"/>
              <a:t>управление на с превишаване над 20 км/ч</a:t>
            </a:r>
            <a:endParaRPr lang="bg-BG" sz="3200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err="1"/>
              <a:t>Деецът</a:t>
            </a:r>
            <a:r>
              <a:rPr lang="ru-RU" b="1" dirty="0"/>
              <a:t> е </a:t>
            </a:r>
            <a:r>
              <a:rPr lang="ru-RU" b="1" dirty="0" err="1"/>
              <a:t>осъществил</a:t>
            </a:r>
            <a:r>
              <a:rPr lang="ru-RU" b="1" dirty="0"/>
              <a:t> </a:t>
            </a:r>
            <a:r>
              <a:rPr lang="ru-RU" b="1" dirty="0" err="1"/>
              <a:t>деянието</a:t>
            </a:r>
            <a:r>
              <a:rPr lang="ru-RU" b="1" dirty="0"/>
              <a:t> </a:t>
            </a:r>
            <a:r>
              <a:rPr lang="ru-RU" b="1" dirty="0" err="1"/>
              <a:t>като</a:t>
            </a:r>
            <a:r>
              <a:rPr lang="ru-RU" b="1" dirty="0"/>
              <a:t> е </a:t>
            </a:r>
            <a:r>
              <a:rPr lang="ru-RU" b="1" dirty="0" err="1"/>
              <a:t>управлявал</a:t>
            </a:r>
            <a:r>
              <a:rPr lang="ru-RU" b="1" dirty="0"/>
              <a:t> </a:t>
            </a:r>
            <a:r>
              <a:rPr lang="ru-RU" b="1" dirty="0" err="1"/>
              <a:t>моторното</a:t>
            </a:r>
            <a:r>
              <a:rPr lang="ru-RU" b="1" dirty="0"/>
              <a:t> </a:t>
            </a:r>
            <a:r>
              <a:rPr lang="ru-RU" b="1" dirty="0" err="1"/>
              <a:t>превозно</a:t>
            </a:r>
            <a:r>
              <a:rPr lang="ru-RU" b="1" dirty="0"/>
              <a:t> средство след </a:t>
            </a:r>
            <a:r>
              <a:rPr lang="ru-RU" b="1" dirty="0" err="1"/>
              <a:t>превишаване</a:t>
            </a:r>
            <a:r>
              <a:rPr lang="ru-RU" b="1" dirty="0"/>
              <a:t> на </a:t>
            </a:r>
            <a:r>
              <a:rPr lang="ru-RU" b="1" dirty="0" err="1"/>
              <a:t>разрешената</a:t>
            </a:r>
            <a:r>
              <a:rPr lang="ru-RU" b="1" dirty="0"/>
              <a:t> </a:t>
            </a:r>
            <a:r>
              <a:rPr lang="ru-RU" b="1" dirty="0" err="1"/>
              <a:t>скорост</a:t>
            </a:r>
            <a:r>
              <a:rPr lang="ru-RU" b="1" dirty="0"/>
              <a:t> в населено </a:t>
            </a:r>
            <a:r>
              <a:rPr lang="ru-RU" b="1" dirty="0" err="1"/>
              <a:t>място</a:t>
            </a:r>
            <a:r>
              <a:rPr lang="ru-RU" b="1" dirty="0"/>
              <a:t> с </a:t>
            </a:r>
            <a:r>
              <a:rPr lang="ru-RU" b="1" dirty="0" err="1"/>
              <a:t>повече</a:t>
            </a:r>
            <a:r>
              <a:rPr lang="ru-RU" b="1" dirty="0"/>
              <a:t> от </a:t>
            </a:r>
            <a:r>
              <a:rPr lang="ru-RU" b="1" dirty="0" smtClean="0"/>
              <a:t>20 км/ч</a:t>
            </a:r>
          </a:p>
          <a:p>
            <a:pPr marL="0" indent="0" algn="just">
              <a:buNone/>
            </a:pPr>
            <a:r>
              <a:rPr lang="ru-RU" dirty="0" err="1" smtClean="0"/>
              <a:t>Преценката</a:t>
            </a:r>
            <a:r>
              <a:rPr lang="ru-RU" dirty="0" smtClean="0"/>
              <a:t> </a:t>
            </a:r>
            <a:r>
              <a:rPr lang="ru-RU" dirty="0"/>
              <a:t>се </a:t>
            </a:r>
            <a:r>
              <a:rPr lang="ru-RU" dirty="0" err="1"/>
              <a:t>прави</a:t>
            </a:r>
            <a:r>
              <a:rPr lang="ru-RU" dirty="0"/>
              <a:t> на </a:t>
            </a:r>
            <a:r>
              <a:rPr lang="ru-RU" dirty="0" err="1"/>
              <a:t>базата</a:t>
            </a:r>
            <a:r>
              <a:rPr lang="ru-RU" dirty="0"/>
              <a:t> на </a:t>
            </a:r>
            <a:r>
              <a:rPr lang="ru-RU" dirty="0" err="1"/>
              <a:t>указаната</a:t>
            </a:r>
            <a:r>
              <a:rPr lang="ru-RU" dirty="0"/>
              <a:t> </a:t>
            </a:r>
            <a:r>
              <a:rPr lang="ru-RU" dirty="0" err="1"/>
              <a:t>максимална</a:t>
            </a:r>
            <a:r>
              <a:rPr lang="ru-RU" dirty="0"/>
              <a:t> </a:t>
            </a:r>
            <a:r>
              <a:rPr lang="ru-RU" dirty="0" err="1"/>
              <a:t>скорост</a:t>
            </a:r>
            <a:r>
              <a:rPr lang="ru-RU" dirty="0"/>
              <a:t> в </a:t>
            </a:r>
            <a:r>
              <a:rPr lang="ru-RU" dirty="0" err="1"/>
              <a:t>разпоредбата</a:t>
            </a:r>
            <a:r>
              <a:rPr lang="ru-RU" dirty="0"/>
              <a:t> на чл.21, ал.1 </a:t>
            </a:r>
            <a:r>
              <a:rPr lang="ru-RU" dirty="0" err="1"/>
              <a:t>ЗДвП</a:t>
            </a:r>
            <a:r>
              <a:rPr lang="ru-RU" dirty="0"/>
              <a:t> или на </a:t>
            </a:r>
            <a:r>
              <a:rPr lang="ru-RU" dirty="0" err="1"/>
              <a:t>тази</a:t>
            </a:r>
            <a:r>
              <a:rPr lang="ru-RU" dirty="0"/>
              <a:t>, указана по </a:t>
            </a:r>
            <a:r>
              <a:rPr lang="ru-RU" dirty="0" err="1"/>
              <a:t>реда</a:t>
            </a:r>
            <a:r>
              <a:rPr lang="ru-RU" dirty="0"/>
              <a:t> на чл.21, ал.2 </a:t>
            </a:r>
            <a:r>
              <a:rPr lang="ru-RU" dirty="0" err="1"/>
              <a:t>ЗДвП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dirty="0" err="1"/>
              <a:t>Скоростта</a:t>
            </a:r>
            <a:r>
              <a:rPr lang="ru-RU" dirty="0"/>
              <a:t> на движение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отчитана не </a:t>
            </a:r>
            <a:r>
              <a:rPr lang="ru-RU" dirty="0" err="1"/>
              <a:t>към</a:t>
            </a:r>
            <a:r>
              <a:rPr lang="ru-RU" dirty="0"/>
              <a:t> момента на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пътното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, а </a:t>
            </a:r>
            <a:r>
              <a:rPr lang="ru-RU" dirty="0" err="1"/>
              <a:t>към</a:t>
            </a:r>
            <a:r>
              <a:rPr lang="ru-RU" dirty="0"/>
              <a:t> момента на </a:t>
            </a:r>
            <a:r>
              <a:rPr lang="ru-RU" dirty="0" err="1"/>
              <a:t>възникване</a:t>
            </a:r>
            <a:r>
              <a:rPr lang="ru-RU" dirty="0"/>
              <a:t> на </a:t>
            </a:r>
            <a:r>
              <a:rPr lang="ru-RU" dirty="0" err="1"/>
              <a:t>опасността</a:t>
            </a:r>
            <a:r>
              <a:rPr lang="ru-RU" dirty="0"/>
              <a:t> или на </a:t>
            </a:r>
            <a:r>
              <a:rPr lang="ru-RU" dirty="0" err="1"/>
              <a:t>промяната</a:t>
            </a:r>
            <a:r>
              <a:rPr lang="ru-RU" dirty="0"/>
              <a:t> на </a:t>
            </a:r>
            <a:r>
              <a:rPr lang="ru-RU" dirty="0" err="1"/>
              <a:t>пътната</a:t>
            </a:r>
            <a:r>
              <a:rPr lang="ru-RU" dirty="0"/>
              <a:t> обстановка, </a:t>
            </a:r>
            <a:r>
              <a:rPr lang="ru-RU" dirty="0" err="1"/>
              <a:t>която</a:t>
            </a:r>
            <a:r>
              <a:rPr lang="ru-RU" dirty="0"/>
              <a:t> е довела до </a:t>
            </a:r>
            <a:r>
              <a:rPr lang="ru-RU" dirty="0" err="1"/>
              <a:t>произшествието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 err="1" smtClean="0"/>
              <a:t>Скоростта</a:t>
            </a:r>
            <a:r>
              <a:rPr lang="ru-RU" dirty="0" smtClean="0"/>
              <a:t> </a:t>
            </a:r>
            <a:r>
              <a:rPr lang="ru-RU" dirty="0" err="1" smtClean="0"/>
              <a:t>трябва</a:t>
            </a:r>
            <a:r>
              <a:rPr lang="ru-RU" dirty="0" smtClean="0"/>
              <a:t> </a:t>
            </a:r>
            <a:r>
              <a:rPr lang="ru-RU" dirty="0"/>
              <a:t>да е </a:t>
            </a:r>
            <a:r>
              <a:rPr lang="ru-RU" dirty="0" err="1"/>
              <a:t>достигната</a:t>
            </a:r>
            <a:r>
              <a:rPr lang="ru-RU" dirty="0"/>
              <a:t> в </a:t>
            </a:r>
            <a:r>
              <a:rPr lang="ru-RU" dirty="0" err="1"/>
              <a:t>рамките</a:t>
            </a:r>
            <a:r>
              <a:rPr lang="ru-RU" dirty="0"/>
              <a:t> на населено </a:t>
            </a:r>
            <a:r>
              <a:rPr lang="ru-RU" dirty="0" err="1"/>
              <a:t>място</a:t>
            </a:r>
            <a:r>
              <a:rPr lang="ru-RU" dirty="0"/>
              <a:t>, </a:t>
            </a:r>
            <a:r>
              <a:rPr lang="ru-RU" dirty="0" err="1"/>
              <a:t>където</a:t>
            </a:r>
            <a:r>
              <a:rPr lang="ru-RU" dirty="0"/>
              <a:t> е </a:t>
            </a:r>
            <a:r>
              <a:rPr lang="ru-RU" dirty="0" err="1"/>
              <a:t>настъпило</a:t>
            </a:r>
            <a:r>
              <a:rPr lang="ru-RU" dirty="0"/>
              <a:t> и </a:t>
            </a:r>
            <a:r>
              <a:rPr lang="ru-RU" dirty="0" err="1"/>
              <a:t>произшествието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пътен</a:t>
            </a:r>
            <a:r>
              <a:rPr lang="ru-RU" dirty="0"/>
              <a:t> </a:t>
            </a:r>
            <a:r>
              <a:rPr lang="ru-RU" dirty="0" err="1"/>
              <a:t>участък</a:t>
            </a:r>
            <a:r>
              <a:rPr lang="ru-RU" dirty="0"/>
              <a:t> </a:t>
            </a:r>
            <a:r>
              <a:rPr lang="ru-RU" dirty="0" err="1"/>
              <a:t>където</a:t>
            </a:r>
            <a:r>
              <a:rPr lang="ru-RU" dirty="0"/>
              <a:t> е </a:t>
            </a:r>
            <a:r>
              <a:rPr lang="ru-RU" dirty="0" err="1"/>
              <a:t>настъпило</a:t>
            </a:r>
            <a:r>
              <a:rPr lang="ru-RU" dirty="0"/>
              <a:t>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застроена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сгради</a:t>
            </a:r>
            <a:r>
              <a:rPr lang="ru-RU" dirty="0"/>
              <a:t> </a:t>
            </a:r>
            <a:r>
              <a:rPr lang="ru-RU" dirty="0" err="1"/>
              <a:t>територия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не </a:t>
            </a:r>
            <a:r>
              <a:rPr lang="ru-RU" dirty="0" err="1"/>
              <a:t>освобождава</a:t>
            </a:r>
            <a:r>
              <a:rPr lang="ru-RU" dirty="0"/>
              <a:t> </a:t>
            </a:r>
            <a:r>
              <a:rPr lang="ru-RU" dirty="0" err="1"/>
              <a:t>водача</a:t>
            </a:r>
            <a:r>
              <a:rPr lang="ru-RU" dirty="0"/>
              <a:t> от </a:t>
            </a:r>
            <a:r>
              <a:rPr lang="ru-RU" dirty="0" err="1"/>
              <a:t>задължението</a:t>
            </a:r>
            <a:r>
              <a:rPr lang="ru-RU" dirty="0"/>
              <a:t> да се </a:t>
            </a:r>
            <a:r>
              <a:rPr lang="ru-RU" dirty="0" err="1"/>
              <a:t>движи</a:t>
            </a:r>
            <a:r>
              <a:rPr lang="ru-RU" dirty="0"/>
              <a:t> с </a:t>
            </a:r>
            <a:r>
              <a:rPr lang="ru-RU" dirty="0" err="1"/>
              <a:t>указаната</a:t>
            </a:r>
            <a:r>
              <a:rPr lang="ru-RU" dirty="0"/>
              <a:t> по </a:t>
            </a:r>
            <a:r>
              <a:rPr lang="ru-RU" dirty="0" err="1"/>
              <a:t>реда</a:t>
            </a:r>
            <a:r>
              <a:rPr lang="ru-RU" dirty="0"/>
              <a:t> на чл.21, ал.1 и ал.2 </a:t>
            </a:r>
            <a:r>
              <a:rPr lang="ru-RU" dirty="0" err="1"/>
              <a:t>ЗДвП</a:t>
            </a:r>
            <a:r>
              <a:rPr lang="ru-RU" dirty="0"/>
              <a:t> </a:t>
            </a:r>
            <a:r>
              <a:rPr lang="ru-RU" dirty="0" err="1" smtClean="0"/>
              <a:t>скорост</a:t>
            </a:r>
            <a:r>
              <a:rPr lang="ru-RU" dirty="0" smtClean="0"/>
              <a:t>, </a:t>
            </a:r>
            <a:r>
              <a:rPr lang="ru-RU" dirty="0" err="1" smtClean="0"/>
              <a:t>стига</a:t>
            </a:r>
            <a:r>
              <a:rPr lang="ru-RU" dirty="0" smtClean="0"/>
              <a:t> то да </a:t>
            </a:r>
            <a:r>
              <a:rPr lang="ru-RU" dirty="0" err="1" smtClean="0"/>
              <a:t>отговаря</a:t>
            </a:r>
            <a:r>
              <a:rPr lang="ru-RU" dirty="0" smtClean="0"/>
              <a:t> на </a:t>
            </a:r>
            <a:r>
              <a:rPr lang="ru-RU" dirty="0" err="1" smtClean="0"/>
              <a:t>изискванията</a:t>
            </a:r>
            <a:r>
              <a:rPr lang="ru-RU" dirty="0"/>
              <a:t> на §6, т. 49 </a:t>
            </a:r>
            <a:r>
              <a:rPr lang="ru-RU" dirty="0" err="1"/>
              <a:t>ЗДвП</a:t>
            </a:r>
            <a:r>
              <a:rPr lang="ru-RU" dirty="0"/>
              <a:t> "Населено </a:t>
            </a:r>
            <a:r>
              <a:rPr lang="ru-RU" dirty="0" err="1"/>
              <a:t>място</a:t>
            </a:r>
            <a:r>
              <a:rPr lang="ru-RU" dirty="0"/>
              <a:t>" е застроена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сгради</a:t>
            </a:r>
            <a:r>
              <a:rPr lang="ru-RU" dirty="0"/>
              <a:t> </a:t>
            </a:r>
            <a:r>
              <a:rPr lang="ru-RU" dirty="0" err="1"/>
              <a:t>територия</a:t>
            </a:r>
            <a:r>
              <a:rPr lang="ru-RU" dirty="0"/>
              <a:t>, при </a:t>
            </a:r>
            <a:r>
              <a:rPr lang="ru-RU" dirty="0" err="1"/>
              <a:t>която</a:t>
            </a:r>
            <a:r>
              <a:rPr lang="ru-RU" dirty="0"/>
              <a:t> </a:t>
            </a:r>
            <a:r>
              <a:rPr lang="ru-RU" dirty="0" err="1"/>
              <a:t>началото</a:t>
            </a:r>
            <a:r>
              <a:rPr lang="ru-RU" dirty="0"/>
              <a:t> и </a:t>
            </a:r>
            <a:r>
              <a:rPr lang="ru-RU" dirty="0" err="1"/>
              <a:t>краят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обозначени</a:t>
            </a:r>
            <a:r>
              <a:rPr lang="ru-RU" dirty="0"/>
              <a:t>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съответни</a:t>
            </a:r>
            <a:r>
              <a:rPr lang="ru-RU" dirty="0"/>
              <a:t> </a:t>
            </a:r>
            <a:r>
              <a:rPr lang="ru-RU" dirty="0" err="1"/>
              <a:t>пътни</a:t>
            </a:r>
            <a:r>
              <a:rPr lang="ru-RU" dirty="0"/>
              <a:t> </a:t>
            </a:r>
            <a:r>
              <a:rPr lang="ru-RU" dirty="0" err="1"/>
              <a:t>знаци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492/2024 г. по НД 742/2024 г., 2 НО</a:t>
            </a:r>
          </a:p>
          <a:p>
            <a:pPr marL="0" indent="0" algn="just">
              <a:buNone/>
            </a:pPr>
            <a:r>
              <a:rPr lang="ru-RU" dirty="0" err="1" smtClean="0"/>
              <a:t>Ако</a:t>
            </a:r>
            <a:r>
              <a:rPr lang="ru-RU" dirty="0" smtClean="0"/>
              <a:t> е </a:t>
            </a: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 smtClean="0"/>
              <a:t>квалифициращото</a:t>
            </a:r>
            <a:r>
              <a:rPr lang="ru-RU" dirty="0" smtClean="0"/>
              <a:t> </a:t>
            </a:r>
            <a:r>
              <a:rPr lang="ru-RU" dirty="0" err="1" smtClean="0"/>
              <a:t>обстоятелство</a:t>
            </a:r>
            <a:r>
              <a:rPr lang="ru-RU" dirty="0" smtClean="0"/>
              <a:t> (</a:t>
            </a:r>
            <a:r>
              <a:rPr lang="ru-RU" dirty="0" err="1" smtClean="0"/>
              <a:t>превишаване</a:t>
            </a:r>
            <a:r>
              <a:rPr lang="ru-RU" dirty="0" smtClean="0"/>
              <a:t> на </a:t>
            </a:r>
            <a:r>
              <a:rPr lang="ru-RU" dirty="0" err="1" smtClean="0"/>
              <a:t>скоростта</a:t>
            </a:r>
            <a:r>
              <a:rPr lang="ru-RU" dirty="0" smtClean="0"/>
              <a:t> над 50 км/ч) </a:t>
            </a:r>
            <a:r>
              <a:rPr lang="ru-RU" dirty="0" err="1" smtClean="0"/>
              <a:t>дори</a:t>
            </a:r>
            <a:r>
              <a:rPr lang="ru-RU" dirty="0" smtClean="0"/>
              <a:t> да е оказана </a:t>
            </a:r>
            <a:r>
              <a:rPr lang="ru-RU" dirty="0" err="1" smtClean="0"/>
              <a:t>помощ</a:t>
            </a:r>
            <a:r>
              <a:rPr lang="ru-RU" dirty="0" smtClean="0"/>
              <a:t> на </a:t>
            </a:r>
            <a:r>
              <a:rPr lang="ru-RU" dirty="0" err="1" smtClean="0"/>
              <a:t>пострадалия</a:t>
            </a:r>
            <a:r>
              <a:rPr lang="ru-RU" dirty="0" smtClean="0"/>
              <a:t> </a:t>
            </a:r>
            <a:r>
              <a:rPr lang="ru-RU" dirty="0" err="1" smtClean="0"/>
              <a:t>привилигерования</a:t>
            </a:r>
            <a:r>
              <a:rPr lang="ru-RU" dirty="0" smtClean="0"/>
              <a:t> </a:t>
            </a:r>
            <a:r>
              <a:rPr lang="ru-RU" dirty="0" err="1" smtClean="0"/>
              <a:t>състава</a:t>
            </a:r>
            <a:r>
              <a:rPr lang="ru-RU" dirty="0" smtClean="0"/>
              <a:t> на чл.343а НК не </a:t>
            </a:r>
            <a:r>
              <a:rPr lang="ru-RU" dirty="0" err="1" smtClean="0"/>
              <a:t>намира</a:t>
            </a:r>
            <a:r>
              <a:rPr lang="ru-RU" dirty="0" smtClean="0"/>
              <a:t> приложение.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164412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Престъпление по </a:t>
            </a:r>
            <a:r>
              <a:rPr lang="bg-BG" dirty="0" smtClean="0"/>
              <a:t>чл.343, ал.3 НК-</a:t>
            </a:r>
            <a:br>
              <a:rPr lang="bg-BG" dirty="0" smtClean="0"/>
            </a:br>
            <a:r>
              <a:rPr lang="bg-BG" dirty="0" smtClean="0"/>
              <a:t>преминаване на червен светофар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err="1" smtClean="0"/>
              <a:t>Нарушението</a:t>
            </a:r>
            <a:r>
              <a:rPr lang="ru-RU" dirty="0" smtClean="0"/>
              <a:t> </a:t>
            </a:r>
            <a:r>
              <a:rPr lang="ru-RU" dirty="0" err="1" smtClean="0"/>
              <a:t>трябва</a:t>
            </a:r>
            <a:r>
              <a:rPr lang="ru-RU" dirty="0" smtClean="0"/>
              <a:t> </a:t>
            </a:r>
            <a:r>
              <a:rPr lang="ru-RU" dirty="0"/>
              <a:t>да е </a:t>
            </a:r>
            <a:r>
              <a:rPr lang="ru-RU" dirty="0" err="1"/>
              <a:t>осъществено</a:t>
            </a:r>
            <a:r>
              <a:rPr lang="ru-RU" dirty="0"/>
              <a:t> </a:t>
            </a:r>
            <a:r>
              <a:rPr lang="ru-RU" dirty="0" err="1"/>
              <a:t>непосредствено</a:t>
            </a:r>
            <a:r>
              <a:rPr lang="ru-RU" dirty="0"/>
              <a:t>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произшествието</a:t>
            </a:r>
            <a:r>
              <a:rPr lang="ru-RU" dirty="0"/>
              <a:t> и да е в </a:t>
            </a:r>
            <a:r>
              <a:rPr lang="ru-RU" dirty="0" err="1"/>
              <a:t>пряка</a:t>
            </a:r>
            <a:r>
              <a:rPr lang="ru-RU" dirty="0"/>
              <a:t> причинно- </a:t>
            </a:r>
            <a:r>
              <a:rPr lang="ru-RU" dirty="0" err="1"/>
              <a:t>следствена</a:t>
            </a:r>
            <a:r>
              <a:rPr lang="ru-RU" dirty="0"/>
              <a:t> </a:t>
            </a:r>
            <a:r>
              <a:rPr lang="ru-RU" dirty="0" err="1"/>
              <a:t>връзка</a:t>
            </a:r>
            <a:r>
              <a:rPr lang="ru-RU" dirty="0"/>
              <a:t> с </a:t>
            </a:r>
            <a:r>
              <a:rPr lang="ru-RU" dirty="0" smtClean="0"/>
              <a:t>него.</a:t>
            </a:r>
          </a:p>
          <a:p>
            <a:pPr marL="0" indent="0" algn="just">
              <a:buNone/>
            </a:pPr>
            <a:r>
              <a:rPr lang="ru-RU" dirty="0" smtClean="0"/>
              <a:t>То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 smtClean="0"/>
              <a:t>единствена</a:t>
            </a:r>
            <a:r>
              <a:rPr lang="ru-RU" dirty="0" smtClean="0"/>
              <a:t> </a:t>
            </a:r>
            <a:r>
              <a:rPr lang="ru-RU" dirty="0"/>
              <a:t>причина за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съставомерния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, но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smtClean="0"/>
              <a:t>и </a:t>
            </a:r>
            <a:r>
              <a:rPr lang="ru-RU" dirty="0" err="1"/>
              <a:t>една</a:t>
            </a:r>
            <a:r>
              <a:rPr lang="ru-RU" dirty="0"/>
              <a:t> от причините за </a:t>
            </a:r>
            <a:r>
              <a:rPr lang="ru-RU" dirty="0" err="1"/>
              <a:t>настъпването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и да е било </a:t>
            </a:r>
            <a:r>
              <a:rPr lang="ru-RU" dirty="0" err="1"/>
              <a:t>придружено</a:t>
            </a:r>
            <a:r>
              <a:rPr lang="ru-RU" dirty="0"/>
              <a:t> с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осъществени</a:t>
            </a:r>
            <a:r>
              <a:rPr lang="ru-RU" dirty="0"/>
              <a:t> от </a:t>
            </a:r>
            <a:r>
              <a:rPr lang="ru-RU" dirty="0" err="1"/>
              <a:t>извършителя</a:t>
            </a:r>
            <a:r>
              <a:rPr lang="ru-RU" dirty="0"/>
              <a:t> нарушения (например на режима на </a:t>
            </a:r>
            <a:r>
              <a:rPr lang="ru-RU" dirty="0" err="1"/>
              <a:t>скоростта</a:t>
            </a:r>
            <a:r>
              <a:rPr lang="ru-RU" dirty="0"/>
              <a:t>).</a:t>
            </a:r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преминаването</a:t>
            </a:r>
            <a:r>
              <a:rPr lang="ru-RU" dirty="0"/>
              <a:t> на </a:t>
            </a:r>
            <a:r>
              <a:rPr lang="ru-RU" dirty="0" err="1"/>
              <a:t>забранителен</a:t>
            </a:r>
            <a:r>
              <a:rPr lang="ru-RU" dirty="0"/>
              <a:t> </a:t>
            </a:r>
            <a:r>
              <a:rPr lang="ru-RU" dirty="0" err="1"/>
              <a:t>червен</a:t>
            </a:r>
            <a:r>
              <a:rPr lang="ru-RU" dirty="0"/>
              <a:t> сигнал на </a:t>
            </a:r>
            <a:r>
              <a:rPr lang="ru-RU" dirty="0" err="1"/>
              <a:t>светофарната</a:t>
            </a:r>
            <a:r>
              <a:rPr lang="ru-RU" dirty="0"/>
              <a:t> </a:t>
            </a:r>
            <a:r>
              <a:rPr lang="ru-RU" dirty="0" err="1"/>
              <a:t>уредба</a:t>
            </a:r>
            <a:r>
              <a:rPr lang="ru-RU" dirty="0"/>
              <a:t> е </a:t>
            </a:r>
            <a:r>
              <a:rPr lang="ru-RU" dirty="0" err="1"/>
              <a:t>извършено</a:t>
            </a:r>
            <a:r>
              <a:rPr lang="ru-RU" dirty="0"/>
              <a:t> много </a:t>
            </a:r>
            <a:r>
              <a:rPr lang="ru-RU" dirty="0" err="1"/>
              <a:t>преди</a:t>
            </a:r>
            <a:r>
              <a:rPr lang="ru-RU" dirty="0"/>
              <a:t> </a:t>
            </a:r>
            <a:r>
              <a:rPr lang="ru-RU" dirty="0" err="1"/>
              <a:t>пътното</a:t>
            </a:r>
            <a:r>
              <a:rPr lang="ru-RU" dirty="0"/>
              <a:t> </a:t>
            </a:r>
            <a:r>
              <a:rPr lang="ru-RU" dirty="0" err="1"/>
              <a:t>произшествие</a:t>
            </a:r>
            <a:r>
              <a:rPr lang="ru-RU" dirty="0"/>
              <a:t> и не е </a:t>
            </a:r>
            <a:r>
              <a:rPr lang="ru-RU" dirty="0" err="1"/>
              <a:t>свързано</a:t>
            </a:r>
            <a:r>
              <a:rPr lang="ru-RU" dirty="0"/>
              <a:t> с </a:t>
            </a:r>
            <a:r>
              <a:rPr lang="ru-RU" dirty="0" err="1"/>
              <a:t>конкретната</a:t>
            </a:r>
            <a:r>
              <a:rPr lang="ru-RU" dirty="0"/>
              <a:t> </a:t>
            </a:r>
            <a:r>
              <a:rPr lang="ru-RU" dirty="0" err="1"/>
              <a:t>пътна</a:t>
            </a:r>
            <a:r>
              <a:rPr lang="ru-RU" dirty="0"/>
              <a:t> ситуация и </a:t>
            </a:r>
            <a:r>
              <a:rPr lang="ru-RU" dirty="0" err="1"/>
              <a:t>предприетите</a:t>
            </a:r>
            <a:r>
              <a:rPr lang="ru-RU" dirty="0"/>
              <a:t> действия на </a:t>
            </a:r>
            <a:r>
              <a:rPr lang="ru-RU" dirty="0" err="1"/>
              <a:t>извършителя</a:t>
            </a:r>
            <a:r>
              <a:rPr lang="ru-RU" dirty="0"/>
              <a:t> причинили </a:t>
            </a:r>
            <a:r>
              <a:rPr lang="ru-RU" dirty="0" err="1"/>
              <a:t>общественоопасните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то не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преценено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основание за </a:t>
            </a:r>
            <a:r>
              <a:rPr lang="ru-RU" dirty="0" err="1"/>
              <a:t>носене</a:t>
            </a:r>
            <a:r>
              <a:rPr lang="ru-RU" dirty="0"/>
              <a:t> на </a:t>
            </a:r>
            <a:r>
              <a:rPr lang="ru-RU" dirty="0" err="1"/>
              <a:t>завишената</a:t>
            </a:r>
            <a:r>
              <a:rPr lang="ru-RU" dirty="0"/>
              <a:t> </a:t>
            </a:r>
            <a:r>
              <a:rPr lang="ru-RU" dirty="0" err="1"/>
              <a:t>наказателна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 по чл.343, ал.3 НК.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543006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Престъпление</a:t>
            </a:r>
            <a:r>
              <a:rPr lang="ru-RU" dirty="0"/>
              <a:t> по чл.343, ал.3 НК-</a:t>
            </a:r>
            <a:br>
              <a:rPr lang="ru-RU" dirty="0"/>
            </a:br>
            <a:r>
              <a:rPr lang="ru-RU" dirty="0" smtClean="0"/>
              <a:t>неправоспособен </a:t>
            </a:r>
            <a:r>
              <a:rPr lang="ru-RU" dirty="0" err="1" smtClean="0"/>
              <a:t>водач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bg-BG" b="1" dirty="0" smtClean="0"/>
              <a:t>Р 60228/2022 г. по НД 838/2021 г., 3 НО</a:t>
            </a:r>
          </a:p>
          <a:p>
            <a:pPr marL="0" indent="0" algn="just">
              <a:buNone/>
            </a:pPr>
            <a:r>
              <a:rPr lang="bg-BG" dirty="0" smtClean="0"/>
              <a:t>При отнемане на всички контролни точки следва да се приеме, че водачът е загубил правоспособността си.</a:t>
            </a:r>
          </a:p>
          <a:p>
            <a:pPr marL="0" indent="0" algn="just">
              <a:buNone/>
            </a:pPr>
            <a:r>
              <a:rPr lang="bg-BG" b="1" dirty="0" smtClean="0"/>
              <a:t>Р 288/2025 г. по НД 329/2025 г., 1 НО</a:t>
            </a:r>
          </a:p>
          <a:p>
            <a:pPr marL="0" indent="0" algn="just">
              <a:buNone/>
            </a:pPr>
            <a:r>
              <a:rPr lang="ru-RU" dirty="0" err="1" smtClean="0"/>
              <a:t>Правоспособността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съвкупност</a:t>
            </a:r>
            <a:r>
              <a:rPr lang="ru-RU" dirty="0"/>
              <a:t> от знания и успешно положен </a:t>
            </a:r>
            <a:r>
              <a:rPr lang="ru-RU" dirty="0" err="1"/>
              <a:t>изпит</a:t>
            </a:r>
            <a:r>
              <a:rPr lang="ru-RU" dirty="0"/>
              <a:t>, </a:t>
            </a:r>
            <a:r>
              <a:rPr lang="ru-RU" dirty="0" err="1"/>
              <a:t>докато</a:t>
            </a:r>
            <a:r>
              <a:rPr lang="ru-RU" dirty="0"/>
              <a:t> </a:t>
            </a:r>
            <a:r>
              <a:rPr lang="ru-RU" dirty="0" err="1"/>
              <a:t>свидетелството</a:t>
            </a:r>
            <a:r>
              <a:rPr lang="ru-RU" dirty="0"/>
              <a:t> само я </a:t>
            </a:r>
            <a:r>
              <a:rPr lang="ru-RU" dirty="0" err="1"/>
              <a:t>удостоверява</a:t>
            </a:r>
            <a:r>
              <a:rPr lang="ru-RU" dirty="0"/>
              <a:t>. </a:t>
            </a:r>
            <a:r>
              <a:rPr lang="ru-RU" dirty="0" err="1"/>
              <a:t>Управлението</a:t>
            </a:r>
            <a:r>
              <a:rPr lang="ru-RU" dirty="0"/>
              <a:t> с </a:t>
            </a:r>
            <a:r>
              <a:rPr lang="ru-RU" dirty="0" err="1"/>
              <a:t>изтекъл</a:t>
            </a:r>
            <a:r>
              <a:rPr lang="ru-RU" dirty="0"/>
              <a:t> срок на документа е административно нарушение, но не </a:t>
            </a:r>
            <a:r>
              <a:rPr lang="ru-RU" dirty="0" err="1"/>
              <a:t>съставлява</a:t>
            </a:r>
            <a:r>
              <a:rPr lang="ru-RU" dirty="0"/>
              <a:t> </a:t>
            </a:r>
            <a:r>
              <a:rPr lang="ru-RU" dirty="0" err="1"/>
              <a:t>престъпния</a:t>
            </a:r>
            <a:r>
              <a:rPr lang="ru-RU" dirty="0"/>
              <a:t> </a:t>
            </a:r>
            <a:r>
              <a:rPr lang="ru-RU" dirty="0" err="1"/>
              <a:t>квалифициращ</a:t>
            </a:r>
            <a:r>
              <a:rPr lang="ru-RU" dirty="0"/>
              <a:t> признак „без </a:t>
            </a:r>
            <a:r>
              <a:rPr lang="ru-RU" dirty="0" err="1"/>
              <a:t>съответна</a:t>
            </a:r>
            <a:r>
              <a:rPr lang="ru-RU" dirty="0"/>
              <a:t> </a:t>
            </a:r>
            <a:r>
              <a:rPr lang="ru-RU" dirty="0" err="1"/>
              <a:t>правоспособност</a:t>
            </a:r>
            <a:r>
              <a:rPr lang="ru-RU" dirty="0" smtClean="0"/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7674801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/>
              <a:t>Престъпление по </a:t>
            </a:r>
            <a:r>
              <a:rPr lang="bg-BG" dirty="0" smtClean="0"/>
              <a:t>чл.343, ал.3 НК-</a:t>
            </a:r>
            <a:br>
              <a:rPr lang="bg-BG" dirty="0" smtClean="0"/>
            </a:br>
            <a:r>
              <a:rPr lang="bg-BG" dirty="0" smtClean="0"/>
              <a:t>на пешеходна пътека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Чл.343, ал.3 НК</a:t>
            </a:r>
            <a:r>
              <a:rPr lang="ru-RU" dirty="0" smtClean="0"/>
              <a:t>…….</a:t>
            </a:r>
            <a:r>
              <a:rPr lang="ru-RU" dirty="0" err="1" smtClean="0"/>
              <a:t>пешеходна</a:t>
            </a:r>
            <a:r>
              <a:rPr lang="ru-RU" dirty="0" smtClean="0"/>
              <a:t> </a:t>
            </a:r>
            <a:r>
              <a:rPr lang="ru-RU" dirty="0" err="1"/>
              <a:t>пътека</a:t>
            </a:r>
            <a:r>
              <a:rPr lang="ru-RU" dirty="0"/>
              <a:t>, </a:t>
            </a:r>
            <a:r>
              <a:rPr lang="ru-RU" dirty="0" err="1"/>
              <a:t>тротоар</a:t>
            </a:r>
            <a:r>
              <a:rPr lang="ru-RU" dirty="0"/>
              <a:t> или друга </a:t>
            </a:r>
            <a:r>
              <a:rPr lang="ru-RU" dirty="0" err="1"/>
              <a:t>площ</a:t>
            </a:r>
            <a:r>
              <a:rPr lang="ru-RU" dirty="0"/>
              <a:t>, </a:t>
            </a:r>
            <a:r>
              <a:rPr lang="ru-RU" dirty="0" err="1"/>
              <a:t>извън</a:t>
            </a:r>
            <a:r>
              <a:rPr lang="ru-RU" dirty="0"/>
              <a:t> </a:t>
            </a:r>
            <a:r>
              <a:rPr lang="ru-RU" dirty="0" err="1"/>
              <a:t>границите</a:t>
            </a:r>
            <a:r>
              <a:rPr lang="ru-RU" dirty="0"/>
              <a:t> на </a:t>
            </a:r>
            <a:r>
              <a:rPr lang="ru-RU" dirty="0" err="1"/>
              <a:t>платното</a:t>
            </a:r>
            <a:r>
              <a:rPr lang="ru-RU" dirty="0"/>
              <a:t> за движение, </a:t>
            </a:r>
            <a:r>
              <a:rPr lang="ru-RU" dirty="0" err="1"/>
              <a:t>банкетите</a:t>
            </a:r>
            <a:r>
              <a:rPr lang="ru-RU" dirty="0"/>
              <a:t> и </a:t>
            </a:r>
            <a:r>
              <a:rPr lang="ru-RU" dirty="0" err="1"/>
              <a:t>островите</a:t>
            </a:r>
            <a:r>
              <a:rPr lang="ru-RU" dirty="0"/>
              <a:t> на </a:t>
            </a:r>
            <a:r>
              <a:rPr lang="ru-RU" dirty="0" err="1"/>
              <a:t>платното</a:t>
            </a:r>
            <a:r>
              <a:rPr lang="ru-RU" dirty="0"/>
              <a:t> за движение</a:t>
            </a:r>
          </a:p>
          <a:p>
            <a:pPr marL="0" indent="0" algn="just">
              <a:buNone/>
            </a:pPr>
            <a:r>
              <a:rPr lang="ru-RU" dirty="0" err="1" smtClean="0"/>
              <a:t>Налице</a:t>
            </a:r>
            <a:r>
              <a:rPr lang="ru-RU" dirty="0" smtClean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предпоставките</a:t>
            </a:r>
            <a:r>
              <a:rPr lang="ru-RU" dirty="0"/>
              <a:t> за </a:t>
            </a:r>
            <a:r>
              <a:rPr lang="ru-RU" dirty="0" err="1"/>
              <a:t>носене</a:t>
            </a:r>
            <a:r>
              <a:rPr lang="ru-RU" dirty="0"/>
              <a:t> на </a:t>
            </a:r>
            <a:r>
              <a:rPr lang="ru-RU" dirty="0" err="1"/>
              <a:t>завишена</a:t>
            </a:r>
            <a:r>
              <a:rPr lang="ru-RU" dirty="0"/>
              <a:t> </a:t>
            </a:r>
            <a:r>
              <a:rPr lang="ru-RU" dirty="0" err="1"/>
              <a:t>наказателна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 по чл.343, ал.3 НК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е причинил </a:t>
            </a:r>
            <a:r>
              <a:rPr lang="ru-RU" dirty="0" err="1"/>
              <a:t>съставомерните</a:t>
            </a:r>
            <a:r>
              <a:rPr lang="ru-RU" dirty="0"/>
              <a:t> </a:t>
            </a:r>
            <a:r>
              <a:rPr lang="ru-RU" dirty="0" err="1"/>
              <a:t>увреждания</a:t>
            </a:r>
            <a:r>
              <a:rPr lang="ru-RU" dirty="0"/>
              <a:t> на </a:t>
            </a:r>
            <a:r>
              <a:rPr lang="ru-RU" dirty="0" err="1"/>
              <a:t>пешеходец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</a:t>
            </a:r>
            <a:r>
              <a:rPr lang="ru-RU" dirty="0" err="1"/>
              <a:t>пресичал</a:t>
            </a:r>
            <a:r>
              <a:rPr lang="ru-RU" dirty="0"/>
              <a:t> </a:t>
            </a:r>
            <a:r>
              <a:rPr lang="ru-RU" dirty="0" err="1"/>
              <a:t>пътното</a:t>
            </a:r>
            <a:r>
              <a:rPr lang="ru-RU" dirty="0"/>
              <a:t> платно 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 smtClean="0"/>
              <a:t>пътека</a:t>
            </a:r>
            <a:r>
              <a:rPr lang="ru-RU" dirty="0" smtClean="0"/>
              <a:t> или на </a:t>
            </a:r>
            <a:r>
              <a:rPr lang="ru-RU" dirty="0" err="1" smtClean="0"/>
              <a:t>друго</a:t>
            </a:r>
            <a:r>
              <a:rPr lang="ru-RU" dirty="0" smtClean="0"/>
              <a:t> лице, </a:t>
            </a:r>
            <a:r>
              <a:rPr lang="ru-RU" dirty="0" err="1" smtClean="0"/>
              <a:t>което</a:t>
            </a:r>
            <a:r>
              <a:rPr lang="ru-RU" dirty="0" smtClean="0"/>
              <a:t> се е </a:t>
            </a:r>
            <a:r>
              <a:rPr lang="ru-RU" dirty="0" err="1" smtClean="0"/>
              <a:t>намирало</a:t>
            </a:r>
            <a:r>
              <a:rPr lang="ru-RU" dirty="0" smtClean="0"/>
              <a:t> на </a:t>
            </a:r>
            <a:r>
              <a:rPr lang="ru-RU" dirty="0" err="1" smtClean="0"/>
              <a:t>указаните</a:t>
            </a:r>
            <a:r>
              <a:rPr lang="ru-RU" dirty="0" smtClean="0"/>
              <a:t> по- горе места.</a:t>
            </a:r>
            <a:endParaRPr lang="ru-RU" dirty="0"/>
          </a:p>
          <a:p>
            <a:pPr marL="0" indent="0" algn="just">
              <a:buNone/>
            </a:pP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увреждането</a:t>
            </a:r>
            <a:r>
              <a:rPr lang="ru-RU" dirty="0"/>
              <a:t> </a:t>
            </a:r>
            <a:r>
              <a:rPr lang="ru-RU" dirty="0" smtClean="0"/>
              <a:t>е </a:t>
            </a:r>
            <a:r>
              <a:rPr lang="ru-RU" dirty="0" err="1" smtClean="0"/>
              <a:t>настъпило</a:t>
            </a:r>
            <a:r>
              <a:rPr lang="ru-RU" dirty="0" smtClean="0"/>
              <a:t> на </a:t>
            </a:r>
            <a:r>
              <a:rPr lang="ru-RU" dirty="0" err="1" smtClean="0"/>
              <a:t>пешеходна</a:t>
            </a:r>
            <a:r>
              <a:rPr lang="ru-RU" dirty="0" smtClean="0"/>
              <a:t> </a:t>
            </a:r>
            <a:r>
              <a:rPr lang="ru-RU" dirty="0" err="1" smtClean="0"/>
              <a:t>пътука</a:t>
            </a:r>
            <a:r>
              <a:rPr lang="ru-RU" dirty="0" smtClean="0"/>
              <a:t>, но не </a:t>
            </a:r>
            <a:r>
              <a:rPr lang="ru-RU" dirty="0"/>
              <a:t>е причинено на </a:t>
            </a:r>
            <a:r>
              <a:rPr lang="ru-RU" dirty="0" err="1"/>
              <a:t>пешеходец</a:t>
            </a:r>
            <a:r>
              <a:rPr lang="ru-RU" dirty="0"/>
              <a:t>, а на друг участник в </a:t>
            </a:r>
            <a:r>
              <a:rPr lang="ru-RU" dirty="0" err="1"/>
              <a:t>движението</a:t>
            </a:r>
            <a:r>
              <a:rPr lang="ru-RU" dirty="0"/>
              <a:t>,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основанията</a:t>
            </a:r>
            <a:r>
              <a:rPr lang="ru-RU" dirty="0"/>
              <a:t> за </a:t>
            </a:r>
            <a:r>
              <a:rPr lang="ru-RU" dirty="0" err="1"/>
              <a:t>квалифициране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по </a:t>
            </a:r>
            <a:r>
              <a:rPr lang="ru-RU" dirty="0" err="1"/>
              <a:t>обсъждания</a:t>
            </a:r>
            <a:r>
              <a:rPr lang="ru-RU" dirty="0"/>
              <a:t> по- </a:t>
            </a:r>
            <a:r>
              <a:rPr lang="ru-RU" dirty="0" err="1"/>
              <a:t>тежко</a:t>
            </a:r>
            <a:r>
              <a:rPr lang="ru-RU" dirty="0"/>
              <a:t> наказуем </a:t>
            </a:r>
            <a:r>
              <a:rPr lang="ru-RU" dirty="0" err="1"/>
              <a:t>състав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33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000" dirty="0">
                <a:solidFill>
                  <a:prstClr val="black"/>
                </a:solidFill>
              </a:rPr>
              <a:t>Престъпление по чл.343, ал.3 НК</a:t>
            </a:r>
            <a:br>
              <a:rPr lang="bg-BG" sz="4000" dirty="0">
                <a:solidFill>
                  <a:prstClr val="black"/>
                </a:solidFill>
              </a:rPr>
            </a:br>
            <a:r>
              <a:rPr lang="bg-BG" sz="4000" dirty="0">
                <a:solidFill>
                  <a:prstClr val="black"/>
                </a:solidFill>
              </a:rPr>
              <a:t>на пешеходна пътека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b="1" dirty="0"/>
              <a:t>Чл. 119. (1) (Доп. – ДВ, </a:t>
            </a:r>
            <a:r>
              <a:rPr lang="ru-RU" b="1" dirty="0" err="1"/>
              <a:t>бр</a:t>
            </a:r>
            <a:r>
              <a:rPr lang="ru-RU" b="1" dirty="0"/>
              <a:t>. 64 от 2025 г., в сила от 7.09.2025 г.) При </a:t>
            </a:r>
            <a:r>
              <a:rPr lang="ru-RU" b="1" dirty="0" err="1"/>
              <a:t>приближаване</a:t>
            </a:r>
            <a:r>
              <a:rPr lang="ru-RU" b="1" dirty="0"/>
              <a:t> </a:t>
            </a:r>
            <a:r>
              <a:rPr lang="ru-RU" b="1" dirty="0" err="1"/>
              <a:t>към</a:t>
            </a:r>
            <a:r>
              <a:rPr lang="ru-RU" b="1" dirty="0"/>
              <a:t> </a:t>
            </a:r>
            <a:r>
              <a:rPr lang="ru-RU" b="1" dirty="0" err="1"/>
              <a:t>пешеходна</a:t>
            </a:r>
            <a:r>
              <a:rPr lang="ru-RU" b="1" dirty="0"/>
              <a:t> </a:t>
            </a:r>
            <a:r>
              <a:rPr lang="ru-RU" b="1" dirty="0" err="1"/>
              <a:t>пътека</a:t>
            </a:r>
            <a:r>
              <a:rPr lang="ru-RU" b="1" dirty="0"/>
              <a:t> </a:t>
            </a:r>
            <a:r>
              <a:rPr lang="ru-RU" b="1" dirty="0" err="1"/>
              <a:t>водачът</a:t>
            </a:r>
            <a:r>
              <a:rPr lang="ru-RU" b="1" dirty="0"/>
              <a:t> на </a:t>
            </a:r>
            <a:r>
              <a:rPr lang="ru-RU" b="1" dirty="0" err="1"/>
              <a:t>нерелсово</a:t>
            </a:r>
            <a:r>
              <a:rPr lang="ru-RU" b="1" dirty="0"/>
              <a:t> </a:t>
            </a:r>
            <a:r>
              <a:rPr lang="ru-RU" b="1" dirty="0" err="1"/>
              <a:t>пътно</a:t>
            </a:r>
            <a:r>
              <a:rPr lang="ru-RU" b="1" dirty="0"/>
              <a:t> </a:t>
            </a:r>
            <a:r>
              <a:rPr lang="ru-RU" b="1" dirty="0" err="1"/>
              <a:t>превозно</a:t>
            </a:r>
            <a:r>
              <a:rPr lang="ru-RU" b="1" dirty="0"/>
              <a:t> средство е </a:t>
            </a:r>
            <a:r>
              <a:rPr lang="ru-RU" b="1" dirty="0" err="1"/>
              <a:t>длъжен</a:t>
            </a:r>
            <a:r>
              <a:rPr lang="ru-RU" b="1" dirty="0"/>
              <a:t> да </a:t>
            </a:r>
            <a:r>
              <a:rPr lang="ru-RU" b="1" dirty="0" err="1"/>
              <a:t>пропусне</a:t>
            </a:r>
            <a:r>
              <a:rPr lang="ru-RU" b="1" dirty="0"/>
              <a:t> </a:t>
            </a:r>
            <a:r>
              <a:rPr lang="ru-RU" b="1" dirty="0" err="1"/>
              <a:t>сигнализиращите</a:t>
            </a:r>
            <a:r>
              <a:rPr lang="ru-RU" b="1" dirty="0"/>
              <a:t>, че </a:t>
            </a:r>
            <a:r>
              <a:rPr lang="ru-RU" b="1" dirty="0" err="1"/>
              <a:t>ще</a:t>
            </a:r>
            <a:r>
              <a:rPr lang="ru-RU" b="1" dirty="0"/>
              <a:t> </a:t>
            </a:r>
            <a:r>
              <a:rPr lang="ru-RU" b="1" dirty="0" err="1"/>
              <a:t>пресичат</a:t>
            </a:r>
            <a:r>
              <a:rPr lang="ru-RU" b="1" dirty="0"/>
              <a:t> </a:t>
            </a:r>
            <a:r>
              <a:rPr lang="ru-RU" b="1" dirty="0" err="1"/>
              <a:t>платното</a:t>
            </a:r>
            <a:r>
              <a:rPr lang="ru-RU" b="1" dirty="0"/>
              <a:t> за движение на </a:t>
            </a:r>
            <a:r>
              <a:rPr lang="ru-RU" b="1" dirty="0" err="1"/>
              <a:t>пешеходната</a:t>
            </a:r>
            <a:r>
              <a:rPr lang="ru-RU" b="1" dirty="0"/>
              <a:t> </a:t>
            </a:r>
            <a:r>
              <a:rPr lang="ru-RU" b="1" dirty="0" err="1"/>
              <a:t>пътека</a:t>
            </a:r>
            <a:r>
              <a:rPr lang="ru-RU" b="1" dirty="0"/>
              <a:t> </a:t>
            </a:r>
            <a:r>
              <a:rPr lang="ru-RU" b="1" dirty="0" err="1"/>
              <a:t>съгласно</a:t>
            </a:r>
            <a:r>
              <a:rPr lang="ru-RU" b="1" dirty="0"/>
              <a:t> чл. 32, ал. 1, </a:t>
            </a:r>
            <a:r>
              <a:rPr lang="ru-RU" b="1" dirty="0" err="1"/>
              <a:t>стъпилите</a:t>
            </a:r>
            <a:r>
              <a:rPr lang="ru-RU" b="1" dirty="0"/>
              <a:t> на </a:t>
            </a:r>
            <a:r>
              <a:rPr lang="ru-RU" b="1" dirty="0" err="1"/>
              <a:t>пешеходната</a:t>
            </a:r>
            <a:r>
              <a:rPr lang="ru-RU" b="1" dirty="0"/>
              <a:t> </a:t>
            </a:r>
            <a:r>
              <a:rPr lang="ru-RU" b="1" dirty="0" err="1"/>
              <a:t>пътека</a:t>
            </a:r>
            <a:r>
              <a:rPr lang="ru-RU" b="1" dirty="0"/>
              <a:t> или </a:t>
            </a:r>
            <a:r>
              <a:rPr lang="ru-RU" b="1" dirty="0" err="1"/>
              <a:t>преминаващите</a:t>
            </a:r>
            <a:r>
              <a:rPr lang="ru-RU" b="1" dirty="0"/>
              <a:t> по </a:t>
            </a:r>
            <a:r>
              <a:rPr lang="ru-RU" b="1" dirty="0" err="1"/>
              <a:t>нея</a:t>
            </a:r>
            <a:r>
              <a:rPr lang="ru-RU" b="1" dirty="0"/>
              <a:t> </a:t>
            </a:r>
            <a:r>
              <a:rPr lang="ru-RU" b="1" dirty="0" err="1"/>
              <a:t>пешеходци</a:t>
            </a:r>
            <a:r>
              <a:rPr lang="ru-RU" b="1" dirty="0"/>
              <a:t>, </a:t>
            </a:r>
            <a:r>
              <a:rPr lang="ru-RU" b="1" dirty="0" err="1"/>
              <a:t>като</a:t>
            </a:r>
            <a:r>
              <a:rPr lang="ru-RU" b="1" dirty="0"/>
              <a:t> </a:t>
            </a:r>
            <a:r>
              <a:rPr lang="ru-RU" b="1" dirty="0" err="1"/>
              <a:t>намали</a:t>
            </a:r>
            <a:r>
              <a:rPr lang="ru-RU" b="1" dirty="0"/>
              <a:t> </a:t>
            </a:r>
            <a:r>
              <a:rPr lang="ru-RU" b="1" dirty="0" err="1"/>
              <a:t>скоростта</a:t>
            </a:r>
            <a:r>
              <a:rPr lang="ru-RU" b="1" dirty="0"/>
              <a:t> или </a:t>
            </a:r>
            <a:r>
              <a:rPr lang="ru-RU" b="1" dirty="0" err="1"/>
              <a:t>спре</a:t>
            </a:r>
            <a:r>
              <a:rPr lang="ru-RU" b="1" dirty="0"/>
              <a:t>.</a:t>
            </a:r>
            <a:endParaRPr lang="bg-BG" b="1" dirty="0" smtClean="0"/>
          </a:p>
          <a:p>
            <a:pPr algn="just">
              <a:buNone/>
            </a:pPr>
            <a:r>
              <a:rPr lang="bg-BG" b="1" dirty="0" smtClean="0"/>
              <a:t>ТР 28/1984 г. ОСНК</a:t>
            </a:r>
          </a:p>
          <a:p>
            <a:pPr marL="0" indent="0" algn="just">
              <a:buNone/>
            </a:pPr>
            <a:r>
              <a:rPr lang="bg-BG" dirty="0" smtClean="0"/>
              <a:t>Задължение за намаляване на скоростта има при наближаване и преминаване на всички видове пешеходни пътеки</a:t>
            </a:r>
          </a:p>
          <a:p>
            <a:pPr marL="0" indent="0" algn="just">
              <a:buNone/>
            </a:pPr>
            <a:r>
              <a:rPr lang="bg-BG" dirty="0" smtClean="0"/>
              <a:t>Това задължение е в зависимост от наличността или липсата на пешеходци</a:t>
            </a:r>
          </a:p>
          <a:p>
            <a:pPr marL="0" indent="0" algn="just">
              <a:buNone/>
            </a:pPr>
            <a:r>
              <a:rPr lang="bg-BG" dirty="0" smtClean="0"/>
              <a:t>Задължението съществува в зависимост и от това дали има пешеходци в близост до пешеходната пътека</a:t>
            </a:r>
          </a:p>
          <a:p>
            <a:pPr algn="just">
              <a:buNone/>
            </a:pPr>
            <a:r>
              <a:rPr lang="bg-BG" b="1" dirty="0" smtClean="0"/>
              <a:t>Р 200/1977 г. 3 НО</a:t>
            </a:r>
          </a:p>
          <a:p>
            <a:pPr marL="0" indent="0" algn="just">
              <a:buNone/>
            </a:pPr>
            <a:r>
              <a:rPr lang="bg-BG" dirty="0" smtClean="0"/>
              <a:t>Няма значение преценката на водача дали пешеходецът може безпрепятствено да премине през пешеходната пътека</a:t>
            </a:r>
          </a:p>
          <a:p>
            <a:pPr marL="0" indent="0" algn="just">
              <a:buNone/>
            </a:pPr>
            <a:r>
              <a:rPr lang="bg-BG" dirty="0" smtClean="0"/>
              <a:t>Задължението да намали скоростта съществува винаги</a:t>
            </a:r>
          </a:p>
          <a:p>
            <a:pPr marL="0" indent="0" algn="just">
              <a:buNone/>
            </a:pPr>
            <a:r>
              <a:rPr lang="bg-BG" dirty="0" smtClean="0"/>
              <a:t>Няма значение дали пешеходеца проявява колебливост при движението си</a:t>
            </a:r>
          </a:p>
          <a:p>
            <a:pPr>
              <a:buNone/>
            </a:pPr>
            <a:r>
              <a:rPr lang="bg-BG" b="1" dirty="0" smtClean="0"/>
              <a:t>Р 247/1977 г. 3 НО</a:t>
            </a:r>
          </a:p>
          <a:p>
            <a:pPr marL="0" indent="0">
              <a:buNone/>
            </a:pPr>
            <a:r>
              <a:rPr lang="bg-BG" dirty="0" smtClean="0"/>
              <a:t>Задълженията за водача при преминаване през пешеходна пътека не важат когато пешеходеца не преминава по нея, а в близост до нея</a:t>
            </a:r>
          </a:p>
          <a:p>
            <a:pPr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52513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4000" dirty="0">
                <a:solidFill>
                  <a:prstClr val="black"/>
                </a:solidFill>
              </a:rPr>
              <a:t>Престъпление по чл.343, ал.3 НК</a:t>
            </a:r>
            <a:br>
              <a:rPr lang="bg-BG" sz="4000" dirty="0">
                <a:solidFill>
                  <a:prstClr val="black"/>
                </a:solidFill>
              </a:rPr>
            </a:br>
            <a:r>
              <a:rPr lang="bg-BG" sz="4000" dirty="0">
                <a:solidFill>
                  <a:prstClr val="black"/>
                </a:solidFill>
              </a:rPr>
              <a:t>на пешеходна пътека</a:t>
            </a:r>
            <a:endParaRPr lang="bg-BG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bg-BG" b="1" dirty="0" smtClean="0"/>
              <a:t>Р 50/2012 г. 3 НО</a:t>
            </a:r>
            <a:r>
              <a:rPr lang="bg-BG" dirty="0" smtClean="0"/>
              <a:t> (пешеходката е пресичала на 4 м от пешеходната пътека)</a:t>
            </a:r>
          </a:p>
          <a:p>
            <a:pPr marL="0" indent="0" algn="just">
              <a:buNone/>
            </a:pPr>
            <a:r>
              <a:rPr lang="bg-BG" dirty="0" smtClean="0"/>
              <a:t>Задълженията на водача не зависят конкретно от очертанията на пешеходната пътека, но са и в сила когато пешеходците пресичат в близост до тях</a:t>
            </a:r>
          </a:p>
          <a:p>
            <a:pPr marL="0" indent="0" algn="just">
              <a:buNone/>
            </a:pPr>
            <a:r>
              <a:rPr lang="bg-BG" dirty="0" smtClean="0"/>
              <a:t>Водачът следва да се съобразява с пешеходците не само в рамките на очертанията, но и в по- широк периметър</a:t>
            </a:r>
          </a:p>
          <a:p>
            <a:pPr algn="just">
              <a:buNone/>
            </a:pPr>
            <a:r>
              <a:rPr lang="bg-BG" b="1" dirty="0" smtClean="0"/>
              <a:t>Р 955/1977 г. 3 НО</a:t>
            </a:r>
          </a:p>
          <a:p>
            <a:pPr marL="0" indent="0" algn="just">
              <a:buNone/>
            </a:pPr>
            <a:r>
              <a:rPr lang="bg-BG" dirty="0" smtClean="0"/>
              <a:t>Правото на предимство възниква в момента на навлизане на пешеходната пътека</a:t>
            </a:r>
          </a:p>
          <a:p>
            <a:pPr marL="0" indent="0" algn="just">
              <a:buNone/>
            </a:pPr>
            <a:r>
              <a:rPr lang="bg-BG" dirty="0" smtClean="0"/>
              <a:t>Това право не съществува към момента на наближаването й</a:t>
            </a:r>
          </a:p>
          <a:p>
            <a:pPr marL="0" indent="0" algn="just">
              <a:buNone/>
            </a:pPr>
            <a:r>
              <a:rPr lang="bg-BG" dirty="0" smtClean="0"/>
              <a:t>Пешеходецът всякога следва да отчита разстоянието, на което се намира приближаващото превозно средство и следва да не навлиза, ако последното не може да спре</a:t>
            </a:r>
          </a:p>
          <a:p>
            <a:pPr algn="just">
              <a:buNone/>
            </a:pPr>
            <a:r>
              <a:rPr lang="bg-BG" b="1" dirty="0" smtClean="0"/>
              <a:t>Р 846/1980 г. 3 НО</a:t>
            </a:r>
          </a:p>
          <a:p>
            <a:pPr algn="just">
              <a:buNone/>
            </a:pPr>
            <a:r>
              <a:rPr lang="bg-BG" dirty="0" smtClean="0"/>
              <a:t>Навлизането на пешеходна пътека пред движещо се превозно средство, което обективно не може да спре е основание да се приеме наличие на </a:t>
            </a:r>
            <a:r>
              <a:rPr lang="bg-BG" dirty="0" err="1" smtClean="0"/>
              <a:t>съпричиняване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427977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>
                <a:solidFill>
                  <a:prstClr val="black"/>
                </a:solidFill>
              </a:rPr>
              <a:t>Престъпление по чл.343, ал.3 НК</a:t>
            </a:r>
            <a:br>
              <a:rPr lang="bg-BG" dirty="0">
                <a:solidFill>
                  <a:prstClr val="black"/>
                </a:solidFill>
              </a:rPr>
            </a:br>
            <a:r>
              <a:rPr lang="bg-BG" dirty="0">
                <a:solidFill>
                  <a:prstClr val="black"/>
                </a:solidFill>
              </a:rPr>
              <a:t>на пешеходна пътека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414/2016 г. по НД 1389/2015 г. 2 НО</a:t>
            </a:r>
            <a:r>
              <a:rPr lang="ru-RU" dirty="0" smtClean="0"/>
              <a:t> (</a:t>
            </a:r>
            <a:r>
              <a:rPr lang="ru-RU" dirty="0" err="1" smtClean="0"/>
              <a:t>произшествие</a:t>
            </a:r>
            <a:r>
              <a:rPr lang="ru-RU" dirty="0" smtClean="0"/>
              <a:t> на </a:t>
            </a:r>
            <a:r>
              <a:rPr lang="ru-RU" dirty="0" err="1" smtClean="0"/>
              <a:t>пешеходна</a:t>
            </a:r>
            <a:r>
              <a:rPr lang="ru-RU" dirty="0" smtClean="0"/>
              <a:t> </a:t>
            </a:r>
            <a:r>
              <a:rPr lang="ru-RU" dirty="0" err="1" smtClean="0"/>
              <a:t>пътека</a:t>
            </a:r>
            <a:r>
              <a:rPr lang="ru-RU" dirty="0" smtClean="0"/>
              <a:t> при </a:t>
            </a:r>
            <a:r>
              <a:rPr lang="ru-RU" dirty="0" err="1" smtClean="0"/>
              <a:t>забранителен</a:t>
            </a:r>
            <a:r>
              <a:rPr lang="ru-RU" dirty="0" smtClean="0"/>
              <a:t> </a:t>
            </a:r>
            <a:r>
              <a:rPr lang="ru-RU" dirty="0" err="1" smtClean="0"/>
              <a:t>червен</a:t>
            </a:r>
            <a:r>
              <a:rPr lang="ru-RU" dirty="0" smtClean="0"/>
              <a:t> сигнал на </a:t>
            </a:r>
            <a:r>
              <a:rPr lang="ru-RU" dirty="0" err="1" smtClean="0"/>
              <a:t>светофар</a:t>
            </a:r>
            <a:r>
              <a:rPr lang="ru-RU" dirty="0" smtClean="0"/>
              <a:t> за </a:t>
            </a:r>
            <a:r>
              <a:rPr lang="ru-RU" dirty="0" err="1" smtClean="0"/>
              <a:t>пешеходеца</a:t>
            </a:r>
            <a:r>
              <a:rPr lang="ru-RU" dirty="0" smtClean="0"/>
              <a:t>)</a:t>
            </a:r>
          </a:p>
          <a:p>
            <a:pPr marL="0" indent="0" algn="just">
              <a:buNone/>
            </a:pPr>
            <a:r>
              <a:rPr lang="ru-RU" dirty="0" err="1" smtClean="0"/>
              <a:t>Обособената</a:t>
            </a:r>
            <a:r>
              <a:rPr lang="ru-RU" dirty="0" smtClean="0"/>
              <a:t> на </a:t>
            </a:r>
            <a:r>
              <a:rPr lang="ru-RU" dirty="0" err="1" smtClean="0"/>
              <a:t>пътното</a:t>
            </a:r>
            <a:r>
              <a:rPr lang="ru-RU" dirty="0" smtClean="0"/>
              <a:t> платно </a:t>
            </a:r>
            <a:r>
              <a:rPr lang="ru-RU" dirty="0" err="1" smtClean="0"/>
              <a:t>пешеходна</a:t>
            </a:r>
            <a:r>
              <a:rPr lang="ru-RU" dirty="0" smtClean="0"/>
              <a:t> </a:t>
            </a:r>
            <a:r>
              <a:rPr lang="ru-RU" dirty="0" err="1" smtClean="0"/>
              <a:t>пътека</a:t>
            </a:r>
            <a:r>
              <a:rPr lang="ru-RU" dirty="0" smtClean="0"/>
              <a:t> </a:t>
            </a:r>
            <a:r>
              <a:rPr lang="ru-RU" dirty="0" err="1" smtClean="0"/>
              <a:t>алармира</a:t>
            </a:r>
            <a:r>
              <a:rPr lang="ru-RU" dirty="0" smtClean="0"/>
              <a:t> </a:t>
            </a:r>
            <a:r>
              <a:rPr lang="ru-RU" dirty="0" err="1" smtClean="0"/>
              <a:t>водачите</a:t>
            </a:r>
            <a:r>
              <a:rPr lang="ru-RU" dirty="0" smtClean="0"/>
              <a:t> за </a:t>
            </a:r>
            <a:r>
              <a:rPr lang="ru-RU" dirty="0" err="1" smtClean="0"/>
              <a:t>интензивна</a:t>
            </a:r>
            <a:r>
              <a:rPr lang="ru-RU" dirty="0" smtClean="0"/>
              <a:t> </a:t>
            </a:r>
            <a:r>
              <a:rPr lang="ru-RU" dirty="0" err="1" smtClean="0"/>
              <a:t>опасност</a:t>
            </a:r>
            <a:r>
              <a:rPr lang="ru-RU" dirty="0" smtClean="0"/>
              <a:t> от </a:t>
            </a:r>
            <a:r>
              <a:rPr lang="ru-RU" dirty="0" err="1" smtClean="0"/>
              <a:t>възможна</a:t>
            </a:r>
            <a:r>
              <a:rPr lang="ru-RU" dirty="0" smtClean="0"/>
              <a:t> </a:t>
            </a:r>
            <a:r>
              <a:rPr lang="ru-RU" dirty="0" err="1" smtClean="0"/>
              <a:t>проява</a:t>
            </a:r>
            <a:r>
              <a:rPr lang="ru-RU" dirty="0" smtClean="0"/>
              <a:t> на </a:t>
            </a:r>
            <a:r>
              <a:rPr lang="ru-RU" dirty="0" err="1" smtClean="0"/>
              <a:t>пресичащи</a:t>
            </a:r>
            <a:r>
              <a:rPr lang="ru-RU" dirty="0" smtClean="0"/>
              <a:t> </a:t>
            </a:r>
            <a:r>
              <a:rPr lang="ru-RU" dirty="0" err="1" smtClean="0"/>
              <a:t>пешеходци</a:t>
            </a:r>
            <a:r>
              <a:rPr lang="ru-RU" dirty="0" smtClean="0"/>
              <a:t>…За </a:t>
            </a:r>
            <a:r>
              <a:rPr lang="ru-RU" dirty="0" err="1" smtClean="0"/>
              <a:t>съставомерността</a:t>
            </a:r>
            <a:r>
              <a:rPr lang="ru-RU" dirty="0" smtClean="0"/>
              <a:t> на </a:t>
            </a:r>
            <a:r>
              <a:rPr lang="ru-RU" dirty="0" err="1" smtClean="0"/>
              <a:t>деянието</a:t>
            </a:r>
            <a:r>
              <a:rPr lang="ru-RU" dirty="0" smtClean="0"/>
              <a:t> по </a:t>
            </a:r>
            <a:r>
              <a:rPr lang="ru-RU" dirty="0" err="1" smtClean="0"/>
              <a:t>този</a:t>
            </a:r>
            <a:r>
              <a:rPr lang="ru-RU" dirty="0" smtClean="0"/>
              <a:t> законов текст (343, ал.3 НК) е </a:t>
            </a:r>
            <a:r>
              <a:rPr lang="ru-RU" dirty="0" err="1" smtClean="0"/>
              <a:t>достатъчно</a:t>
            </a:r>
            <a:r>
              <a:rPr lang="ru-RU" dirty="0" smtClean="0"/>
              <a:t> </a:t>
            </a:r>
            <a:r>
              <a:rPr lang="ru-RU" dirty="0" err="1" smtClean="0"/>
              <a:t>произшествието</a:t>
            </a:r>
            <a:r>
              <a:rPr lang="ru-RU" dirty="0" smtClean="0"/>
              <a:t> да е </a:t>
            </a:r>
            <a:r>
              <a:rPr lang="ru-RU" dirty="0" err="1" smtClean="0"/>
              <a:t>осъществено</a:t>
            </a:r>
            <a:r>
              <a:rPr lang="ru-RU" dirty="0" smtClean="0"/>
              <a:t> в </a:t>
            </a:r>
            <a:r>
              <a:rPr lang="ru-RU" dirty="0" err="1" smtClean="0"/>
              <a:t>зоната</a:t>
            </a:r>
            <a:r>
              <a:rPr lang="ru-RU" dirty="0" smtClean="0"/>
              <a:t> на </a:t>
            </a:r>
            <a:r>
              <a:rPr lang="ru-RU" dirty="0" err="1" smtClean="0"/>
              <a:t>пешеходната</a:t>
            </a:r>
            <a:r>
              <a:rPr lang="ru-RU" dirty="0" smtClean="0"/>
              <a:t> </a:t>
            </a:r>
            <a:r>
              <a:rPr lang="ru-RU" dirty="0" err="1" smtClean="0"/>
              <a:t>пътека</a:t>
            </a:r>
            <a:r>
              <a:rPr lang="ru-RU" dirty="0" smtClean="0"/>
              <a:t>, без да е необходима </a:t>
            </a:r>
            <a:r>
              <a:rPr lang="ru-RU" dirty="0" err="1" smtClean="0"/>
              <a:t>обвързаност</a:t>
            </a:r>
            <a:r>
              <a:rPr lang="ru-RU" dirty="0" smtClean="0"/>
              <a:t> с </a:t>
            </a:r>
            <a:r>
              <a:rPr lang="ru-RU" dirty="0" err="1" smtClean="0"/>
              <a:t>правилата</a:t>
            </a:r>
            <a:r>
              <a:rPr lang="ru-RU" dirty="0" smtClean="0"/>
              <a:t> за </a:t>
            </a:r>
            <a:r>
              <a:rPr lang="ru-RU" dirty="0" err="1" smtClean="0"/>
              <a:t>предимство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278/2015 г. </a:t>
            </a:r>
            <a:r>
              <a:rPr lang="ru-RU" b="1" dirty="0"/>
              <a:t>п</a:t>
            </a:r>
            <a:r>
              <a:rPr lang="ru-RU" b="1" dirty="0" smtClean="0"/>
              <a:t>о НД 638/2015 г. 2 НО</a:t>
            </a:r>
            <a:r>
              <a:rPr lang="ru-RU" dirty="0" smtClean="0"/>
              <a:t> (удар на велосипедист на </a:t>
            </a:r>
            <a:r>
              <a:rPr lang="ru-RU" dirty="0" err="1" smtClean="0"/>
              <a:t>пешеходна</a:t>
            </a:r>
            <a:r>
              <a:rPr lang="ru-RU" dirty="0" smtClean="0"/>
              <a:t> </a:t>
            </a:r>
            <a:r>
              <a:rPr lang="ru-RU" dirty="0" err="1" smtClean="0"/>
              <a:t>пътека</a:t>
            </a:r>
            <a:r>
              <a:rPr lang="ru-RU" dirty="0" smtClean="0"/>
              <a:t>)</a:t>
            </a:r>
          </a:p>
          <a:p>
            <a:pPr marL="0" indent="0" algn="just">
              <a:buNone/>
            </a:pPr>
            <a:r>
              <a:rPr lang="ru-RU" dirty="0" smtClean="0"/>
              <a:t>….</a:t>
            </a:r>
            <a:r>
              <a:rPr lang="ru-RU" dirty="0" err="1" smtClean="0"/>
              <a:t>законодателят</a:t>
            </a:r>
            <a:r>
              <a:rPr lang="ru-RU" dirty="0" smtClean="0"/>
              <a:t> е </a:t>
            </a:r>
            <a:r>
              <a:rPr lang="ru-RU" dirty="0" err="1" smtClean="0"/>
              <a:t>въвел</a:t>
            </a:r>
            <a:r>
              <a:rPr lang="ru-RU" dirty="0" smtClean="0"/>
              <a:t> </a:t>
            </a:r>
            <a:r>
              <a:rPr lang="ru-RU" dirty="0" err="1" smtClean="0"/>
              <a:t>мястото</a:t>
            </a:r>
            <a:r>
              <a:rPr lang="ru-RU" dirty="0" smtClean="0"/>
              <a:t> на </a:t>
            </a:r>
            <a:r>
              <a:rPr lang="ru-RU" dirty="0" err="1" smtClean="0"/>
              <a:t>извършване</a:t>
            </a:r>
            <a:r>
              <a:rPr lang="ru-RU" dirty="0" smtClean="0"/>
              <a:t> на </a:t>
            </a:r>
            <a:r>
              <a:rPr lang="ru-RU" dirty="0" err="1" smtClean="0"/>
              <a:t>престъплението</a:t>
            </a:r>
            <a:r>
              <a:rPr lang="ru-RU" dirty="0" smtClean="0"/>
              <a:t> на «</a:t>
            </a:r>
            <a:r>
              <a:rPr lang="ru-RU" dirty="0" err="1" smtClean="0"/>
              <a:t>пешеходна</a:t>
            </a:r>
            <a:r>
              <a:rPr lang="ru-RU" dirty="0" smtClean="0"/>
              <a:t> </a:t>
            </a:r>
            <a:r>
              <a:rPr lang="ru-RU" dirty="0" err="1" smtClean="0"/>
              <a:t>пътека</a:t>
            </a:r>
            <a:r>
              <a:rPr lang="ru-RU" dirty="0" smtClean="0"/>
              <a:t>» </a:t>
            </a:r>
            <a:r>
              <a:rPr lang="ru-RU" dirty="0" err="1" smtClean="0"/>
              <a:t>като</a:t>
            </a:r>
            <a:r>
              <a:rPr lang="ru-RU" dirty="0" smtClean="0"/>
              <a:t> </a:t>
            </a:r>
            <a:r>
              <a:rPr lang="ru-RU" dirty="0" err="1" smtClean="0"/>
              <a:t>самостоятелно</a:t>
            </a:r>
            <a:r>
              <a:rPr lang="ru-RU" dirty="0" smtClean="0"/>
              <a:t> </a:t>
            </a:r>
            <a:r>
              <a:rPr lang="ru-RU" dirty="0" err="1" smtClean="0"/>
              <a:t>квалифициращо</a:t>
            </a:r>
            <a:r>
              <a:rPr lang="ru-RU" dirty="0" smtClean="0"/>
              <a:t> </a:t>
            </a:r>
            <a:r>
              <a:rPr lang="ru-RU" dirty="0" err="1" smtClean="0"/>
              <a:t>обстоятелство</a:t>
            </a:r>
            <a:r>
              <a:rPr lang="ru-RU" dirty="0" smtClean="0"/>
              <a:t> </a:t>
            </a:r>
            <a:r>
              <a:rPr lang="ru-RU" dirty="0" err="1" smtClean="0"/>
              <a:t>предвид</a:t>
            </a:r>
            <a:r>
              <a:rPr lang="ru-RU" dirty="0" smtClean="0"/>
              <a:t> </a:t>
            </a:r>
            <a:r>
              <a:rPr lang="ru-RU" dirty="0" err="1" smtClean="0"/>
              <a:t>повишената</a:t>
            </a:r>
            <a:r>
              <a:rPr lang="ru-RU" dirty="0" smtClean="0"/>
              <a:t> </a:t>
            </a:r>
            <a:r>
              <a:rPr lang="ru-RU" dirty="0" err="1" smtClean="0"/>
              <a:t>опасност</a:t>
            </a:r>
            <a:r>
              <a:rPr lang="ru-RU" dirty="0" smtClean="0"/>
              <a:t>, </a:t>
            </a:r>
            <a:r>
              <a:rPr lang="ru-RU" dirty="0" err="1" smtClean="0"/>
              <a:t>която</a:t>
            </a:r>
            <a:r>
              <a:rPr lang="ru-RU" dirty="0" smtClean="0"/>
              <a:t> то </a:t>
            </a:r>
            <a:r>
              <a:rPr lang="ru-RU" dirty="0" err="1" smtClean="0"/>
              <a:t>създава</a:t>
            </a:r>
            <a:r>
              <a:rPr lang="ru-RU" dirty="0" smtClean="0"/>
              <a:t> за </a:t>
            </a:r>
            <a:r>
              <a:rPr lang="ru-RU" dirty="0" err="1" smtClean="0"/>
              <a:t>движението</a:t>
            </a:r>
            <a:r>
              <a:rPr lang="ru-RU" dirty="0" smtClean="0"/>
              <a:t> и </a:t>
            </a:r>
            <a:r>
              <a:rPr lang="ru-RU" dirty="0" err="1" smtClean="0"/>
              <a:t>особеното</a:t>
            </a:r>
            <a:r>
              <a:rPr lang="ru-RU" dirty="0" smtClean="0"/>
              <a:t> внимание, </a:t>
            </a:r>
            <a:r>
              <a:rPr lang="ru-RU" dirty="0" err="1" smtClean="0"/>
              <a:t>което</a:t>
            </a:r>
            <a:r>
              <a:rPr lang="ru-RU" dirty="0" smtClean="0"/>
              <a:t> се </a:t>
            </a:r>
            <a:r>
              <a:rPr lang="ru-RU" dirty="0" err="1" smtClean="0"/>
              <a:t>изисква</a:t>
            </a:r>
            <a:r>
              <a:rPr lang="ru-RU" dirty="0" smtClean="0"/>
              <a:t> от </a:t>
            </a:r>
            <a:r>
              <a:rPr lang="ru-RU" dirty="0" err="1" smtClean="0"/>
              <a:t>вадачите</a:t>
            </a:r>
            <a:r>
              <a:rPr lang="ru-RU" dirty="0" smtClean="0"/>
              <a:t> на ППС. В </a:t>
            </a:r>
            <a:r>
              <a:rPr lang="ru-RU" dirty="0" err="1" smtClean="0"/>
              <a:t>същото</a:t>
            </a:r>
            <a:r>
              <a:rPr lang="ru-RU" dirty="0" smtClean="0"/>
              <a:t> </a:t>
            </a:r>
            <a:r>
              <a:rPr lang="ru-RU" dirty="0" err="1" smtClean="0"/>
              <a:t>време</a:t>
            </a:r>
            <a:r>
              <a:rPr lang="ru-RU" dirty="0" smtClean="0"/>
              <a:t> </a:t>
            </a:r>
            <a:r>
              <a:rPr lang="ru-RU" dirty="0" err="1" smtClean="0"/>
              <a:t>текстът</a:t>
            </a:r>
            <a:r>
              <a:rPr lang="ru-RU" dirty="0" smtClean="0"/>
              <a:t> на </a:t>
            </a:r>
            <a:r>
              <a:rPr lang="ru-RU" dirty="0" err="1" smtClean="0"/>
              <a:t>зокан</a:t>
            </a:r>
            <a:r>
              <a:rPr lang="ru-RU" dirty="0" smtClean="0"/>
              <a:t> не </a:t>
            </a:r>
            <a:r>
              <a:rPr lang="ru-RU" dirty="0" err="1" smtClean="0"/>
              <a:t>конкретизира</a:t>
            </a:r>
            <a:r>
              <a:rPr lang="ru-RU" dirty="0" smtClean="0"/>
              <a:t> между кои </a:t>
            </a:r>
            <a:r>
              <a:rPr lang="ru-RU" dirty="0" err="1" smtClean="0"/>
              <a:t>участници</a:t>
            </a:r>
            <a:r>
              <a:rPr lang="ru-RU" dirty="0" smtClean="0"/>
              <a:t> в </a:t>
            </a:r>
            <a:r>
              <a:rPr lang="ru-RU" dirty="0" err="1" smtClean="0"/>
              <a:t>движението</a:t>
            </a:r>
            <a:r>
              <a:rPr lang="ru-RU" dirty="0" smtClean="0"/>
              <a:t> </a:t>
            </a:r>
            <a:r>
              <a:rPr lang="ru-RU" dirty="0" err="1" smtClean="0"/>
              <a:t>следва</a:t>
            </a:r>
            <a:r>
              <a:rPr lang="ru-RU" dirty="0" smtClean="0"/>
              <a:t> да е </a:t>
            </a:r>
            <a:r>
              <a:rPr lang="ru-RU" dirty="0" err="1" smtClean="0"/>
              <a:t>реализирано</a:t>
            </a:r>
            <a:r>
              <a:rPr lang="ru-RU" dirty="0" smtClean="0"/>
              <a:t> </a:t>
            </a:r>
            <a:r>
              <a:rPr lang="ru-RU" dirty="0" err="1" smtClean="0"/>
              <a:t>произшествието</a:t>
            </a:r>
            <a:r>
              <a:rPr lang="ru-RU" dirty="0" smtClean="0"/>
              <a:t>, за да е </a:t>
            </a:r>
            <a:r>
              <a:rPr lang="ru-RU" dirty="0" err="1" smtClean="0"/>
              <a:t>реализиран</a:t>
            </a:r>
            <a:r>
              <a:rPr lang="ru-RU" dirty="0" smtClean="0"/>
              <a:t> </a:t>
            </a:r>
            <a:r>
              <a:rPr lang="ru-RU" dirty="0" err="1" smtClean="0"/>
              <a:t>квалифициращия</a:t>
            </a:r>
            <a:r>
              <a:rPr lang="ru-RU" dirty="0" smtClean="0"/>
              <a:t> признак.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2588399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Престъпление</a:t>
            </a:r>
            <a:r>
              <a:rPr lang="ru-RU" dirty="0"/>
              <a:t> по чл.343, ал.3 НК</a:t>
            </a:r>
            <a:br>
              <a:rPr lang="ru-RU" dirty="0"/>
            </a:br>
            <a:r>
              <a:rPr lang="ru-RU" dirty="0"/>
              <a:t>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86/2014 г. по НД 64/2014 г. 3 НО </a:t>
            </a:r>
            <a:r>
              <a:rPr lang="ru-RU" dirty="0"/>
              <a:t>(велосипедист </a:t>
            </a:r>
            <a:r>
              <a:rPr lang="ru-RU" dirty="0" err="1"/>
              <a:t>бутал</a:t>
            </a:r>
            <a:r>
              <a:rPr lang="ru-RU" dirty="0"/>
              <a:t> велосипеда 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)</a:t>
            </a:r>
          </a:p>
          <a:p>
            <a:pPr marL="0" indent="0" algn="just">
              <a:buNone/>
            </a:pPr>
            <a:r>
              <a:rPr lang="ru-RU" dirty="0" err="1"/>
              <a:t>Съдът</a:t>
            </a:r>
            <a:r>
              <a:rPr lang="ru-RU" dirty="0"/>
              <a:t> е </a:t>
            </a:r>
            <a:r>
              <a:rPr lang="ru-RU" dirty="0" err="1"/>
              <a:t>приел</a:t>
            </a:r>
            <a:r>
              <a:rPr lang="ru-RU" dirty="0"/>
              <a:t>, че по </a:t>
            </a:r>
            <a:r>
              <a:rPr lang="ru-RU" dirty="0" err="1"/>
              <a:t>делото</a:t>
            </a:r>
            <a:r>
              <a:rPr lang="ru-RU" dirty="0"/>
              <a:t> </a:t>
            </a:r>
            <a:r>
              <a:rPr lang="ru-RU" dirty="0" err="1"/>
              <a:t>няма</a:t>
            </a:r>
            <a:r>
              <a:rPr lang="ru-RU" dirty="0"/>
              <a:t> </a:t>
            </a:r>
            <a:r>
              <a:rPr lang="ru-RU" dirty="0" err="1"/>
              <a:t>данни</a:t>
            </a:r>
            <a:r>
              <a:rPr lang="ru-RU" dirty="0"/>
              <a:t> </a:t>
            </a:r>
            <a:r>
              <a:rPr lang="ru-RU" dirty="0" err="1"/>
              <a:t>пострадалият</a:t>
            </a:r>
            <a:r>
              <a:rPr lang="ru-RU" dirty="0"/>
              <a:t> да е карал велосипеда на </a:t>
            </a:r>
            <a:r>
              <a:rPr lang="ru-RU" dirty="0" err="1"/>
              <a:t>пешеходната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, а напротив </a:t>
            </a:r>
            <a:r>
              <a:rPr lang="ru-RU" dirty="0" err="1"/>
              <a:t>установени</a:t>
            </a:r>
            <a:r>
              <a:rPr lang="ru-RU" dirty="0"/>
              <a:t> било, че </a:t>
            </a:r>
            <a:r>
              <a:rPr lang="ru-RU" dirty="0" err="1"/>
              <a:t>го</a:t>
            </a:r>
            <a:r>
              <a:rPr lang="ru-RU" dirty="0"/>
              <a:t> е </a:t>
            </a:r>
            <a:r>
              <a:rPr lang="ru-RU" dirty="0" err="1"/>
              <a:t>бутал</a:t>
            </a:r>
            <a:r>
              <a:rPr lang="ru-RU" dirty="0"/>
              <a:t>- </a:t>
            </a:r>
            <a:r>
              <a:rPr lang="ru-RU" dirty="0" err="1"/>
              <a:t>респективно</a:t>
            </a:r>
            <a:r>
              <a:rPr lang="ru-RU" dirty="0"/>
              <a:t> </a:t>
            </a:r>
            <a:r>
              <a:rPr lang="ru-RU" dirty="0" err="1"/>
              <a:t>имал</a:t>
            </a:r>
            <a:r>
              <a:rPr lang="ru-RU" dirty="0"/>
              <a:t> е </a:t>
            </a:r>
            <a:r>
              <a:rPr lang="ru-RU" dirty="0" err="1"/>
              <a:t>предимство</a:t>
            </a:r>
            <a:r>
              <a:rPr lang="ru-RU" dirty="0"/>
              <a:t> (извода е мой</a:t>
            </a:r>
            <a:r>
              <a:rPr lang="ru-RU" dirty="0" smtClean="0"/>
              <a:t>)</a:t>
            </a:r>
          </a:p>
          <a:p>
            <a:pPr marL="0" indent="0" algn="just">
              <a:buNone/>
            </a:pPr>
            <a:r>
              <a:rPr lang="ru-RU" b="1" dirty="0" smtClean="0"/>
              <a:t>Р 559/1983 г. по НД 566/1983 г., ВК</a:t>
            </a:r>
          </a:p>
          <a:p>
            <a:pPr marL="0" indent="0" algn="just">
              <a:buNone/>
            </a:pPr>
            <a:r>
              <a:rPr lang="ru-RU" dirty="0" err="1"/>
              <a:t>Водачите</a:t>
            </a:r>
            <a:r>
              <a:rPr lang="ru-RU" dirty="0"/>
              <a:t> на </a:t>
            </a:r>
            <a:r>
              <a:rPr lang="ru-RU" dirty="0" err="1"/>
              <a:t>велосипеди</a:t>
            </a:r>
            <a:r>
              <a:rPr lang="ru-RU" dirty="0"/>
              <a:t>, </a:t>
            </a:r>
            <a:r>
              <a:rPr lang="ru-RU" dirty="0" err="1"/>
              <a:t>мотопеди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двуколесни</a:t>
            </a:r>
            <a:r>
              <a:rPr lang="ru-RU" dirty="0"/>
              <a:t> </a:t>
            </a:r>
            <a:r>
              <a:rPr lang="ru-RU" dirty="0" err="1"/>
              <a:t>пътни</a:t>
            </a:r>
            <a:r>
              <a:rPr lang="ru-RU" dirty="0"/>
              <a:t> </a:t>
            </a:r>
            <a:r>
              <a:rPr lang="ru-RU" dirty="0" err="1"/>
              <a:t>превозни</a:t>
            </a:r>
            <a:r>
              <a:rPr lang="ru-RU" dirty="0"/>
              <a:t> средства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пешеходци</a:t>
            </a:r>
            <a:r>
              <a:rPr lang="ru-RU" dirty="0"/>
              <a:t> по </a:t>
            </a:r>
            <a:r>
              <a:rPr lang="ru-RU" dirty="0" err="1"/>
              <a:t>смисъла</a:t>
            </a:r>
            <a:r>
              <a:rPr lang="ru-RU" dirty="0"/>
              <a:t> на закона. </a:t>
            </a:r>
            <a:r>
              <a:rPr lang="ru-RU" dirty="0" err="1"/>
              <a:t>Такива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само в </a:t>
            </a:r>
            <a:r>
              <a:rPr lang="ru-RU" dirty="0" err="1"/>
              <a:t>случаите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тикат</a:t>
            </a:r>
            <a:r>
              <a:rPr lang="ru-RU" dirty="0"/>
              <a:t> или </a:t>
            </a:r>
            <a:r>
              <a:rPr lang="ru-RU" dirty="0" err="1"/>
              <a:t>теглят</a:t>
            </a:r>
            <a:r>
              <a:rPr lang="ru-RU" dirty="0"/>
              <a:t> по </a:t>
            </a:r>
            <a:r>
              <a:rPr lang="ru-RU" dirty="0" err="1"/>
              <a:t>пътя</a:t>
            </a:r>
            <a:r>
              <a:rPr lang="ru-RU" dirty="0"/>
              <a:t> </a:t>
            </a:r>
            <a:r>
              <a:rPr lang="ru-RU" dirty="0" err="1"/>
              <a:t>тези</a:t>
            </a:r>
            <a:r>
              <a:rPr lang="ru-RU" dirty="0"/>
              <a:t> </a:t>
            </a:r>
            <a:r>
              <a:rPr lang="ru-RU" dirty="0" err="1"/>
              <a:t>превозни</a:t>
            </a:r>
            <a:r>
              <a:rPr lang="ru-RU" dirty="0"/>
              <a:t> средства - чл. 1, т. 26 </a:t>
            </a:r>
            <a:r>
              <a:rPr lang="ru-RU" dirty="0" err="1"/>
              <a:t>ППЗДвП</a:t>
            </a:r>
            <a:r>
              <a:rPr lang="ru-RU" dirty="0"/>
              <a:t>.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водач</a:t>
            </a:r>
            <a:r>
              <a:rPr lang="ru-RU" dirty="0"/>
              <a:t> на велосипед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блъснат</a:t>
            </a:r>
            <a:r>
              <a:rPr lang="ru-RU" dirty="0"/>
              <a:t> при </a:t>
            </a:r>
            <a:r>
              <a:rPr lang="ru-RU" dirty="0" err="1"/>
              <a:t>пресичане</a:t>
            </a:r>
            <a:r>
              <a:rPr lang="ru-RU" dirty="0"/>
              <a:t> по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 и </a:t>
            </a:r>
            <a:r>
              <a:rPr lang="ru-RU" dirty="0" err="1"/>
              <a:t>настъпят</a:t>
            </a:r>
            <a:r>
              <a:rPr lang="ru-RU" dirty="0"/>
              <a:t>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, </a:t>
            </a:r>
            <a:r>
              <a:rPr lang="ru-RU" dirty="0" err="1"/>
              <a:t>отговорността</a:t>
            </a:r>
            <a:r>
              <a:rPr lang="ru-RU" dirty="0"/>
              <a:t> на </a:t>
            </a:r>
            <a:r>
              <a:rPr lang="ru-RU" dirty="0" err="1"/>
              <a:t>водача</a:t>
            </a:r>
            <a:r>
              <a:rPr lang="ru-RU" dirty="0"/>
              <a:t> на </a:t>
            </a:r>
            <a:r>
              <a:rPr lang="ru-RU" dirty="0" err="1"/>
              <a:t>моторното</a:t>
            </a:r>
            <a:r>
              <a:rPr lang="ru-RU" dirty="0"/>
              <a:t> </a:t>
            </a:r>
            <a:r>
              <a:rPr lang="ru-RU" dirty="0" err="1"/>
              <a:t>превозно</a:t>
            </a:r>
            <a:r>
              <a:rPr lang="ru-RU" dirty="0"/>
              <a:t> средство </a:t>
            </a:r>
            <a:r>
              <a:rPr lang="ru-RU" dirty="0" err="1"/>
              <a:t>следва</a:t>
            </a:r>
            <a:r>
              <a:rPr lang="ru-RU" dirty="0"/>
              <a:t> да се </a:t>
            </a:r>
            <a:r>
              <a:rPr lang="ru-RU" dirty="0" err="1"/>
              <a:t>решава</a:t>
            </a:r>
            <a:r>
              <a:rPr lang="ru-RU" dirty="0"/>
              <a:t> с </a:t>
            </a:r>
            <a:r>
              <a:rPr lang="ru-RU" dirty="0" err="1"/>
              <a:t>оглед</a:t>
            </a:r>
            <a:r>
              <a:rPr lang="ru-RU" dirty="0"/>
              <a:t> </a:t>
            </a:r>
            <a:r>
              <a:rPr lang="ru-RU" dirty="0" err="1"/>
              <a:t>разпоредбата</a:t>
            </a:r>
            <a:r>
              <a:rPr lang="ru-RU" dirty="0"/>
              <a:t> на чл. 20 </a:t>
            </a:r>
            <a:r>
              <a:rPr lang="ru-RU" dirty="0" err="1"/>
              <a:t>ЗДвП</a:t>
            </a:r>
            <a:r>
              <a:rPr lang="ru-RU" dirty="0"/>
              <a:t> и </a:t>
            </a:r>
            <a:r>
              <a:rPr lang="ru-RU" dirty="0" err="1"/>
              <a:t>другите</a:t>
            </a:r>
            <a:r>
              <a:rPr lang="ru-RU" dirty="0"/>
              <a:t> </a:t>
            </a:r>
            <a:r>
              <a:rPr lang="ru-RU" dirty="0" err="1"/>
              <a:t>изисквания</a:t>
            </a:r>
            <a:r>
              <a:rPr lang="ru-RU" dirty="0"/>
              <a:t> за </a:t>
            </a:r>
            <a:r>
              <a:rPr lang="ru-RU" dirty="0" err="1"/>
              <a:t>безопасност</a:t>
            </a:r>
            <a:r>
              <a:rPr lang="ru-RU" dirty="0"/>
              <a:t>, а не с </a:t>
            </a:r>
            <a:r>
              <a:rPr lang="ru-RU" dirty="0" err="1"/>
              <a:t>оглед</a:t>
            </a:r>
            <a:r>
              <a:rPr lang="ru-RU" dirty="0"/>
              <a:t> </a:t>
            </a:r>
            <a:r>
              <a:rPr lang="ru-RU" dirty="0" err="1"/>
              <a:t>специалната</a:t>
            </a:r>
            <a:r>
              <a:rPr lang="ru-RU" dirty="0"/>
              <a:t> </a:t>
            </a:r>
            <a:r>
              <a:rPr lang="ru-RU" dirty="0" err="1"/>
              <a:t>разпоредба</a:t>
            </a:r>
            <a:r>
              <a:rPr lang="ru-RU" dirty="0"/>
              <a:t> на чл. 122 </a:t>
            </a:r>
            <a:r>
              <a:rPr lang="ru-RU" dirty="0" err="1"/>
              <a:t>ППЗДвП</a:t>
            </a:r>
            <a:r>
              <a:rPr lang="ru-RU" dirty="0"/>
              <a:t>, с </a:t>
            </a:r>
            <a:r>
              <a:rPr lang="ru-RU" dirty="0" err="1"/>
              <a:t>която</a:t>
            </a:r>
            <a:r>
              <a:rPr lang="ru-RU" dirty="0"/>
              <a:t> се </a:t>
            </a:r>
            <a:r>
              <a:rPr lang="ru-RU" dirty="0" err="1"/>
              <a:t>дава</a:t>
            </a:r>
            <a:r>
              <a:rPr lang="ru-RU" dirty="0"/>
              <a:t> </a:t>
            </a:r>
            <a:r>
              <a:rPr lang="ru-RU" dirty="0" err="1"/>
              <a:t>засилена</a:t>
            </a:r>
            <a:r>
              <a:rPr lang="ru-RU" dirty="0"/>
              <a:t> защита на </a:t>
            </a:r>
            <a:r>
              <a:rPr lang="ru-RU" dirty="0" err="1"/>
              <a:t>пешеходците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224208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Престъпление</a:t>
            </a:r>
            <a:r>
              <a:rPr lang="ru-RU" dirty="0"/>
              <a:t> по чл.343, ал.3 НК</a:t>
            </a:r>
            <a:br>
              <a:rPr lang="ru-RU" dirty="0"/>
            </a:br>
            <a:r>
              <a:rPr lang="ru-RU" dirty="0"/>
              <a:t>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414/2016 г. по НД 1389/2015 г. 2 НО</a:t>
            </a:r>
          </a:p>
          <a:p>
            <a:pPr marL="0" indent="0" algn="just">
              <a:buNone/>
            </a:pPr>
            <a:r>
              <a:rPr lang="ru-RU" dirty="0" err="1"/>
              <a:t>Обособената</a:t>
            </a:r>
            <a:r>
              <a:rPr lang="ru-RU" dirty="0"/>
              <a:t> на </a:t>
            </a:r>
            <a:r>
              <a:rPr lang="ru-RU" dirty="0" err="1"/>
              <a:t>пътното</a:t>
            </a:r>
            <a:r>
              <a:rPr lang="ru-RU" dirty="0"/>
              <a:t> платно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 </a:t>
            </a:r>
            <a:r>
              <a:rPr lang="ru-RU" dirty="0" err="1"/>
              <a:t>алармира</a:t>
            </a:r>
            <a:r>
              <a:rPr lang="ru-RU" dirty="0"/>
              <a:t> </a:t>
            </a:r>
            <a:r>
              <a:rPr lang="ru-RU" dirty="0" err="1"/>
              <a:t>водачите</a:t>
            </a:r>
            <a:r>
              <a:rPr lang="ru-RU" dirty="0"/>
              <a:t> за </a:t>
            </a:r>
            <a:r>
              <a:rPr lang="ru-RU" dirty="0" err="1"/>
              <a:t>интензивна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от </a:t>
            </a:r>
            <a:r>
              <a:rPr lang="ru-RU" dirty="0" err="1"/>
              <a:t>възможна</a:t>
            </a:r>
            <a:r>
              <a:rPr lang="ru-RU" dirty="0"/>
              <a:t> </a:t>
            </a:r>
            <a:r>
              <a:rPr lang="ru-RU" dirty="0" err="1"/>
              <a:t>поява</a:t>
            </a:r>
            <a:r>
              <a:rPr lang="ru-RU" dirty="0"/>
              <a:t> на </a:t>
            </a:r>
            <a:r>
              <a:rPr lang="ru-RU" dirty="0" err="1"/>
              <a:t>пресичащи</a:t>
            </a:r>
            <a:r>
              <a:rPr lang="ru-RU" dirty="0"/>
              <a:t> </a:t>
            </a:r>
            <a:r>
              <a:rPr lang="ru-RU" dirty="0" err="1"/>
              <a:t>пешеходци</a:t>
            </a:r>
            <a:r>
              <a:rPr lang="ru-RU" dirty="0"/>
              <a:t>. </a:t>
            </a:r>
            <a:r>
              <a:rPr lang="ru-RU" dirty="0" err="1"/>
              <a:t>Правната</a:t>
            </a:r>
            <a:r>
              <a:rPr lang="ru-RU" dirty="0"/>
              <a:t> оценка на </a:t>
            </a:r>
            <a:r>
              <a:rPr lang="ru-RU" dirty="0" err="1"/>
              <a:t>този</a:t>
            </a:r>
            <a:r>
              <a:rPr lang="ru-RU" dirty="0"/>
              <a:t> фактор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квалифициращо</a:t>
            </a:r>
            <a:r>
              <a:rPr lang="ru-RU" dirty="0"/>
              <a:t> </a:t>
            </a:r>
            <a:r>
              <a:rPr lang="ru-RU" dirty="0" err="1"/>
              <a:t>обстоятелство</a:t>
            </a:r>
            <a:r>
              <a:rPr lang="ru-RU" dirty="0"/>
              <a:t> по чл. 343, ал. 3 от НК </a:t>
            </a:r>
            <a:r>
              <a:rPr lang="ru-RU" dirty="0" err="1"/>
              <a:t>законодателно</a:t>
            </a:r>
            <a:r>
              <a:rPr lang="ru-RU" dirty="0"/>
              <a:t> </a:t>
            </a:r>
            <a:r>
              <a:rPr lang="ru-RU" dirty="0" err="1"/>
              <a:t>утвърждава</a:t>
            </a:r>
            <a:r>
              <a:rPr lang="ru-RU" dirty="0"/>
              <a:t> </a:t>
            </a:r>
            <a:r>
              <a:rPr lang="ru-RU" dirty="0" err="1"/>
              <a:t>ролята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значима за </a:t>
            </a:r>
            <a:r>
              <a:rPr lang="ru-RU" dirty="0" err="1"/>
              <a:t>безопасността</a:t>
            </a:r>
            <a:r>
              <a:rPr lang="ru-RU" dirty="0"/>
              <a:t> на </a:t>
            </a:r>
            <a:r>
              <a:rPr lang="ru-RU" dirty="0" err="1"/>
              <a:t>движението</a:t>
            </a:r>
            <a:r>
              <a:rPr lang="ru-RU" dirty="0"/>
              <a:t>. За </a:t>
            </a:r>
            <a:r>
              <a:rPr lang="ru-RU" dirty="0" err="1"/>
              <a:t>съставомерността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по </a:t>
            </a:r>
            <a:r>
              <a:rPr lang="ru-RU" dirty="0" err="1"/>
              <a:t>този</a:t>
            </a:r>
            <a:r>
              <a:rPr lang="ru-RU" dirty="0"/>
              <a:t> законов текст е </a:t>
            </a:r>
            <a:r>
              <a:rPr lang="ru-RU" dirty="0" err="1"/>
              <a:t>достатъчно</a:t>
            </a:r>
            <a:r>
              <a:rPr lang="ru-RU" dirty="0"/>
              <a:t> то </a:t>
            </a:r>
            <a:r>
              <a:rPr lang="ru-RU" dirty="0" err="1"/>
              <a:t>обективно</a:t>
            </a:r>
            <a:r>
              <a:rPr lang="ru-RU" dirty="0"/>
              <a:t> да е </a:t>
            </a:r>
            <a:r>
              <a:rPr lang="ru-RU" dirty="0" err="1"/>
              <a:t>осъществено</a:t>
            </a:r>
            <a:r>
              <a:rPr lang="ru-RU" dirty="0"/>
              <a:t> в </a:t>
            </a:r>
            <a:r>
              <a:rPr lang="ru-RU" dirty="0" err="1"/>
              <a:t>зоната</a:t>
            </a:r>
            <a:r>
              <a:rPr lang="ru-RU" dirty="0"/>
              <a:t> 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, без да е необходима </a:t>
            </a:r>
            <a:r>
              <a:rPr lang="ru-RU" dirty="0" err="1"/>
              <a:t>някаква</a:t>
            </a:r>
            <a:r>
              <a:rPr lang="ru-RU" dirty="0"/>
              <a:t> </a:t>
            </a:r>
            <a:r>
              <a:rPr lang="ru-RU" dirty="0" err="1"/>
              <a:t>обвързаност</a:t>
            </a:r>
            <a:r>
              <a:rPr lang="ru-RU" dirty="0"/>
              <a:t> с </a:t>
            </a:r>
            <a:r>
              <a:rPr lang="ru-RU" dirty="0" err="1"/>
              <a:t>правилата</a:t>
            </a:r>
            <a:r>
              <a:rPr lang="ru-RU" dirty="0"/>
              <a:t> за </a:t>
            </a:r>
            <a:r>
              <a:rPr lang="ru-RU" dirty="0" err="1"/>
              <a:t>предимство</a:t>
            </a:r>
            <a:r>
              <a:rPr lang="ru-RU" dirty="0"/>
              <a:t>.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така</a:t>
            </a:r>
            <a:r>
              <a:rPr lang="ru-RU" dirty="0"/>
              <a:t>, </a:t>
            </a:r>
            <a:r>
              <a:rPr lang="ru-RU" dirty="0" err="1"/>
              <a:t>защото</a:t>
            </a:r>
            <a:r>
              <a:rPr lang="ru-RU" dirty="0"/>
              <a:t> при </a:t>
            </a:r>
            <a:r>
              <a:rPr lang="ru-RU" dirty="0" err="1"/>
              <a:t>наличието</a:t>
            </a:r>
            <a:r>
              <a:rPr lang="ru-RU" dirty="0"/>
              <a:t> 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 се </a:t>
            </a:r>
            <a:r>
              <a:rPr lang="ru-RU" dirty="0" err="1"/>
              <a:t>изисква</a:t>
            </a:r>
            <a:r>
              <a:rPr lang="ru-RU" dirty="0"/>
              <a:t> </a:t>
            </a:r>
            <a:r>
              <a:rPr lang="ru-RU" dirty="0" err="1"/>
              <a:t>повишено</a:t>
            </a:r>
            <a:r>
              <a:rPr lang="ru-RU" dirty="0"/>
              <a:t> внимание от страна на </a:t>
            </a:r>
            <a:r>
              <a:rPr lang="ru-RU" dirty="0" err="1"/>
              <a:t>водача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необходимостта</a:t>
            </a:r>
            <a:r>
              <a:rPr lang="ru-RU" dirty="0"/>
              <a:t> от защита на живота и </a:t>
            </a:r>
            <a:r>
              <a:rPr lang="ru-RU" dirty="0" err="1"/>
              <a:t>здравето</a:t>
            </a:r>
            <a:r>
              <a:rPr lang="ru-RU" dirty="0"/>
              <a:t> на </a:t>
            </a:r>
            <a:r>
              <a:rPr lang="ru-RU" dirty="0" err="1"/>
              <a:t>пешеходците</a:t>
            </a:r>
            <a:r>
              <a:rPr lang="ru-RU" dirty="0"/>
              <a:t>, без </a:t>
            </a:r>
            <a:r>
              <a:rPr lang="ru-RU" dirty="0" err="1"/>
              <a:t>оглед</a:t>
            </a:r>
            <a:r>
              <a:rPr lang="ru-RU" dirty="0"/>
              <a:t> на </a:t>
            </a:r>
            <a:r>
              <a:rPr lang="ru-RU" dirty="0" err="1"/>
              <a:t>правомерността</a:t>
            </a:r>
            <a:r>
              <a:rPr lang="ru-RU" dirty="0"/>
              <a:t>, </a:t>
            </a:r>
            <a:r>
              <a:rPr lang="ru-RU" dirty="0" err="1"/>
              <a:t>респ</a:t>
            </a:r>
            <a:r>
              <a:rPr lang="ru-RU" dirty="0"/>
              <a:t>. </a:t>
            </a:r>
            <a:r>
              <a:rPr lang="ru-RU" dirty="0" err="1"/>
              <a:t>неправомерността</a:t>
            </a:r>
            <a:r>
              <a:rPr lang="ru-RU" dirty="0"/>
              <a:t> на </a:t>
            </a:r>
            <a:r>
              <a:rPr lang="ru-RU" dirty="0" err="1"/>
              <a:t>поведението</a:t>
            </a:r>
            <a:r>
              <a:rPr lang="ru-RU" dirty="0"/>
              <a:t> им. С </a:t>
            </a:r>
            <a:r>
              <a:rPr lang="ru-RU" dirty="0" err="1"/>
              <a:t>изискването</a:t>
            </a:r>
            <a:r>
              <a:rPr lang="ru-RU" dirty="0"/>
              <a:t> за </a:t>
            </a:r>
            <a:r>
              <a:rPr lang="ru-RU" dirty="0" err="1"/>
              <a:t>предпазливо</a:t>
            </a:r>
            <a:r>
              <a:rPr lang="ru-RU" dirty="0"/>
              <a:t> </a:t>
            </a:r>
            <a:r>
              <a:rPr lang="ru-RU" dirty="0" err="1"/>
              <a:t>преминаване</a:t>
            </a:r>
            <a:r>
              <a:rPr lang="ru-RU" dirty="0"/>
              <a:t> </a:t>
            </a:r>
            <a:r>
              <a:rPr lang="ru-RU" dirty="0" err="1"/>
              <a:t>през</a:t>
            </a:r>
            <a:r>
              <a:rPr lang="ru-RU" dirty="0"/>
              <a:t> </a:t>
            </a:r>
            <a:r>
              <a:rPr lang="ru-RU" dirty="0" err="1"/>
              <a:t>такъв</a:t>
            </a:r>
            <a:r>
              <a:rPr lang="ru-RU" dirty="0"/>
              <a:t> </a:t>
            </a:r>
            <a:r>
              <a:rPr lang="ru-RU" dirty="0" err="1"/>
              <a:t>участък</a:t>
            </a:r>
            <a:r>
              <a:rPr lang="ru-RU" dirty="0"/>
              <a:t> </a:t>
            </a:r>
            <a:r>
              <a:rPr lang="ru-RU" dirty="0" err="1"/>
              <a:t>законът</a:t>
            </a:r>
            <a:r>
              <a:rPr lang="ru-RU" dirty="0"/>
              <a:t> </a:t>
            </a:r>
            <a:r>
              <a:rPr lang="ru-RU" dirty="0" err="1"/>
              <a:t>предоставя</a:t>
            </a:r>
            <a:r>
              <a:rPr lang="ru-RU" dirty="0"/>
              <a:t> </a:t>
            </a:r>
            <a:r>
              <a:rPr lang="ru-RU" dirty="0" err="1"/>
              <a:t>засилена</a:t>
            </a:r>
            <a:r>
              <a:rPr lang="ru-RU" dirty="0"/>
              <a:t> </a:t>
            </a:r>
            <a:r>
              <a:rPr lang="ru-RU" dirty="0" err="1"/>
              <a:t>закрила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</a:t>
            </a:r>
            <a:r>
              <a:rPr lang="ru-RU" dirty="0" err="1"/>
              <a:t>пешеходци</a:t>
            </a:r>
            <a:r>
              <a:rPr lang="ru-RU" dirty="0"/>
              <a:t>, </a:t>
            </a:r>
            <a:r>
              <a:rPr lang="ru-RU" dirty="0" err="1"/>
              <a:t>включително</a:t>
            </a:r>
            <a:r>
              <a:rPr lang="ru-RU" dirty="0"/>
              <a:t> и на </a:t>
            </a:r>
            <a:r>
              <a:rPr lang="ru-RU" dirty="0" err="1"/>
              <a:t>движещите</a:t>
            </a:r>
            <a:r>
              <a:rPr lang="ru-RU" dirty="0"/>
              <a:t> се в нарушение на </a:t>
            </a:r>
            <a:r>
              <a:rPr lang="ru-RU" dirty="0" err="1"/>
              <a:t>правилата</a:t>
            </a:r>
            <a:r>
              <a:rPr lang="ru-RU" dirty="0"/>
              <a:t> на </a:t>
            </a:r>
            <a:r>
              <a:rPr lang="ru-RU" dirty="0" err="1"/>
              <a:t>ЗДвП</a:t>
            </a:r>
            <a:r>
              <a:rPr lang="ru-RU" dirty="0"/>
              <a:t>.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в </a:t>
            </a:r>
            <a:r>
              <a:rPr lang="ru-RU" dirty="0" err="1"/>
              <a:t>разглеждания</a:t>
            </a:r>
            <a:r>
              <a:rPr lang="ru-RU" dirty="0"/>
              <a:t> случай </a:t>
            </a:r>
            <a:r>
              <a:rPr lang="ru-RU" dirty="0" err="1"/>
              <a:t>няма</a:t>
            </a:r>
            <a:r>
              <a:rPr lang="ru-RU" dirty="0"/>
              <a:t> как да се приеме, че </a:t>
            </a:r>
            <a:r>
              <a:rPr lang="ru-RU" dirty="0" err="1"/>
              <a:t>появата</a:t>
            </a:r>
            <a:r>
              <a:rPr lang="ru-RU" dirty="0"/>
              <a:t> на </a:t>
            </a:r>
            <a:r>
              <a:rPr lang="ru-RU" dirty="0" err="1"/>
              <a:t>преминаващ</a:t>
            </a:r>
            <a:r>
              <a:rPr lang="ru-RU" dirty="0"/>
              <a:t> </a:t>
            </a:r>
            <a:r>
              <a:rPr lang="ru-RU" dirty="0" err="1"/>
              <a:t>пешеходец</a:t>
            </a:r>
            <a:r>
              <a:rPr lang="ru-RU" dirty="0"/>
              <a:t> по </a:t>
            </a:r>
            <a:r>
              <a:rPr lang="ru-RU" dirty="0" err="1"/>
              <a:t>пешеходната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 е </a:t>
            </a:r>
            <a:r>
              <a:rPr lang="ru-RU" dirty="0" err="1"/>
              <a:t>непредвидима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.</a:t>
            </a:r>
          </a:p>
          <a:p>
            <a:pPr marL="0" indent="0" algn="just">
              <a:buNone/>
            </a:pPr>
            <a:r>
              <a:rPr lang="ru-RU" b="1" dirty="0"/>
              <a:t>Р 83/2021 г. по НД 275/2021 г. 2 НО</a:t>
            </a:r>
          </a:p>
          <a:p>
            <a:pPr marL="0" indent="0" algn="just">
              <a:buNone/>
            </a:pPr>
            <a:r>
              <a:rPr lang="ru-RU" dirty="0"/>
              <a:t>….</a:t>
            </a:r>
            <a:r>
              <a:rPr lang="ru-RU" dirty="0" err="1"/>
              <a:t>законодателят</a:t>
            </a:r>
            <a:r>
              <a:rPr lang="ru-RU" dirty="0"/>
              <a:t> е </a:t>
            </a:r>
            <a:r>
              <a:rPr lang="ru-RU" dirty="0" err="1"/>
              <a:t>визирал</a:t>
            </a:r>
            <a:r>
              <a:rPr lang="ru-RU" dirty="0"/>
              <a:t> условно два вида </a:t>
            </a:r>
            <a:r>
              <a:rPr lang="ru-RU" dirty="0" err="1"/>
              <a:t>пешеходни</a:t>
            </a:r>
            <a:r>
              <a:rPr lang="ru-RU" dirty="0"/>
              <a:t> </a:t>
            </a:r>
            <a:r>
              <a:rPr lang="ru-RU" dirty="0" err="1"/>
              <a:t>пътеки</a:t>
            </a:r>
            <a:r>
              <a:rPr lang="ru-RU" dirty="0"/>
              <a:t>- </a:t>
            </a:r>
            <a:r>
              <a:rPr lang="ru-RU" dirty="0" err="1"/>
              <a:t>такива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очертани</a:t>
            </a:r>
            <a:r>
              <a:rPr lang="ru-RU" dirty="0"/>
              <a:t> или не с </a:t>
            </a:r>
            <a:r>
              <a:rPr lang="ru-RU" dirty="0" err="1"/>
              <a:t>пътна</a:t>
            </a:r>
            <a:r>
              <a:rPr lang="ru-RU" dirty="0"/>
              <a:t> маркировка, но </a:t>
            </a:r>
            <a:r>
              <a:rPr lang="ru-RU" dirty="0" err="1"/>
              <a:t>задължително</a:t>
            </a:r>
            <a:r>
              <a:rPr lang="ru-RU" dirty="0"/>
              <a:t> </a:t>
            </a:r>
            <a:r>
              <a:rPr lang="ru-RU" dirty="0" err="1"/>
              <a:t>сигнализирани</a:t>
            </a:r>
            <a:r>
              <a:rPr lang="ru-RU" dirty="0"/>
              <a:t> с </a:t>
            </a:r>
            <a:r>
              <a:rPr lang="ru-RU" dirty="0" err="1"/>
              <a:t>пътни</a:t>
            </a:r>
            <a:r>
              <a:rPr lang="ru-RU" dirty="0"/>
              <a:t> </a:t>
            </a:r>
            <a:r>
              <a:rPr lang="ru-RU" dirty="0" err="1"/>
              <a:t>знаци</a:t>
            </a:r>
            <a:r>
              <a:rPr lang="ru-RU" dirty="0"/>
              <a:t> и </a:t>
            </a:r>
            <a:r>
              <a:rPr lang="ru-RU" dirty="0" err="1"/>
              <a:t>такива</a:t>
            </a:r>
            <a:r>
              <a:rPr lang="ru-RU" dirty="0"/>
              <a:t>, за </a:t>
            </a:r>
            <a:r>
              <a:rPr lang="ru-RU" dirty="0" err="1"/>
              <a:t>които</a:t>
            </a:r>
            <a:r>
              <a:rPr lang="ru-RU" dirty="0"/>
              <a:t> не е необходима </a:t>
            </a:r>
            <a:r>
              <a:rPr lang="ru-RU" dirty="0" err="1"/>
              <a:t>изрична</a:t>
            </a:r>
            <a:r>
              <a:rPr lang="ru-RU" dirty="0"/>
              <a:t> сигнализация било чрез </a:t>
            </a:r>
            <a:r>
              <a:rPr lang="ru-RU" dirty="0" err="1"/>
              <a:t>вертикална</a:t>
            </a:r>
            <a:r>
              <a:rPr lang="ru-RU" dirty="0"/>
              <a:t> или </a:t>
            </a:r>
            <a:r>
              <a:rPr lang="ru-RU" dirty="0" err="1"/>
              <a:t>хоризонтална</a:t>
            </a:r>
            <a:r>
              <a:rPr lang="ru-RU" dirty="0"/>
              <a:t> маркировка,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те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естествено</a:t>
            </a:r>
            <a:r>
              <a:rPr lang="ru-RU" dirty="0"/>
              <a:t> </a:t>
            </a:r>
            <a:r>
              <a:rPr lang="ru-RU" dirty="0" err="1"/>
              <a:t>продължение</a:t>
            </a:r>
            <a:r>
              <a:rPr lang="ru-RU" dirty="0"/>
              <a:t> на </a:t>
            </a:r>
            <a:r>
              <a:rPr lang="ru-RU" dirty="0" err="1"/>
              <a:t>тротоарите</a:t>
            </a:r>
            <a:r>
              <a:rPr lang="ru-RU" dirty="0"/>
              <a:t> и </a:t>
            </a:r>
            <a:r>
              <a:rPr lang="ru-RU" dirty="0" err="1"/>
              <a:t>банкетите</a:t>
            </a:r>
            <a:r>
              <a:rPr lang="ru-RU" dirty="0"/>
              <a:t> </a:t>
            </a:r>
            <a:r>
              <a:rPr lang="ru-RU" dirty="0" err="1"/>
              <a:t>върху</a:t>
            </a:r>
            <a:r>
              <a:rPr lang="ru-RU" dirty="0"/>
              <a:t> </a:t>
            </a:r>
            <a:r>
              <a:rPr lang="ru-RU" dirty="0" err="1"/>
              <a:t>пътното</a:t>
            </a:r>
            <a:r>
              <a:rPr lang="ru-RU" dirty="0"/>
              <a:t> платно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79719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Особено</a:t>
            </a:r>
            <a:r>
              <a:rPr lang="ru-RU" dirty="0" smtClean="0"/>
              <a:t> </a:t>
            </a:r>
            <a:r>
              <a:rPr lang="ru-RU" dirty="0" err="1" smtClean="0"/>
              <a:t>тежък</a:t>
            </a:r>
            <a:r>
              <a:rPr lang="ru-RU" dirty="0" smtClean="0"/>
              <a:t> случай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827/1978 г. 3 НО</a:t>
            </a:r>
          </a:p>
          <a:p>
            <a:pPr marL="0" indent="0" algn="just">
              <a:buNone/>
            </a:pPr>
            <a:r>
              <a:rPr lang="bg-BG" dirty="0" smtClean="0"/>
              <a:t>Следва да се отчита </a:t>
            </a:r>
            <a:r>
              <a:rPr lang="bg-BG" dirty="0" err="1" smtClean="0"/>
              <a:t>конкретиката</a:t>
            </a:r>
            <a:r>
              <a:rPr lang="bg-BG" dirty="0" smtClean="0"/>
              <a:t> на всеки отделен случай с оглед изискванията на чл.93, т. 8 НК</a:t>
            </a:r>
          </a:p>
          <a:p>
            <a:pPr marL="0" indent="0" algn="just">
              <a:buNone/>
            </a:pPr>
            <a:r>
              <a:rPr lang="bg-BG" dirty="0" smtClean="0"/>
              <a:t>Вредните последици и отегчаващите отговорността обстоятелства следва да разкриват изключително висока степен на обществена опасност на деянието и дееца</a:t>
            </a:r>
          </a:p>
          <a:p>
            <a:pPr marL="0" indent="0" algn="just">
              <a:buNone/>
            </a:pPr>
            <a:r>
              <a:rPr lang="bg-BG" dirty="0" smtClean="0"/>
              <a:t>Следва да са увредени поне две лица</a:t>
            </a:r>
          </a:p>
          <a:p>
            <a:pPr marL="0" indent="0" algn="just">
              <a:buNone/>
            </a:pPr>
            <a:r>
              <a:rPr lang="bg-BG" dirty="0" smtClean="0"/>
              <a:t>Отчита се броя на квалифициращите елементи, </a:t>
            </a:r>
            <a:r>
              <a:rPr lang="bg-BG" dirty="0" err="1" smtClean="0"/>
              <a:t>относими</a:t>
            </a:r>
            <a:r>
              <a:rPr lang="bg-BG" dirty="0" smtClean="0"/>
              <a:t> както към деянието така и към дееца (такива са пияното състояние, допуснатите нарушения, недобрата дисциплина, броя на увредените или загинали лица и т.н.)</a:t>
            </a:r>
          </a:p>
          <a:p>
            <a:pPr marL="0" indent="0" algn="just">
              <a:buNone/>
            </a:pPr>
            <a:r>
              <a:rPr lang="bg-BG" b="1" dirty="0" smtClean="0"/>
              <a:t>Р 501/1979 г. 3 НО</a:t>
            </a:r>
          </a:p>
          <a:p>
            <a:pPr marL="0" indent="0" algn="just">
              <a:buNone/>
            </a:pPr>
            <a:r>
              <a:rPr lang="bg-BG" dirty="0" smtClean="0"/>
              <a:t>Високата степен на обществена опасност следва да се отнася както към деянието, така и към дееца</a:t>
            </a:r>
          </a:p>
          <a:p>
            <a:pPr marL="0" indent="0" algn="just">
              <a:buNone/>
            </a:pPr>
            <a:r>
              <a:rPr lang="bg-BG" dirty="0" smtClean="0"/>
              <a:t>Като такива могат да се отчитат многобройните нарушения на правилата за движение по пътищата</a:t>
            </a:r>
          </a:p>
          <a:p>
            <a:pPr marL="0" indent="0" algn="just">
              <a:buNone/>
            </a:pPr>
            <a:r>
              <a:rPr lang="bg-BG" b="1" dirty="0" smtClean="0"/>
              <a:t>Р 257/1981 г. 3 НО</a:t>
            </a:r>
          </a:p>
          <a:p>
            <a:pPr marL="0" indent="0" algn="just">
              <a:buNone/>
            </a:pPr>
            <a:r>
              <a:rPr lang="bg-BG" dirty="0" smtClean="0"/>
              <a:t>Следва да са налице такива елементи, които да го отличават от обикновените и квалифицираните случаи и да разкриват по- висока степен на обществена опасност</a:t>
            </a:r>
          </a:p>
        </p:txBody>
      </p:sp>
    </p:spTree>
    <p:extLst>
      <p:ext uri="{BB962C8B-B14F-4D97-AF65-F5344CB8AC3E}">
        <p14:creationId xmlns:p14="http://schemas.microsoft.com/office/powerpoint/2010/main" val="6714967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Особено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тежък</a:t>
            </a:r>
            <a:r>
              <a:rPr lang="ru-RU" dirty="0">
                <a:solidFill>
                  <a:prstClr val="black"/>
                </a:solidFill>
              </a:rPr>
              <a:t> случай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32/2021 г. по НД 969/2020 г., 1 НО</a:t>
            </a:r>
          </a:p>
          <a:p>
            <a:pPr marL="0" indent="0" algn="just">
              <a:buNone/>
            </a:pPr>
            <a:r>
              <a:rPr lang="ru-RU" dirty="0" smtClean="0"/>
              <a:t>„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тежък</a:t>
            </a:r>
            <a:r>
              <a:rPr lang="ru-RU" dirty="0"/>
              <a:t> случай“ е необходимо </a:t>
            </a:r>
            <a:r>
              <a:rPr lang="ru-RU" dirty="0" err="1"/>
              <a:t>последиците</a:t>
            </a:r>
            <a:r>
              <a:rPr lang="ru-RU" dirty="0"/>
              <a:t> и </a:t>
            </a:r>
            <a:r>
              <a:rPr lang="ru-RU" dirty="0" err="1"/>
              <a:t>отегчаващите</a:t>
            </a:r>
            <a:r>
              <a:rPr lang="ru-RU" dirty="0"/>
              <a:t> </a:t>
            </a:r>
            <a:r>
              <a:rPr lang="ru-RU" dirty="0" err="1"/>
              <a:t>обстоятелства</a:t>
            </a:r>
            <a:r>
              <a:rPr lang="ru-RU" dirty="0"/>
              <a:t> да </a:t>
            </a:r>
            <a:r>
              <a:rPr lang="ru-RU" dirty="0" err="1"/>
              <a:t>отличават</a:t>
            </a:r>
            <a:r>
              <a:rPr lang="ru-RU" dirty="0"/>
              <a:t> случая </a:t>
            </a:r>
            <a:r>
              <a:rPr lang="ru-RU" dirty="0" err="1"/>
              <a:t>съществено</a:t>
            </a:r>
            <a:r>
              <a:rPr lang="ru-RU" dirty="0"/>
              <a:t> от </a:t>
            </a:r>
            <a:r>
              <a:rPr lang="ru-RU" dirty="0" err="1"/>
              <a:t>други</a:t>
            </a:r>
            <a:r>
              <a:rPr lang="ru-RU" dirty="0"/>
              <a:t> дела </a:t>
            </a:r>
            <a:r>
              <a:rPr lang="ru-RU" dirty="0" err="1"/>
              <a:t>със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едно</a:t>
            </a:r>
            <a:r>
              <a:rPr lang="ru-RU" dirty="0"/>
              <a:t> лице след </a:t>
            </a:r>
            <a:r>
              <a:rPr lang="ru-RU" dirty="0" err="1"/>
              <a:t>употреба</a:t>
            </a:r>
            <a:r>
              <a:rPr lang="ru-RU" dirty="0"/>
              <a:t> на </a:t>
            </a:r>
            <a:r>
              <a:rPr lang="ru-RU" dirty="0" err="1"/>
              <a:t>наркотични</a:t>
            </a:r>
            <a:r>
              <a:rPr lang="ru-RU" dirty="0"/>
              <a:t> вещества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253/2015 г. по НД 443/2015 г., 1 НО</a:t>
            </a:r>
            <a:endParaRPr lang="ru-RU" b="1" dirty="0"/>
          </a:p>
          <a:p>
            <a:pPr marL="0" indent="0" algn="just">
              <a:buNone/>
            </a:pPr>
            <a:r>
              <a:rPr lang="ru-RU" dirty="0" err="1" smtClean="0"/>
              <a:t>последиците</a:t>
            </a:r>
            <a:r>
              <a:rPr lang="ru-RU" dirty="0" smtClean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smtClean="0"/>
              <a:t>по- </a:t>
            </a:r>
            <a:r>
              <a:rPr lang="ru-RU" dirty="0" err="1" smtClean="0"/>
              <a:t>тежки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тези</a:t>
            </a:r>
            <a:r>
              <a:rPr lang="ru-RU" dirty="0"/>
              <a:t> за </a:t>
            </a:r>
            <a:r>
              <a:rPr lang="ru-RU" dirty="0" err="1"/>
              <a:t>обикновения</a:t>
            </a:r>
            <a:r>
              <a:rPr lang="ru-RU" dirty="0"/>
              <a:t> </a:t>
            </a:r>
            <a:r>
              <a:rPr lang="ru-RU" dirty="0" err="1"/>
              <a:t>квалифициран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, напр. </a:t>
            </a:r>
            <a:r>
              <a:rPr lang="ru-RU" dirty="0" err="1"/>
              <a:t>повече</a:t>
            </a:r>
            <a:r>
              <a:rPr lang="ru-RU" dirty="0"/>
              <a:t> </a:t>
            </a:r>
            <a:r>
              <a:rPr lang="ru-RU" dirty="0" err="1"/>
              <a:t>жертви</a:t>
            </a:r>
            <a:r>
              <a:rPr lang="ru-RU" dirty="0"/>
              <a:t>, </a:t>
            </a:r>
            <a:r>
              <a:rPr lang="ru-RU" dirty="0" err="1"/>
              <a:t>съчетание</a:t>
            </a:r>
            <a:r>
              <a:rPr lang="ru-RU" dirty="0"/>
              <a:t> с </a:t>
            </a:r>
            <a:r>
              <a:rPr lang="ru-RU" dirty="0" err="1"/>
              <a:t>пияно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</a:t>
            </a:r>
            <a:r>
              <a:rPr lang="ru-RU" dirty="0" err="1"/>
              <a:t>бягство</a:t>
            </a:r>
            <a:r>
              <a:rPr lang="ru-RU" dirty="0"/>
              <a:t> от </a:t>
            </a:r>
            <a:r>
              <a:rPr lang="ru-RU" dirty="0" err="1"/>
              <a:t>местопроизшествието</a:t>
            </a:r>
            <a:r>
              <a:rPr lang="ru-RU" dirty="0"/>
              <a:t>, много груби нарушения на </a:t>
            </a:r>
            <a:r>
              <a:rPr lang="ru-RU" dirty="0" err="1"/>
              <a:t>правилата</a:t>
            </a:r>
            <a:r>
              <a:rPr lang="ru-RU" dirty="0"/>
              <a:t> за движение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допълнителни</a:t>
            </a:r>
            <a:r>
              <a:rPr lang="ru-RU" dirty="0"/>
              <a:t> </a:t>
            </a:r>
            <a:r>
              <a:rPr lang="ru-RU" dirty="0" err="1" smtClean="0"/>
              <a:t>фактори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287/2023 г. </a:t>
            </a:r>
            <a:r>
              <a:rPr lang="ru-RU" b="1" dirty="0"/>
              <a:t>п</a:t>
            </a:r>
            <a:r>
              <a:rPr lang="ru-RU" b="1" dirty="0" smtClean="0"/>
              <a:t>о НД 245/2023 г. 2 НО</a:t>
            </a:r>
            <a:endParaRPr lang="ru-RU" b="1" dirty="0"/>
          </a:p>
          <a:p>
            <a:pPr marL="0" indent="0" algn="just">
              <a:buNone/>
            </a:pPr>
            <a:r>
              <a:rPr lang="ru-RU" dirty="0" err="1" smtClean="0"/>
              <a:t>Установена</a:t>
            </a:r>
            <a:r>
              <a:rPr lang="ru-RU" dirty="0" smtClean="0"/>
              <a:t> е </a:t>
            </a:r>
            <a:r>
              <a:rPr lang="ru-RU" dirty="0" err="1" smtClean="0"/>
              <a:t>изключително</a:t>
            </a:r>
            <a:r>
              <a:rPr lang="ru-RU" dirty="0" smtClean="0"/>
              <a:t> </a:t>
            </a:r>
            <a:r>
              <a:rPr lang="ru-RU" dirty="0" err="1" smtClean="0"/>
              <a:t>висока</a:t>
            </a:r>
            <a:r>
              <a:rPr lang="ru-RU" dirty="0" smtClean="0"/>
              <a:t> степен на </a:t>
            </a:r>
            <a:r>
              <a:rPr lang="ru-RU" dirty="0" err="1" smtClean="0"/>
              <a:t>обществена</a:t>
            </a:r>
            <a:r>
              <a:rPr lang="ru-RU" dirty="0" smtClean="0"/>
              <a:t> </a:t>
            </a:r>
            <a:r>
              <a:rPr lang="ru-RU" dirty="0" err="1" smtClean="0"/>
              <a:t>опасност</a:t>
            </a:r>
            <a:r>
              <a:rPr lang="ru-RU" dirty="0" smtClean="0"/>
              <a:t> на </a:t>
            </a:r>
            <a:r>
              <a:rPr lang="ru-RU" dirty="0" err="1" smtClean="0"/>
              <a:t>деянието</a:t>
            </a:r>
            <a:r>
              <a:rPr lang="ru-RU" dirty="0" smtClean="0"/>
              <a:t>, но не и на </a:t>
            </a:r>
            <a:r>
              <a:rPr lang="ru-RU" dirty="0" err="1" smtClean="0"/>
              <a:t>дееца</a:t>
            </a:r>
            <a:r>
              <a:rPr lang="ru-RU" dirty="0" smtClean="0"/>
              <a:t> (млад, </a:t>
            </a:r>
            <a:r>
              <a:rPr lang="ru-RU" dirty="0" err="1" smtClean="0"/>
              <a:t>човек</a:t>
            </a:r>
            <a:r>
              <a:rPr lang="ru-RU" dirty="0" smtClean="0"/>
              <a:t>, </a:t>
            </a:r>
            <a:r>
              <a:rPr lang="ru-RU" dirty="0" err="1" smtClean="0"/>
              <a:t>неосъждан</a:t>
            </a:r>
            <a:r>
              <a:rPr lang="ru-RU" dirty="0" smtClean="0"/>
              <a:t>, </a:t>
            </a:r>
            <a:r>
              <a:rPr lang="ru-RU" dirty="0" err="1" smtClean="0"/>
              <a:t>изразил</a:t>
            </a:r>
            <a:r>
              <a:rPr lang="ru-RU" dirty="0" smtClean="0"/>
              <a:t> </a:t>
            </a:r>
            <a:r>
              <a:rPr lang="ru-RU" dirty="0" err="1" smtClean="0"/>
              <a:t>съжаление</a:t>
            </a:r>
            <a:r>
              <a:rPr lang="ru-RU" dirty="0" smtClean="0"/>
              <a:t> за </a:t>
            </a:r>
            <a:r>
              <a:rPr lang="ru-RU" dirty="0" err="1" smtClean="0"/>
              <a:t>стореното</a:t>
            </a:r>
            <a:r>
              <a:rPr lang="ru-RU" dirty="0" smtClean="0"/>
              <a:t>, </a:t>
            </a:r>
            <a:r>
              <a:rPr lang="ru-RU" dirty="0" err="1" smtClean="0"/>
              <a:t>няма</a:t>
            </a:r>
            <a:r>
              <a:rPr lang="ru-RU" dirty="0" smtClean="0"/>
              <a:t> </a:t>
            </a:r>
            <a:r>
              <a:rPr lang="ru-RU" dirty="0" err="1" smtClean="0"/>
              <a:t>съществени</a:t>
            </a:r>
            <a:r>
              <a:rPr lang="ru-RU" dirty="0" smtClean="0"/>
              <a:t> </a:t>
            </a:r>
            <a:r>
              <a:rPr lang="ru-RU" dirty="0" err="1" smtClean="0"/>
              <a:t>предходни</a:t>
            </a:r>
            <a:r>
              <a:rPr lang="ru-RU" dirty="0" smtClean="0"/>
              <a:t> нарушения на </a:t>
            </a:r>
            <a:r>
              <a:rPr lang="ru-RU" dirty="0" err="1" smtClean="0"/>
              <a:t>правилата</a:t>
            </a:r>
            <a:r>
              <a:rPr lang="ru-RU" dirty="0" smtClean="0"/>
              <a:t> за движение)</a:t>
            </a:r>
          </a:p>
          <a:p>
            <a:pPr marL="0" indent="0" algn="just">
              <a:buNone/>
            </a:pPr>
            <a:r>
              <a:rPr lang="ru-RU" dirty="0" smtClean="0"/>
              <a:t>Случаи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има</a:t>
            </a:r>
            <a:r>
              <a:rPr lang="ru-RU" dirty="0" smtClean="0"/>
              <a:t> «</a:t>
            </a:r>
            <a:r>
              <a:rPr lang="ru-RU" dirty="0" err="1" smtClean="0"/>
              <a:t>особено</a:t>
            </a:r>
            <a:r>
              <a:rPr lang="ru-RU" dirty="0" smtClean="0"/>
              <a:t> </a:t>
            </a:r>
            <a:r>
              <a:rPr lang="ru-RU" dirty="0" err="1" smtClean="0"/>
              <a:t>тежък</a:t>
            </a:r>
            <a:r>
              <a:rPr lang="ru-RU" dirty="0" smtClean="0"/>
              <a:t> случай»</a:t>
            </a:r>
          </a:p>
          <a:p>
            <a:pPr marL="0" indent="0" algn="just">
              <a:buNone/>
            </a:pPr>
            <a:r>
              <a:rPr lang="ru-RU" b="1" dirty="0" smtClean="0"/>
              <a:t>Р 392/2016 г. по НД 1255/2015 г., 3 НО</a:t>
            </a:r>
          </a:p>
          <a:p>
            <a:pPr marL="0" indent="0" algn="just">
              <a:buNone/>
            </a:pPr>
            <a:r>
              <a:rPr lang="ru-RU" b="1" dirty="0" smtClean="0"/>
              <a:t>Р 46/2014 г. по НД 2372/2013 г., 3 НО</a:t>
            </a:r>
          </a:p>
          <a:p>
            <a:pPr marL="0" indent="0" algn="just">
              <a:buNone/>
            </a:pPr>
            <a:r>
              <a:rPr lang="ru-RU" b="1" dirty="0" smtClean="0"/>
              <a:t>Р 326/2015 г. по НД 746/2015 г., 2 НО</a:t>
            </a:r>
          </a:p>
          <a:p>
            <a:pPr marL="0" indent="0" algn="just">
              <a:buNone/>
            </a:pPr>
            <a:r>
              <a:rPr lang="ru-RU" b="1" dirty="0" smtClean="0"/>
              <a:t>Р 411/2025 г. по НД 660/2025 г., 1 НО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8151962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О</a:t>
            </a:r>
            <a:r>
              <a:rPr lang="ru-RU" dirty="0" err="1" smtClean="0">
                <a:solidFill>
                  <a:prstClr val="black"/>
                </a:solidFill>
              </a:rPr>
              <a:t>собено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тежък</a:t>
            </a:r>
            <a:r>
              <a:rPr lang="ru-RU" dirty="0">
                <a:solidFill>
                  <a:prstClr val="black"/>
                </a:solidFill>
              </a:rPr>
              <a:t> случай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bg-BG" b="1" dirty="0"/>
              <a:t>Р 153/1985 г. 3 НО</a:t>
            </a:r>
          </a:p>
          <a:p>
            <a:pPr marL="0" indent="0" algn="just">
              <a:buNone/>
            </a:pPr>
            <a:r>
              <a:rPr lang="bg-BG" dirty="0"/>
              <a:t>Вредните последици следва да надвишават в значителна степен тези, които са налице при обикновените и квалифицираните състави на транспортни престъпления</a:t>
            </a:r>
          </a:p>
          <a:p>
            <a:pPr marL="0" indent="0" algn="just">
              <a:buNone/>
            </a:pPr>
            <a:r>
              <a:rPr lang="bg-BG" b="1" dirty="0"/>
              <a:t>Р 157/1986 г. 3 НО</a:t>
            </a:r>
          </a:p>
          <a:p>
            <a:pPr marL="0" indent="0" algn="just">
              <a:buNone/>
            </a:pPr>
            <a:r>
              <a:rPr lang="bg-BG" dirty="0"/>
              <a:t>Наличието на множество отегчаващи отговорността обстоятелства не са основание за квалифициране на деянието като особено тежък случай ако не са налице и другите изисквания по чл.93, т.8 НК</a:t>
            </a:r>
          </a:p>
          <a:p>
            <a:pPr marL="0" indent="0" algn="just">
              <a:buNone/>
            </a:pPr>
            <a:r>
              <a:rPr lang="bg-BG" b="1" dirty="0"/>
              <a:t>Р 379/1990 г. 3 НО</a:t>
            </a:r>
          </a:p>
          <a:p>
            <a:pPr marL="0" indent="0" algn="just">
              <a:buNone/>
            </a:pPr>
            <a:r>
              <a:rPr lang="bg-BG" dirty="0"/>
              <a:t>Задължително следва да е налице висока степен на обществена опасност и на деянието и на дееца</a:t>
            </a:r>
          </a:p>
          <a:p>
            <a:pPr marL="0" indent="0" algn="just">
              <a:buNone/>
            </a:pPr>
            <a:r>
              <a:rPr lang="bg-BG" b="1" dirty="0"/>
              <a:t>Р 167/1993 г. ВК</a:t>
            </a:r>
          </a:p>
          <a:p>
            <a:pPr marL="0" indent="0" algn="just">
              <a:buNone/>
            </a:pPr>
            <a:r>
              <a:rPr lang="bg-BG" dirty="0" smtClean="0"/>
              <a:t>Високата </a:t>
            </a:r>
            <a:r>
              <a:rPr lang="bg-BG" dirty="0"/>
              <a:t>степен на обществена опасност на дееца не може да бъде </a:t>
            </a:r>
            <a:r>
              <a:rPr lang="bg-BG" dirty="0" err="1" smtClean="0"/>
              <a:t>извлечна</a:t>
            </a:r>
            <a:r>
              <a:rPr lang="bg-BG" dirty="0" smtClean="0"/>
              <a:t> </a:t>
            </a:r>
            <a:r>
              <a:rPr lang="bg-BG" dirty="0"/>
              <a:t>от характеристиките и степента на причинените </a:t>
            </a:r>
            <a:r>
              <a:rPr lang="bg-BG" dirty="0" err="1"/>
              <a:t>съставомерни</a:t>
            </a:r>
            <a:r>
              <a:rPr lang="bg-BG" dirty="0"/>
              <a:t> последици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45796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Особено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тежък</a:t>
            </a:r>
            <a:r>
              <a:rPr lang="ru-RU" dirty="0">
                <a:solidFill>
                  <a:prstClr val="black"/>
                </a:solidFill>
              </a:rPr>
              <a:t> случай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err="1" smtClean="0"/>
              <a:t>Високата</a:t>
            </a:r>
            <a:r>
              <a:rPr lang="ru-RU" dirty="0" smtClean="0"/>
              <a:t> </a:t>
            </a:r>
            <a:r>
              <a:rPr lang="ru-RU" dirty="0"/>
              <a:t>степен на </a:t>
            </a:r>
            <a:r>
              <a:rPr lang="ru-RU" dirty="0" err="1"/>
              <a:t>обществена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ще</a:t>
            </a:r>
            <a:r>
              <a:rPr lang="ru-RU" dirty="0"/>
              <a:t>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водачът</a:t>
            </a:r>
            <a:r>
              <a:rPr lang="ru-RU" dirty="0"/>
              <a:t> е</a:t>
            </a:r>
            <a:r>
              <a:rPr lang="ru-RU" dirty="0" smtClean="0"/>
              <a:t>:</a:t>
            </a:r>
          </a:p>
          <a:p>
            <a:pPr marL="0" indent="0" algn="just">
              <a:buNone/>
            </a:pPr>
            <a:r>
              <a:rPr lang="ru-RU" b="1" dirty="0"/>
              <a:t>Р 501/1979 г. по НД 370/1979 г. 3 НО</a:t>
            </a:r>
          </a:p>
          <a:p>
            <a:pPr algn="just">
              <a:buFontTx/>
              <a:buChar char="-"/>
            </a:pPr>
            <a:r>
              <a:rPr lang="ru-RU" dirty="0" smtClean="0"/>
              <a:t>нарушил </a:t>
            </a:r>
            <a:r>
              <a:rPr lang="ru-RU" dirty="0"/>
              <a:t>множество правила за движение по </a:t>
            </a:r>
            <a:r>
              <a:rPr lang="ru-RU" dirty="0" err="1" smtClean="0"/>
              <a:t>пътищата</a:t>
            </a:r>
            <a:endParaRPr lang="ru-RU" dirty="0"/>
          </a:p>
          <a:p>
            <a:pPr algn="just">
              <a:buFontTx/>
              <a:buChar char="-"/>
            </a:pPr>
            <a:r>
              <a:rPr lang="ru-RU" dirty="0" err="1" smtClean="0"/>
              <a:t>извършил</a:t>
            </a:r>
            <a:r>
              <a:rPr lang="ru-RU" dirty="0" smtClean="0"/>
              <a:t> </a:t>
            </a:r>
            <a:r>
              <a:rPr lang="ru-RU" dirty="0"/>
              <a:t>е </a:t>
            </a:r>
            <a:r>
              <a:rPr lang="ru-RU" dirty="0" err="1"/>
              <a:t>едно</a:t>
            </a:r>
            <a:r>
              <a:rPr lang="ru-RU" dirty="0"/>
              <a:t>, но </a:t>
            </a:r>
            <a:r>
              <a:rPr lang="ru-RU" dirty="0" err="1"/>
              <a:t>драстично</a:t>
            </a:r>
            <a:r>
              <a:rPr lang="ru-RU" dirty="0"/>
              <a:t> нарушение на </a:t>
            </a:r>
            <a:r>
              <a:rPr lang="ru-RU" dirty="0" err="1"/>
              <a:t>транспортните</a:t>
            </a:r>
            <a:r>
              <a:rPr lang="ru-RU" dirty="0"/>
              <a:t> </a:t>
            </a:r>
            <a:r>
              <a:rPr lang="ru-RU" dirty="0" smtClean="0"/>
              <a:t>правила</a:t>
            </a:r>
          </a:p>
          <a:p>
            <a:pPr algn="just">
              <a:buFontTx/>
              <a:buChar char="-"/>
            </a:pPr>
            <a:r>
              <a:rPr lang="ru-RU" dirty="0" err="1" smtClean="0"/>
              <a:t>настъпилите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общественоопасни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значително</a:t>
            </a:r>
            <a:r>
              <a:rPr lang="ru-RU" dirty="0"/>
              <a:t> по- </a:t>
            </a:r>
            <a:r>
              <a:rPr lang="ru-RU" dirty="0" err="1"/>
              <a:t>тежки</a:t>
            </a:r>
            <a:r>
              <a:rPr lang="ru-RU" dirty="0"/>
              <a:t> от </a:t>
            </a:r>
            <a:r>
              <a:rPr lang="ru-RU" dirty="0" err="1"/>
              <a:t>съставомерните</a:t>
            </a:r>
            <a:r>
              <a:rPr lang="ru-RU" dirty="0"/>
              <a:t> или </a:t>
            </a:r>
            <a:r>
              <a:rPr lang="ru-RU" dirty="0" err="1"/>
              <a:t>обичайните</a:t>
            </a:r>
            <a:r>
              <a:rPr lang="ru-RU" dirty="0"/>
              <a:t> за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</a:t>
            </a:r>
            <a:r>
              <a:rPr lang="ru-RU" dirty="0" err="1"/>
              <a:t>престъпление</a:t>
            </a:r>
            <a:r>
              <a:rPr lang="ru-RU" dirty="0"/>
              <a:t>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47/1973 г. по НД 39/1973 г. ОСНК, Р 257/1981 г. по НД 1202/1980 г. 3 НО, Р 153/1985 г. по НД 124/1985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/>
              <a:t>В</a:t>
            </a:r>
            <a:r>
              <a:rPr lang="ru-RU" dirty="0" smtClean="0"/>
              <a:t>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нарушението</a:t>
            </a:r>
            <a:r>
              <a:rPr lang="ru-RU" dirty="0"/>
              <a:t> при управление на </a:t>
            </a:r>
            <a:r>
              <a:rPr lang="ru-RU" dirty="0" err="1"/>
              <a:t>травайна</a:t>
            </a:r>
            <a:r>
              <a:rPr lang="ru-RU" dirty="0"/>
              <a:t> </a:t>
            </a:r>
            <a:r>
              <a:rPr lang="ru-RU" dirty="0" err="1"/>
              <a:t>мотриса</a:t>
            </a:r>
            <a:r>
              <a:rPr lang="ru-RU" dirty="0"/>
              <a:t> е </a:t>
            </a:r>
            <a:r>
              <a:rPr lang="ru-RU" dirty="0" err="1"/>
              <a:t>настъпила</a:t>
            </a:r>
            <a:r>
              <a:rPr lang="ru-RU" dirty="0"/>
              <a:t> </a:t>
            </a:r>
            <a:r>
              <a:rPr lang="ru-RU" dirty="0" err="1"/>
              <a:t>смъртта</a:t>
            </a:r>
            <a:r>
              <a:rPr lang="ru-RU" dirty="0"/>
              <a:t> на </a:t>
            </a:r>
            <a:r>
              <a:rPr lang="ru-RU" dirty="0" err="1"/>
              <a:t>двама</a:t>
            </a:r>
            <a:r>
              <a:rPr lang="ru-RU" dirty="0"/>
              <a:t> души и на </a:t>
            </a:r>
            <a:r>
              <a:rPr lang="ru-RU" dirty="0" err="1"/>
              <a:t>други</a:t>
            </a:r>
            <a:r>
              <a:rPr lang="ru-RU" dirty="0"/>
              <a:t> 24 </a:t>
            </a:r>
            <a:r>
              <a:rPr lang="ru-RU" dirty="0" err="1"/>
              <a:t>пътника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причинени</a:t>
            </a:r>
            <a:r>
              <a:rPr lang="ru-RU" dirty="0"/>
              <a:t> </a:t>
            </a:r>
            <a:r>
              <a:rPr lang="ru-RU" dirty="0" err="1"/>
              <a:t>средни</a:t>
            </a:r>
            <a:r>
              <a:rPr lang="ru-RU" dirty="0"/>
              <a:t> </a:t>
            </a:r>
            <a:r>
              <a:rPr lang="ru-RU" dirty="0" err="1"/>
              <a:t>телесни</a:t>
            </a:r>
            <a:r>
              <a:rPr lang="ru-RU" dirty="0"/>
              <a:t> повреди, </a:t>
            </a:r>
            <a:r>
              <a:rPr lang="ru-RU" dirty="0" err="1"/>
              <a:t>както</a:t>
            </a:r>
            <a:r>
              <a:rPr lang="ru-RU" dirty="0"/>
              <a:t> и на множество </a:t>
            </a:r>
            <a:r>
              <a:rPr lang="ru-RU" dirty="0" err="1"/>
              <a:t>други</a:t>
            </a:r>
            <a:r>
              <a:rPr lang="ru-RU" dirty="0"/>
              <a:t> леки </a:t>
            </a:r>
            <a:r>
              <a:rPr lang="ru-RU" dirty="0" err="1"/>
              <a:t>телесни</a:t>
            </a:r>
            <a:r>
              <a:rPr lang="ru-RU" dirty="0"/>
              <a:t> повреди и </a:t>
            </a:r>
            <a:r>
              <a:rPr lang="ru-RU" dirty="0" err="1"/>
              <a:t>значителни</a:t>
            </a:r>
            <a:r>
              <a:rPr lang="ru-RU" dirty="0"/>
              <a:t> </a:t>
            </a:r>
            <a:r>
              <a:rPr lang="ru-RU" dirty="0" err="1"/>
              <a:t>имуществени</a:t>
            </a:r>
            <a:r>
              <a:rPr lang="ru-RU" dirty="0"/>
              <a:t> вреди на </a:t>
            </a:r>
            <a:r>
              <a:rPr lang="ru-RU" dirty="0" err="1" smtClean="0"/>
              <a:t>мотрисата</a:t>
            </a: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037470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Особено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тежък</a:t>
            </a:r>
            <a:r>
              <a:rPr lang="ru-RU" dirty="0">
                <a:solidFill>
                  <a:prstClr val="black"/>
                </a:solidFill>
              </a:rPr>
              <a:t> случай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Р 47/1973 г. ОСНК</a:t>
            </a:r>
          </a:p>
          <a:p>
            <a:pPr marL="0" indent="0" algn="just">
              <a:buNone/>
            </a:pPr>
            <a:r>
              <a:rPr lang="bg-BG" dirty="0" smtClean="0"/>
              <a:t>Особено тежък случай е налице когато:</a:t>
            </a:r>
          </a:p>
          <a:p>
            <a:pPr algn="just">
              <a:buFontTx/>
              <a:buChar char="-"/>
            </a:pPr>
            <a:r>
              <a:rPr lang="bg-BG" dirty="0" smtClean="0"/>
              <a:t>Причинена е смърт на повече от едно лице</a:t>
            </a:r>
          </a:p>
          <a:p>
            <a:pPr algn="just">
              <a:buFontTx/>
              <a:buChar char="-"/>
            </a:pPr>
            <a:r>
              <a:rPr lang="bg-BG" dirty="0" smtClean="0"/>
              <a:t>Видът и размера на другите настъпили вреди и отегчаващите вината обстоятелства сочат на изключителна обществена опасност на деянието и дееца</a:t>
            </a:r>
          </a:p>
          <a:p>
            <a:pPr marL="0" indent="0" algn="just">
              <a:buNone/>
            </a:pPr>
            <a:r>
              <a:rPr lang="bg-BG" b="1" dirty="0" smtClean="0"/>
              <a:t>Р 1080/1977 г. 2 НО</a:t>
            </a:r>
          </a:p>
          <a:p>
            <a:pPr algn="just">
              <a:buFontTx/>
              <a:buChar char="-"/>
            </a:pPr>
            <a:r>
              <a:rPr lang="bg-BG" dirty="0" smtClean="0"/>
              <a:t>Когато е осъществен най- тежкия случай на квалифициран състав на престъплението и е налице пияно състояние, то обществената опасност на деянието и дееца е изключително висока, което е и основание да се прецени, че е налице особено тежък случай</a:t>
            </a:r>
          </a:p>
          <a:p>
            <a:pPr marL="0" indent="0" algn="just">
              <a:buNone/>
            </a:pPr>
            <a:r>
              <a:rPr lang="bg-BG" b="1" dirty="0" smtClean="0"/>
              <a:t>ППВС 1/1983 г.</a:t>
            </a:r>
          </a:p>
          <a:p>
            <a:pPr algn="just">
              <a:buFontTx/>
              <a:buChar char="-"/>
            </a:pPr>
            <a:r>
              <a:rPr lang="bg-BG" dirty="0" smtClean="0"/>
              <a:t>Намира приложение чл.93, т. 8 НК</a:t>
            </a:r>
          </a:p>
          <a:p>
            <a:pPr algn="just">
              <a:buFontTx/>
              <a:buChar char="-"/>
            </a:pPr>
            <a:r>
              <a:rPr lang="bg-BG" dirty="0" smtClean="0"/>
              <a:t>При тези престъпления </a:t>
            </a:r>
            <a:r>
              <a:rPr lang="bg-BG" dirty="0" err="1" smtClean="0"/>
              <a:t>общественоопасните</a:t>
            </a:r>
            <a:r>
              <a:rPr lang="bg-BG" dirty="0" smtClean="0"/>
              <a:t> последици са по- тежки от предвидените за обикновените квалифицирани случаи</a:t>
            </a:r>
          </a:p>
          <a:p>
            <a:pPr algn="just">
              <a:buFontTx/>
              <a:buChar char="-"/>
            </a:pPr>
            <a:r>
              <a:rPr lang="bg-BG" dirty="0" smtClean="0"/>
              <a:t>Отчитат се съществуващите отегчаващи отговорността обстоятелства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33651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>
                <a:solidFill>
                  <a:prstClr val="black"/>
                </a:solidFill>
              </a:rPr>
              <a:t>Особено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ru-RU" dirty="0" err="1">
                <a:solidFill>
                  <a:prstClr val="black"/>
                </a:solidFill>
              </a:rPr>
              <a:t>тежък</a:t>
            </a:r>
            <a:r>
              <a:rPr lang="ru-RU" dirty="0">
                <a:solidFill>
                  <a:prstClr val="black"/>
                </a:solidFill>
              </a:rPr>
              <a:t> случай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153/1985 г. по НД 124/1985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Обстоятелствата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елемент</a:t>
            </a:r>
            <a:r>
              <a:rPr lang="ru-RU" dirty="0"/>
              <a:t> от </a:t>
            </a:r>
            <a:r>
              <a:rPr lang="ru-RU" dirty="0" err="1"/>
              <a:t>квалифицирания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</a:t>
            </a:r>
            <a:r>
              <a:rPr lang="ru-RU" dirty="0" err="1"/>
              <a:t>престъплението</a:t>
            </a:r>
            <a:r>
              <a:rPr lang="ru-RU" dirty="0"/>
              <a:t> не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отчитани</a:t>
            </a:r>
            <a:r>
              <a:rPr lang="ru-RU" dirty="0"/>
              <a:t> при </a:t>
            </a:r>
            <a:r>
              <a:rPr lang="ru-RU" dirty="0" err="1"/>
              <a:t>преценка</a:t>
            </a:r>
            <a:r>
              <a:rPr lang="ru-RU" dirty="0"/>
              <a:t> дали е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тежък</a:t>
            </a:r>
            <a:r>
              <a:rPr lang="ru-RU" dirty="0"/>
              <a:t> случай. </a:t>
            </a:r>
            <a:r>
              <a:rPr lang="ru-RU" dirty="0" err="1"/>
              <a:t>Броят</a:t>
            </a:r>
            <a:r>
              <a:rPr lang="ru-RU" dirty="0"/>
              <a:t> на </a:t>
            </a:r>
            <a:r>
              <a:rPr lang="ru-RU" dirty="0" err="1"/>
              <a:t>пострадалите</a:t>
            </a:r>
            <a:r>
              <a:rPr lang="ru-RU" dirty="0"/>
              <a:t> (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от един) и </a:t>
            </a:r>
            <a:r>
              <a:rPr lang="ru-RU" dirty="0" err="1"/>
              <a:t>настъпилите</a:t>
            </a:r>
            <a:r>
              <a:rPr lang="ru-RU" dirty="0"/>
              <a:t> </a:t>
            </a:r>
            <a:r>
              <a:rPr lang="ru-RU" dirty="0" err="1"/>
              <a:t>несъставомерни</a:t>
            </a:r>
            <a:r>
              <a:rPr lang="ru-RU" dirty="0"/>
              <a:t> вреди от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могат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отчитани</a:t>
            </a:r>
            <a:r>
              <a:rPr lang="ru-RU" dirty="0"/>
              <a:t> само </a:t>
            </a:r>
            <a:r>
              <a:rPr lang="ru-RU" dirty="0" err="1"/>
              <a:t>ако</a:t>
            </a:r>
            <a:r>
              <a:rPr lang="ru-RU" dirty="0"/>
              <a:t> не </a:t>
            </a:r>
            <a:r>
              <a:rPr lang="ru-RU" dirty="0" err="1"/>
              <a:t>са</a:t>
            </a:r>
            <a:r>
              <a:rPr lang="ru-RU" dirty="0"/>
              <a:t> относими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квалификацията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и не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елемент</a:t>
            </a:r>
            <a:r>
              <a:rPr lang="ru-RU" dirty="0"/>
              <a:t> от </a:t>
            </a:r>
            <a:r>
              <a:rPr lang="ru-RU" dirty="0" err="1"/>
              <a:t>обективната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страна (</a:t>
            </a:r>
            <a:r>
              <a:rPr lang="ru-RU" dirty="0" err="1"/>
              <a:t>ако</a:t>
            </a:r>
            <a:r>
              <a:rPr lang="ru-RU" dirty="0"/>
              <a:t> е </a:t>
            </a:r>
            <a:r>
              <a:rPr lang="ru-RU" dirty="0" err="1"/>
              <a:t>настъпила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от две лица,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телесни</a:t>
            </a:r>
            <a:r>
              <a:rPr lang="ru-RU" dirty="0"/>
              <a:t> повреди на </a:t>
            </a:r>
            <a:r>
              <a:rPr lang="ru-RU" dirty="0" err="1"/>
              <a:t>повече</a:t>
            </a:r>
            <a:r>
              <a:rPr lang="ru-RU" dirty="0"/>
              <a:t> от две лица или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настъпили</a:t>
            </a:r>
            <a:r>
              <a:rPr lang="ru-RU" dirty="0"/>
              <a:t> </a:t>
            </a:r>
            <a:r>
              <a:rPr lang="ru-RU" dirty="0" err="1"/>
              <a:t>значителни</a:t>
            </a:r>
            <a:r>
              <a:rPr lang="ru-RU" dirty="0"/>
              <a:t> вреди от </a:t>
            </a:r>
            <a:r>
              <a:rPr lang="ru-RU" dirty="0" err="1"/>
              <a:t>деянието</a:t>
            </a:r>
            <a:r>
              <a:rPr lang="ru-RU" dirty="0" smtClean="0"/>
              <a:t>).</a:t>
            </a:r>
          </a:p>
          <a:p>
            <a:pPr marL="0" indent="0" algn="just">
              <a:buNone/>
            </a:pPr>
            <a:r>
              <a:rPr lang="ru-RU" b="1" dirty="0" smtClean="0"/>
              <a:t>Р 28/2024 г. По НД 635/2023 г. 1 НО</a:t>
            </a:r>
          </a:p>
          <a:p>
            <a:pPr marL="0" indent="0" algn="just">
              <a:buNone/>
            </a:pPr>
            <a:r>
              <a:rPr lang="ru-RU" dirty="0" err="1" smtClean="0"/>
              <a:t>Може</a:t>
            </a:r>
            <a:r>
              <a:rPr lang="ru-RU" dirty="0" smtClean="0"/>
              <a:t> да </a:t>
            </a:r>
            <a:r>
              <a:rPr lang="ru-RU" dirty="0" err="1" smtClean="0"/>
              <a:t>бъде</a:t>
            </a:r>
            <a:r>
              <a:rPr lang="ru-RU" dirty="0" smtClean="0"/>
              <a:t> </a:t>
            </a:r>
            <a:r>
              <a:rPr lang="ru-RU" dirty="0" err="1" smtClean="0"/>
              <a:t>направена</a:t>
            </a:r>
            <a:r>
              <a:rPr lang="ru-RU" dirty="0" smtClean="0"/>
              <a:t> </a:t>
            </a:r>
            <a:r>
              <a:rPr lang="ru-RU" dirty="0" err="1" smtClean="0"/>
              <a:t>преценка</a:t>
            </a:r>
            <a:r>
              <a:rPr lang="ru-RU" dirty="0" smtClean="0"/>
              <a:t> за </a:t>
            </a:r>
            <a:r>
              <a:rPr lang="ru-RU" dirty="0" err="1" smtClean="0"/>
              <a:t>наличието</a:t>
            </a:r>
            <a:r>
              <a:rPr lang="ru-RU" dirty="0" smtClean="0"/>
              <a:t> на </a:t>
            </a:r>
            <a:r>
              <a:rPr lang="ru-RU" dirty="0" err="1" smtClean="0"/>
              <a:t>особено</a:t>
            </a:r>
            <a:r>
              <a:rPr lang="ru-RU" dirty="0" smtClean="0"/>
              <a:t> </a:t>
            </a:r>
            <a:r>
              <a:rPr lang="ru-RU" dirty="0" err="1" smtClean="0"/>
              <a:t>тежък</a:t>
            </a:r>
            <a:r>
              <a:rPr lang="ru-RU" dirty="0" smtClean="0"/>
              <a:t> случай </a:t>
            </a: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налице</a:t>
            </a:r>
            <a:r>
              <a:rPr lang="ru-RU" dirty="0" smtClean="0"/>
              <a:t> множество </a:t>
            </a:r>
            <a:r>
              <a:rPr lang="ru-RU" dirty="0" err="1" smtClean="0"/>
              <a:t>квалифициращи</a:t>
            </a:r>
            <a:r>
              <a:rPr lang="ru-RU" dirty="0" smtClean="0"/>
              <a:t> </a:t>
            </a:r>
            <a:r>
              <a:rPr lang="ru-RU" dirty="0" err="1" smtClean="0"/>
              <a:t>обстоятелства</a:t>
            </a:r>
            <a:r>
              <a:rPr lang="ru-RU" dirty="0" smtClean="0"/>
              <a:t> и </a:t>
            </a:r>
            <a:r>
              <a:rPr lang="ru-RU" dirty="0" err="1" smtClean="0"/>
              <a:t>извършителят</a:t>
            </a:r>
            <a:r>
              <a:rPr lang="ru-RU" dirty="0" smtClean="0"/>
              <a:t> е многократно </a:t>
            </a:r>
            <a:r>
              <a:rPr lang="ru-RU" dirty="0" err="1" smtClean="0"/>
              <a:t>наказван</a:t>
            </a:r>
            <a:r>
              <a:rPr lang="ru-RU" dirty="0" smtClean="0"/>
              <a:t> по </a:t>
            </a:r>
            <a:r>
              <a:rPr lang="ru-RU" dirty="0" err="1" smtClean="0"/>
              <a:t>административен</a:t>
            </a:r>
            <a:r>
              <a:rPr lang="ru-RU" dirty="0" smtClean="0"/>
              <a:t> </a:t>
            </a:r>
            <a:r>
              <a:rPr lang="ru-RU" dirty="0" err="1" smtClean="0"/>
              <a:t>ред</a:t>
            </a:r>
            <a:r>
              <a:rPr lang="ru-RU" dirty="0" smtClean="0"/>
              <a:t> (в случая </a:t>
            </a:r>
            <a:r>
              <a:rPr lang="ru-RU" dirty="0" err="1" smtClean="0"/>
              <a:t>последното</a:t>
            </a:r>
            <a:r>
              <a:rPr lang="ru-RU" dirty="0" smtClean="0"/>
              <a:t> наказание е било два </a:t>
            </a:r>
            <a:r>
              <a:rPr lang="ru-RU" dirty="0" err="1" smtClean="0"/>
              <a:t>месеца</a:t>
            </a:r>
            <a:r>
              <a:rPr lang="ru-RU" dirty="0" smtClean="0"/>
              <a:t> </a:t>
            </a:r>
            <a:r>
              <a:rPr lang="ru-RU" dirty="0" err="1" smtClean="0"/>
              <a:t>преди</a:t>
            </a:r>
            <a:r>
              <a:rPr lang="ru-RU" dirty="0" smtClean="0"/>
              <a:t> </a:t>
            </a:r>
            <a:r>
              <a:rPr lang="ru-RU" dirty="0" err="1" smtClean="0"/>
              <a:t>инкриминираната</a:t>
            </a:r>
            <a:r>
              <a:rPr lang="ru-RU" dirty="0" smtClean="0"/>
              <a:t> дата).</a:t>
            </a:r>
          </a:p>
          <a:p>
            <a:pPr marL="0" indent="0" algn="just">
              <a:buNone/>
            </a:pPr>
            <a:r>
              <a:rPr lang="ru-RU" b="1" dirty="0"/>
              <a:t>Р 32/2021 г. по НД 969/2020 г., 1 НО, Р 135/2021 г. по НД 501/2020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Съдът</a:t>
            </a:r>
            <a:r>
              <a:rPr lang="ru-RU" dirty="0"/>
              <a:t> </a:t>
            </a:r>
            <a:r>
              <a:rPr lang="ru-RU" dirty="0" err="1"/>
              <a:t>има</a:t>
            </a:r>
            <a:r>
              <a:rPr lang="ru-RU" dirty="0"/>
              <a:t> </a:t>
            </a:r>
            <a:r>
              <a:rPr lang="ru-RU" dirty="0" err="1"/>
              <a:t>възможност</a:t>
            </a:r>
            <a:r>
              <a:rPr lang="ru-RU" dirty="0"/>
              <a:t> да </a:t>
            </a:r>
            <a:r>
              <a:rPr lang="ru-RU" dirty="0" err="1"/>
              <a:t>прецени</a:t>
            </a:r>
            <a:r>
              <a:rPr lang="ru-RU" dirty="0"/>
              <a:t>, че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предпоставките</a:t>
            </a:r>
            <a:r>
              <a:rPr lang="ru-RU" dirty="0"/>
              <a:t> да </a:t>
            </a:r>
            <a:r>
              <a:rPr lang="ru-RU" dirty="0" err="1"/>
              <a:t>квалифицира</a:t>
            </a:r>
            <a:r>
              <a:rPr lang="ru-RU" dirty="0"/>
              <a:t>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особено</a:t>
            </a:r>
            <a:r>
              <a:rPr lang="ru-RU" dirty="0"/>
              <a:t> </a:t>
            </a:r>
            <a:r>
              <a:rPr lang="ru-RU" dirty="0" err="1"/>
              <a:t>тежък</a:t>
            </a:r>
            <a:r>
              <a:rPr lang="ru-RU" dirty="0"/>
              <a:t> случай само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налице</a:t>
            </a:r>
            <a:r>
              <a:rPr lang="ru-RU" dirty="0"/>
              <a:t> </a:t>
            </a:r>
            <a:r>
              <a:rPr lang="ru-RU" dirty="0" err="1"/>
              <a:t>едновременно</a:t>
            </a:r>
            <a:r>
              <a:rPr lang="ru-RU" dirty="0"/>
              <a:t> </a:t>
            </a:r>
            <a:r>
              <a:rPr lang="ru-RU" dirty="0" err="1"/>
              <a:t>висока</a:t>
            </a:r>
            <a:r>
              <a:rPr lang="ru-RU" dirty="0"/>
              <a:t> степен на </a:t>
            </a:r>
            <a:r>
              <a:rPr lang="ru-RU" dirty="0" err="1"/>
              <a:t>обществена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и на </a:t>
            </a:r>
            <a:r>
              <a:rPr lang="ru-RU" dirty="0" err="1" smtClean="0"/>
              <a:t>дее</a:t>
            </a:r>
            <a:r>
              <a:rPr lang="ru-RU" dirty="0" smtClean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417347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Престъпление по чл.343а НК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Оказване на помощ на пострадалия</a:t>
            </a:r>
          </a:p>
          <a:p>
            <a:pPr marL="0" indent="0" algn="just">
              <a:buNone/>
            </a:pPr>
            <a:r>
              <a:rPr lang="ru-RU" b="1" dirty="0"/>
              <a:t>Р 49/1988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smtClean="0"/>
              <a:t>Пострадал </a:t>
            </a:r>
            <a:r>
              <a:rPr lang="ru-RU" dirty="0"/>
              <a:t>по </a:t>
            </a:r>
            <a:r>
              <a:rPr lang="ru-RU" dirty="0" err="1"/>
              <a:t>смисъла</a:t>
            </a:r>
            <a:r>
              <a:rPr lang="ru-RU" dirty="0"/>
              <a:t> на закона е </a:t>
            </a:r>
            <a:r>
              <a:rPr lang="ru-RU" dirty="0" err="1"/>
              <a:t>всеки</a:t>
            </a:r>
            <a:r>
              <a:rPr lang="ru-RU" dirty="0"/>
              <a:t> участник в </a:t>
            </a:r>
            <a:r>
              <a:rPr lang="ru-RU" dirty="0" err="1"/>
              <a:t>движението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при </a:t>
            </a:r>
            <a:r>
              <a:rPr lang="ru-RU" dirty="0" err="1"/>
              <a:t>транспортна</a:t>
            </a:r>
            <a:r>
              <a:rPr lang="ru-RU" dirty="0"/>
              <a:t> </a:t>
            </a:r>
            <a:r>
              <a:rPr lang="ru-RU" dirty="0" err="1"/>
              <a:t>злополука</a:t>
            </a:r>
            <a:r>
              <a:rPr lang="ru-RU" dirty="0"/>
              <a:t> е получил </a:t>
            </a:r>
            <a:r>
              <a:rPr lang="ru-RU" dirty="0" err="1"/>
              <a:t>увреждания</a:t>
            </a:r>
            <a:r>
              <a:rPr lang="ru-RU" dirty="0"/>
              <a:t> от </a:t>
            </a:r>
            <a:r>
              <a:rPr lang="ru-RU" dirty="0" err="1"/>
              <a:t>категорията</a:t>
            </a:r>
            <a:r>
              <a:rPr lang="ru-RU" dirty="0"/>
              <a:t> на </a:t>
            </a:r>
            <a:r>
              <a:rPr lang="ru-RU" dirty="0" err="1"/>
              <a:t>средна</a:t>
            </a:r>
            <a:r>
              <a:rPr lang="ru-RU" dirty="0"/>
              <a:t> или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телесна</a:t>
            </a:r>
            <a:r>
              <a:rPr lang="ru-RU" dirty="0"/>
              <a:t> </a:t>
            </a:r>
            <a:r>
              <a:rPr lang="ru-RU" dirty="0" err="1"/>
              <a:t>повреда</a:t>
            </a:r>
            <a:r>
              <a:rPr lang="ru-RU" dirty="0"/>
              <a:t> или </a:t>
            </a:r>
            <a:r>
              <a:rPr lang="ru-RU" dirty="0" err="1" smtClean="0"/>
              <a:t>смърт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66/2021 г. по НД 95/2021 г. 1 НО, Р 207/2013 г. по НД 498/2013 г. 1 НО, Р 10/1989 г. по НД 553/1988 г. 3 НО, 486/1969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Помощ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оказана само на жив пострадал. </a:t>
            </a:r>
            <a:r>
              <a:rPr lang="ru-RU" dirty="0" err="1"/>
              <a:t>Ако</a:t>
            </a:r>
            <a:r>
              <a:rPr lang="ru-RU" dirty="0"/>
              <a:t> в </a:t>
            </a:r>
            <a:r>
              <a:rPr lang="ru-RU" dirty="0" err="1"/>
              <a:t>резултат</a:t>
            </a:r>
            <a:r>
              <a:rPr lang="ru-RU" dirty="0"/>
              <a:t> на </a:t>
            </a:r>
            <a:r>
              <a:rPr lang="ru-RU" dirty="0" err="1"/>
              <a:t>произшествието</a:t>
            </a:r>
            <a:r>
              <a:rPr lang="ru-RU" dirty="0"/>
              <a:t> </a:t>
            </a:r>
            <a:r>
              <a:rPr lang="ru-RU" dirty="0" err="1"/>
              <a:t>пострадалото</a:t>
            </a:r>
            <a:r>
              <a:rPr lang="ru-RU" dirty="0"/>
              <a:t> лице </a:t>
            </a:r>
            <a:r>
              <a:rPr lang="ru-RU" dirty="0" err="1"/>
              <a:t>към</a:t>
            </a:r>
            <a:r>
              <a:rPr lang="ru-RU" dirty="0"/>
              <a:t> момента на </a:t>
            </a:r>
            <a:r>
              <a:rPr lang="ru-RU" dirty="0" err="1"/>
              <a:t>оказването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е било вече починало </a:t>
            </a:r>
            <a:r>
              <a:rPr lang="ru-RU" dirty="0" err="1"/>
              <a:t>отново</a:t>
            </a:r>
            <a:r>
              <a:rPr lang="ru-RU" dirty="0"/>
              <a:t> </a:t>
            </a:r>
            <a:r>
              <a:rPr lang="ru-RU" dirty="0" err="1"/>
              <a:t>състава</a:t>
            </a:r>
            <a:r>
              <a:rPr lang="ru-RU" dirty="0"/>
              <a:t> на чл.343а НК е </a:t>
            </a:r>
            <a:r>
              <a:rPr lang="ru-RU" dirty="0" smtClean="0"/>
              <a:t>неприложим.</a:t>
            </a:r>
            <a:endParaRPr lang="ru-RU" dirty="0"/>
          </a:p>
          <a:p>
            <a:pPr marL="0" indent="0" algn="just">
              <a:buNone/>
            </a:pPr>
            <a:r>
              <a:rPr lang="ru-RU" dirty="0" smtClean="0"/>
              <a:t>ППВС </a:t>
            </a:r>
            <a:r>
              <a:rPr lang="ru-RU" dirty="0"/>
              <a:t>6/1969 г</a:t>
            </a:r>
            <a:r>
              <a:rPr lang="ru-RU" dirty="0" smtClean="0"/>
              <a:t>. (</a:t>
            </a:r>
            <a:r>
              <a:rPr lang="ru-RU" dirty="0" err="1" smtClean="0"/>
              <a:t>изоставена</a:t>
            </a:r>
            <a:r>
              <a:rPr lang="ru-RU" dirty="0" smtClean="0"/>
              <a:t> </a:t>
            </a:r>
            <a:r>
              <a:rPr lang="ru-RU" dirty="0" err="1" smtClean="0"/>
              <a:t>съдебна</a:t>
            </a:r>
            <a:r>
              <a:rPr lang="ru-RU" dirty="0" smtClean="0"/>
              <a:t> практика)</a:t>
            </a:r>
          </a:p>
          <a:p>
            <a:pPr marL="0" indent="0" algn="just">
              <a:buNone/>
            </a:pPr>
            <a:r>
              <a:rPr lang="ru-RU" dirty="0" err="1" smtClean="0"/>
              <a:t>Приложението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разглеждания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е необходимо да е оказана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всички</a:t>
            </a:r>
            <a:r>
              <a:rPr lang="ru-RU" dirty="0"/>
              <a:t> пострадали от </a:t>
            </a:r>
            <a:r>
              <a:rPr lang="ru-RU" dirty="0" err="1"/>
              <a:t>произшествието</a:t>
            </a:r>
            <a:endParaRPr lang="ru-RU" dirty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270/2010 г. по НД 197/2010 г. 2 НО,  Р 126/1984 г. 3 НО, Р 263/1985 г. по НД 227/1985 г. 3 НО, Р 233/1987 г. по НД 185/1987 г. 3 НО, Р 10/1984 г. по НД 688/1983 г. 3 НО, Р 9/1985 г. по НД 598/1984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Достатъчно</a:t>
            </a:r>
            <a:r>
              <a:rPr lang="ru-RU" dirty="0" smtClean="0"/>
              <a:t> </a:t>
            </a:r>
            <a:r>
              <a:rPr lang="ru-RU" dirty="0"/>
              <a:t>да се </a:t>
            </a:r>
            <a:r>
              <a:rPr lang="ru-RU" dirty="0" err="1"/>
              <a:t>окаже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на един от </a:t>
            </a:r>
            <a:r>
              <a:rPr lang="ru-RU" dirty="0" err="1"/>
              <a:t>пострадалите</a:t>
            </a:r>
            <a:r>
              <a:rPr lang="ru-RU" dirty="0"/>
              <a:t>, за да се </a:t>
            </a:r>
            <a:r>
              <a:rPr lang="ru-RU" dirty="0" err="1"/>
              <a:t>квалифицира</a:t>
            </a:r>
            <a:r>
              <a:rPr lang="ru-RU" dirty="0"/>
              <a:t> </a:t>
            </a:r>
            <a:r>
              <a:rPr lang="ru-RU" dirty="0" err="1"/>
              <a:t>деянието</a:t>
            </a:r>
            <a:r>
              <a:rPr lang="ru-RU" dirty="0"/>
              <a:t> по чл.343а НК. 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136807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84/2019 г. по НД 307/2019 г. 1 НО</a:t>
            </a:r>
          </a:p>
          <a:p>
            <a:pPr marL="0" indent="0" algn="just">
              <a:buNone/>
            </a:pPr>
            <a:r>
              <a:rPr lang="ru-RU" dirty="0" err="1" smtClean="0"/>
              <a:t>Оказването</a:t>
            </a:r>
            <a:r>
              <a:rPr lang="ru-RU" dirty="0" smtClean="0"/>
              <a:t> на </a:t>
            </a:r>
            <a:r>
              <a:rPr lang="ru-RU" dirty="0" err="1" smtClean="0"/>
              <a:t>помощ</a:t>
            </a:r>
            <a:r>
              <a:rPr lang="ru-RU" dirty="0" smtClean="0"/>
              <a:t> се </a:t>
            </a:r>
            <a:r>
              <a:rPr lang="ru-RU" dirty="0" err="1" smtClean="0"/>
              <a:t>осъществява</a:t>
            </a:r>
            <a:r>
              <a:rPr lang="ru-RU" dirty="0" smtClean="0"/>
              <a:t> с </a:t>
            </a:r>
            <a:r>
              <a:rPr lang="ru-RU" dirty="0" err="1" smtClean="0"/>
              <a:t>активни</a:t>
            </a:r>
            <a:r>
              <a:rPr lang="ru-RU" dirty="0" smtClean="0"/>
              <a:t> действия от </a:t>
            </a:r>
            <a:r>
              <a:rPr lang="ru-RU" dirty="0" err="1" smtClean="0"/>
              <a:t>дееца</a:t>
            </a:r>
            <a:r>
              <a:rPr lang="ru-RU" dirty="0" smtClean="0"/>
              <a:t>, </a:t>
            </a:r>
            <a:r>
              <a:rPr lang="ru-RU" dirty="0" err="1" smtClean="0"/>
              <a:t>насочени</a:t>
            </a:r>
            <a:r>
              <a:rPr lang="ru-RU" dirty="0" smtClean="0"/>
              <a:t> </a:t>
            </a:r>
            <a:r>
              <a:rPr lang="ru-RU" dirty="0" err="1" smtClean="0"/>
              <a:t>към</a:t>
            </a:r>
            <a:r>
              <a:rPr lang="ru-RU" dirty="0" smtClean="0"/>
              <a:t> </a:t>
            </a:r>
            <a:r>
              <a:rPr lang="ru-RU" dirty="0" err="1" smtClean="0"/>
              <a:t>спасяване</a:t>
            </a:r>
            <a:r>
              <a:rPr lang="ru-RU" dirty="0" smtClean="0"/>
              <a:t> на пострадал или </a:t>
            </a:r>
            <a:r>
              <a:rPr lang="ru-RU" dirty="0" err="1" smtClean="0"/>
              <a:t>пострадалите</a:t>
            </a:r>
            <a:r>
              <a:rPr lang="ru-RU" dirty="0" smtClean="0"/>
              <a:t> от </a:t>
            </a:r>
            <a:r>
              <a:rPr lang="ru-RU" dirty="0" err="1" smtClean="0"/>
              <a:t>произшествието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15/2022 г. по НД 1136/2021 г., 2 НО</a:t>
            </a:r>
          </a:p>
          <a:p>
            <a:pPr marL="0" indent="0" algn="just">
              <a:buNone/>
            </a:pPr>
            <a:r>
              <a:rPr lang="ru-RU" dirty="0" smtClean="0"/>
              <a:t>Дали </a:t>
            </a:r>
            <a:r>
              <a:rPr lang="ru-RU" dirty="0" err="1" smtClean="0"/>
              <a:t>деецът</a:t>
            </a:r>
            <a:r>
              <a:rPr lang="ru-RU" dirty="0" smtClean="0"/>
              <a:t> е направил </a:t>
            </a:r>
            <a:r>
              <a:rPr lang="ru-RU" dirty="0" err="1" smtClean="0"/>
              <a:t>всичко</a:t>
            </a:r>
            <a:r>
              <a:rPr lang="ru-RU" dirty="0" smtClean="0"/>
              <a:t>, </a:t>
            </a:r>
            <a:r>
              <a:rPr lang="ru-RU" dirty="0" err="1" smtClean="0"/>
              <a:t>зависещо</a:t>
            </a:r>
            <a:r>
              <a:rPr lang="ru-RU" dirty="0" smtClean="0"/>
              <a:t> от него, за </a:t>
            </a:r>
            <a:r>
              <a:rPr lang="ru-RU" dirty="0" err="1" smtClean="0"/>
              <a:t>оказване</a:t>
            </a:r>
            <a:r>
              <a:rPr lang="ru-RU" dirty="0" smtClean="0"/>
              <a:t> </a:t>
            </a:r>
            <a:r>
              <a:rPr lang="ru-RU" dirty="0" err="1" smtClean="0"/>
              <a:t>помощ</a:t>
            </a:r>
            <a:r>
              <a:rPr lang="ru-RU" dirty="0" smtClean="0"/>
              <a:t> на </a:t>
            </a:r>
            <a:r>
              <a:rPr lang="ru-RU" dirty="0" err="1" smtClean="0"/>
              <a:t>пострадалия</a:t>
            </a:r>
            <a:r>
              <a:rPr lang="ru-RU" dirty="0" smtClean="0"/>
              <a:t>, се </a:t>
            </a:r>
            <a:r>
              <a:rPr lang="ru-RU" dirty="0" err="1" smtClean="0"/>
              <a:t>преценява</a:t>
            </a:r>
            <a:r>
              <a:rPr lang="ru-RU" dirty="0" smtClean="0"/>
              <a:t> с </a:t>
            </a:r>
            <a:r>
              <a:rPr lang="ru-RU" dirty="0" err="1" smtClean="0"/>
              <a:t>оглед</a:t>
            </a:r>
            <a:r>
              <a:rPr lang="ru-RU" dirty="0" smtClean="0"/>
              <a:t> </a:t>
            </a:r>
            <a:r>
              <a:rPr lang="ru-RU" dirty="0" err="1" smtClean="0"/>
              <a:t>възможностите</a:t>
            </a:r>
            <a:r>
              <a:rPr lang="ru-RU" dirty="0" smtClean="0"/>
              <a:t> </a:t>
            </a:r>
            <a:r>
              <a:rPr lang="ru-RU" dirty="0" err="1" smtClean="0"/>
              <a:t>му</a:t>
            </a:r>
            <a:r>
              <a:rPr lang="ru-RU" dirty="0" smtClean="0"/>
              <a:t> (психофизически, подготовка, </a:t>
            </a:r>
            <a:r>
              <a:rPr lang="ru-RU" dirty="0" err="1" smtClean="0"/>
              <a:t>здравословно</a:t>
            </a:r>
            <a:r>
              <a:rPr lang="ru-RU" dirty="0" smtClean="0"/>
              <a:t> </a:t>
            </a:r>
            <a:r>
              <a:rPr lang="ru-RU" dirty="0" err="1" smtClean="0"/>
              <a:t>състояние</a:t>
            </a:r>
            <a:r>
              <a:rPr lang="ru-RU" dirty="0" smtClean="0"/>
              <a:t> в момента и </a:t>
            </a:r>
            <a:r>
              <a:rPr lang="ru-RU" dirty="0" err="1" smtClean="0"/>
              <a:t>др</a:t>
            </a:r>
            <a:r>
              <a:rPr lang="ru-RU" dirty="0" smtClean="0"/>
              <a:t>), </a:t>
            </a:r>
            <a:r>
              <a:rPr lang="ru-RU" dirty="0" err="1" smtClean="0"/>
              <a:t>обстановката</a:t>
            </a:r>
            <a:r>
              <a:rPr lang="ru-RU" dirty="0" smtClean="0"/>
              <a:t>, в </a:t>
            </a:r>
            <a:r>
              <a:rPr lang="ru-RU" dirty="0" err="1" smtClean="0"/>
              <a:t>която</a:t>
            </a:r>
            <a:r>
              <a:rPr lang="ru-RU" dirty="0" smtClean="0"/>
              <a:t> е </a:t>
            </a:r>
            <a:r>
              <a:rPr lang="ru-RU" dirty="0" err="1" smtClean="0"/>
              <a:t>действал</a:t>
            </a:r>
            <a:r>
              <a:rPr lang="ru-RU" dirty="0" smtClean="0"/>
              <a:t> и характера на </a:t>
            </a:r>
            <a:r>
              <a:rPr lang="ru-RU" dirty="0" err="1" smtClean="0"/>
              <a:t>действията</a:t>
            </a:r>
            <a:r>
              <a:rPr lang="ru-RU" dirty="0" smtClean="0"/>
              <a:t>, </a:t>
            </a:r>
            <a:r>
              <a:rPr lang="ru-RU" dirty="0" err="1" smtClean="0"/>
              <a:t>които</a:t>
            </a:r>
            <a:r>
              <a:rPr lang="ru-RU" dirty="0" smtClean="0"/>
              <a:t> сам или с </a:t>
            </a:r>
            <a:r>
              <a:rPr lang="ru-RU" dirty="0" err="1" smtClean="0"/>
              <a:t>помощта</a:t>
            </a:r>
            <a:r>
              <a:rPr lang="ru-RU" dirty="0" smtClean="0"/>
              <a:t> на </a:t>
            </a:r>
            <a:r>
              <a:rPr lang="ru-RU" dirty="0" err="1" smtClean="0"/>
              <a:t>другиго</a:t>
            </a:r>
            <a:r>
              <a:rPr lang="ru-RU" dirty="0" smtClean="0"/>
              <a:t> е </a:t>
            </a:r>
            <a:r>
              <a:rPr lang="ru-RU" dirty="0" err="1" smtClean="0"/>
              <a:t>извършил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/>
              <a:t>Р 4/1921 г. по НД 923/2020 г. 1 НО. Р 1042/1970 г. 3 НО, Р 80/1971 г. 3 НО, Р 1062/1972 г. 3 НО</a:t>
            </a:r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не е бил </a:t>
            </a:r>
            <a:r>
              <a:rPr lang="ru-RU" dirty="0" err="1"/>
              <a:t>единственият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е оказал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пострадалите</a:t>
            </a:r>
            <a:r>
              <a:rPr lang="ru-RU" dirty="0"/>
              <a:t>, а в </a:t>
            </a:r>
            <a:r>
              <a:rPr lang="ru-RU" dirty="0" err="1"/>
              <a:t>тази</a:t>
            </a:r>
            <a:r>
              <a:rPr lang="ru-RU" dirty="0"/>
              <a:t> </a:t>
            </a:r>
            <a:r>
              <a:rPr lang="ru-RU" dirty="0" err="1"/>
              <a:t>дейност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се включили и </a:t>
            </a:r>
            <a:r>
              <a:rPr lang="ru-RU" dirty="0" err="1"/>
              <a:t>други</a:t>
            </a:r>
            <a:r>
              <a:rPr lang="ru-RU" dirty="0"/>
              <a:t> лица, </a:t>
            </a:r>
            <a:r>
              <a:rPr lang="ru-RU" dirty="0" err="1"/>
              <a:t>неговите</a:t>
            </a:r>
            <a:r>
              <a:rPr lang="ru-RU" dirty="0"/>
              <a:t> действия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квалифицирани</a:t>
            </a:r>
            <a:r>
              <a:rPr lang="ru-RU" dirty="0"/>
              <a:t> по чл.343а НК. </a:t>
            </a:r>
          </a:p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78359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bg-BG" b="1" dirty="0" smtClean="0"/>
              <a:t>Оказване на помощ е налице при:</a:t>
            </a:r>
            <a:endParaRPr lang="en-US" b="1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502/1986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/>
              <a:t>У</a:t>
            </a:r>
            <a:r>
              <a:rPr lang="ru-RU" dirty="0" smtClean="0"/>
              <a:t>частие </a:t>
            </a:r>
            <a:r>
              <a:rPr lang="ru-RU" dirty="0"/>
              <a:t>в </a:t>
            </a:r>
            <a:r>
              <a:rPr lang="ru-RU" dirty="0" err="1"/>
              <a:t>изваждането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 от </a:t>
            </a:r>
            <a:r>
              <a:rPr lang="ru-RU" dirty="0" err="1"/>
              <a:t>катастрофирал</a:t>
            </a:r>
            <a:r>
              <a:rPr lang="ru-RU" dirty="0"/>
              <a:t> </a:t>
            </a:r>
            <a:r>
              <a:rPr lang="ru-RU" dirty="0" err="1"/>
              <a:t>автомобил</a:t>
            </a:r>
            <a:r>
              <a:rPr lang="ru-RU" dirty="0"/>
              <a:t>,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действие </a:t>
            </a:r>
            <a:r>
              <a:rPr lang="ru-RU" dirty="0" err="1"/>
              <a:t>може</a:t>
            </a:r>
            <a:r>
              <a:rPr lang="ru-RU" dirty="0"/>
              <a:t> да е </a:t>
            </a:r>
            <a:r>
              <a:rPr lang="ru-RU" dirty="0" err="1"/>
              <a:t>осъществено</a:t>
            </a:r>
            <a:r>
              <a:rPr lang="ru-RU" dirty="0"/>
              <a:t> </a:t>
            </a:r>
            <a:r>
              <a:rPr lang="ru-RU" dirty="0" err="1"/>
              <a:t>самостоятелно</a:t>
            </a:r>
            <a:r>
              <a:rPr lang="ru-RU" dirty="0"/>
              <a:t> или </a:t>
            </a:r>
            <a:r>
              <a:rPr lang="ru-RU" dirty="0" err="1"/>
              <a:t>заедно</a:t>
            </a:r>
            <a:r>
              <a:rPr lang="ru-RU" dirty="0"/>
              <a:t> с </a:t>
            </a:r>
            <a:r>
              <a:rPr lang="ru-RU" dirty="0" err="1" smtClean="0"/>
              <a:t>други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39/1982 г. по НД 24/1982 г. </a:t>
            </a:r>
            <a:r>
              <a:rPr lang="ru-RU" b="1" dirty="0" smtClean="0"/>
              <a:t>ОСНК</a:t>
            </a:r>
          </a:p>
          <a:p>
            <a:pPr marL="0" indent="0" algn="just">
              <a:buNone/>
            </a:pPr>
            <a:r>
              <a:rPr lang="ru-RU" dirty="0" err="1"/>
              <a:t>С</a:t>
            </a:r>
            <a:r>
              <a:rPr lang="ru-RU" dirty="0" err="1" smtClean="0"/>
              <a:t>пиране</a:t>
            </a:r>
            <a:r>
              <a:rPr lang="ru-RU" dirty="0" smtClean="0"/>
              <a:t> </a:t>
            </a:r>
            <a:r>
              <a:rPr lang="ru-RU" dirty="0"/>
              <a:t>но </a:t>
            </a:r>
            <a:r>
              <a:rPr lang="ru-RU" dirty="0" err="1"/>
              <a:t>кръвта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 и </a:t>
            </a:r>
            <a:r>
              <a:rPr lang="ru-RU" dirty="0" err="1"/>
              <a:t>превързване</a:t>
            </a:r>
            <a:r>
              <a:rPr lang="ru-RU" dirty="0"/>
              <a:t> на рани, </a:t>
            </a:r>
            <a:r>
              <a:rPr lang="ru-RU" dirty="0" err="1"/>
              <a:t>даване</a:t>
            </a:r>
            <a:r>
              <a:rPr lang="ru-RU" dirty="0"/>
              <a:t> в последствие на </a:t>
            </a:r>
            <a:r>
              <a:rPr lang="ru-RU" dirty="0" err="1"/>
              <a:t>кръв</a:t>
            </a:r>
            <a:r>
              <a:rPr lang="ru-RU" dirty="0"/>
              <a:t> за </a:t>
            </a:r>
            <a:r>
              <a:rPr lang="ru-RU" dirty="0" err="1"/>
              <a:t>преливане</a:t>
            </a:r>
            <a:r>
              <a:rPr lang="ru-RU" dirty="0"/>
              <a:t> с цел </a:t>
            </a:r>
            <a:r>
              <a:rPr lang="ru-RU" dirty="0" err="1"/>
              <a:t>спасяване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 и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подобни</a:t>
            </a:r>
            <a:r>
              <a:rPr lang="ru-RU" dirty="0"/>
              <a:t> действия</a:t>
            </a:r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190/1976 г. 3 НО, Р 1860/1969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С</a:t>
            </a:r>
            <a:r>
              <a:rPr lang="ru-RU" dirty="0" err="1" smtClean="0"/>
              <a:t>пирането</a:t>
            </a:r>
            <a:r>
              <a:rPr lang="ru-RU" dirty="0" smtClean="0"/>
              <a:t> </a:t>
            </a:r>
            <a:r>
              <a:rPr lang="ru-RU" dirty="0"/>
              <a:t>на МПС, за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откаран</a:t>
            </a:r>
            <a:r>
              <a:rPr lang="ru-RU" dirty="0"/>
              <a:t> </a:t>
            </a:r>
            <a:r>
              <a:rPr lang="ru-RU" dirty="0" err="1"/>
              <a:t>пострадалия</a:t>
            </a:r>
            <a:r>
              <a:rPr lang="ru-RU" dirty="0"/>
              <a:t> в </a:t>
            </a:r>
            <a:r>
              <a:rPr lang="ru-RU" dirty="0" err="1"/>
              <a:t>болнично</a:t>
            </a:r>
            <a:r>
              <a:rPr lang="ru-RU" dirty="0"/>
              <a:t> заведение </a:t>
            </a:r>
            <a:endParaRPr lang="ru-RU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525/1969 г. по НД 421/1969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Когато</a:t>
            </a:r>
            <a:r>
              <a:rPr lang="ru-RU" dirty="0" smtClean="0"/>
              <a:t> </a:t>
            </a:r>
            <a:r>
              <a:rPr lang="ru-RU" dirty="0" err="1"/>
              <a:t>превозването</a:t>
            </a:r>
            <a:r>
              <a:rPr lang="ru-RU" dirty="0"/>
              <a:t> е </a:t>
            </a:r>
            <a:r>
              <a:rPr lang="ru-RU" dirty="0" err="1"/>
              <a:t>осъществено</a:t>
            </a:r>
            <a:r>
              <a:rPr lang="ru-RU" dirty="0"/>
              <a:t> от </a:t>
            </a:r>
            <a:r>
              <a:rPr lang="ru-RU" dirty="0" err="1"/>
              <a:t>органи</a:t>
            </a:r>
            <a:r>
              <a:rPr lang="ru-RU" dirty="0"/>
              <a:t> на КАТ или от </a:t>
            </a:r>
            <a:r>
              <a:rPr lang="ru-RU" dirty="0" err="1"/>
              <a:t>други</a:t>
            </a:r>
            <a:r>
              <a:rPr lang="ru-RU" dirty="0"/>
              <a:t> </a:t>
            </a:r>
            <a:r>
              <a:rPr lang="ru-RU" dirty="0" err="1"/>
              <a:t>граждани</a:t>
            </a:r>
            <a:r>
              <a:rPr lang="ru-RU" dirty="0"/>
              <a:t> без </a:t>
            </a:r>
            <a:r>
              <a:rPr lang="ru-RU" dirty="0" err="1"/>
              <a:t>намеса</a:t>
            </a:r>
            <a:r>
              <a:rPr lang="ru-RU" dirty="0"/>
              <a:t> на </a:t>
            </a:r>
            <a:r>
              <a:rPr lang="ru-RU" dirty="0" err="1" smtClean="0"/>
              <a:t>извършителя</a:t>
            </a:r>
            <a:r>
              <a:rPr lang="ru-RU" dirty="0" smtClean="0"/>
              <a:t>- </a:t>
            </a:r>
            <a:r>
              <a:rPr lang="ru-RU" dirty="0" err="1"/>
              <a:t>няма</a:t>
            </a:r>
            <a:r>
              <a:rPr lang="ru-RU" dirty="0"/>
              <a:t> основание той да се </a:t>
            </a:r>
            <a:r>
              <a:rPr lang="ru-RU" dirty="0" err="1"/>
              <a:t>ползва</a:t>
            </a:r>
            <a:r>
              <a:rPr lang="ru-RU" dirty="0"/>
              <a:t> от </a:t>
            </a:r>
            <a:r>
              <a:rPr lang="ru-RU" dirty="0" err="1"/>
              <a:t>привилегирования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415/1988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bg-BG" dirty="0"/>
              <a:t>С</a:t>
            </a:r>
            <a:r>
              <a:rPr lang="bg-BG" dirty="0" smtClean="0"/>
              <a:t>игнализиране </a:t>
            </a:r>
            <a:r>
              <a:rPr lang="bg-BG" dirty="0"/>
              <a:t>на </a:t>
            </a:r>
            <a:r>
              <a:rPr lang="bg-BG" dirty="0" smtClean="0"/>
              <a:t>лекар е оказване на помощ.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258778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31/1996 г. по НД 507/2002 г. 3 НО, Р 502/1986 г. по НД 464/1986 г. 3 НО, Р 299/1986 г. по НД 181/1986 г. 3 НО, П 233/1987 г. по НД 185/1987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Смъртта</a:t>
            </a:r>
            <a:r>
              <a:rPr lang="ru-RU" dirty="0"/>
              <a:t> на </a:t>
            </a:r>
            <a:r>
              <a:rPr lang="ru-RU" dirty="0" err="1"/>
              <a:t>пострадалото</a:t>
            </a:r>
            <a:r>
              <a:rPr lang="ru-RU" dirty="0"/>
              <a:t> лице не е абсолютна </a:t>
            </a:r>
            <a:r>
              <a:rPr lang="ru-RU" dirty="0" err="1"/>
              <a:t>пречка</a:t>
            </a:r>
            <a:r>
              <a:rPr lang="ru-RU" dirty="0"/>
              <a:t> за приложение на по- </a:t>
            </a:r>
            <a:r>
              <a:rPr lang="ru-RU" dirty="0" err="1"/>
              <a:t>леко</a:t>
            </a:r>
            <a:r>
              <a:rPr lang="ru-RU" dirty="0"/>
              <a:t> </a:t>
            </a:r>
            <a:r>
              <a:rPr lang="ru-RU" dirty="0" err="1"/>
              <a:t>наказуемия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чл.343а НК,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е направил </a:t>
            </a:r>
            <a:r>
              <a:rPr lang="ru-RU" dirty="0" err="1"/>
              <a:t>всичко</a:t>
            </a:r>
            <a:r>
              <a:rPr lang="ru-RU" dirty="0"/>
              <a:t> </a:t>
            </a:r>
            <a:r>
              <a:rPr lang="ru-RU" dirty="0" err="1"/>
              <a:t>възможно</a:t>
            </a:r>
            <a:r>
              <a:rPr lang="ru-RU" dirty="0"/>
              <a:t> за </a:t>
            </a:r>
            <a:r>
              <a:rPr lang="ru-RU" dirty="0" err="1"/>
              <a:t>спасяването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и </a:t>
            </a:r>
            <a:r>
              <a:rPr lang="ru-RU" dirty="0" err="1"/>
              <a:t>действията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били </a:t>
            </a:r>
            <a:r>
              <a:rPr lang="ru-RU" dirty="0" err="1"/>
              <a:t>насочени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постигане</a:t>
            </a:r>
            <a:r>
              <a:rPr lang="ru-RU" dirty="0"/>
              <a:t> на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резултат</a:t>
            </a:r>
            <a:r>
              <a:rPr lang="ru-RU" dirty="0"/>
              <a:t>, </a:t>
            </a:r>
            <a:r>
              <a:rPr lang="ru-RU" dirty="0" err="1"/>
              <a:t>това</a:t>
            </a:r>
            <a:r>
              <a:rPr lang="ru-RU" dirty="0"/>
              <a:t> че </a:t>
            </a:r>
            <a:r>
              <a:rPr lang="ru-RU" dirty="0" err="1"/>
              <a:t>усилията</a:t>
            </a:r>
            <a:r>
              <a:rPr lang="ru-RU" dirty="0"/>
              <a:t> </a:t>
            </a:r>
            <a:r>
              <a:rPr lang="ru-RU" dirty="0" err="1"/>
              <a:t>му</a:t>
            </a:r>
            <a:r>
              <a:rPr lang="ru-RU" dirty="0"/>
              <a:t> не </a:t>
            </a:r>
            <a:r>
              <a:rPr lang="ru-RU" dirty="0" err="1"/>
              <a:t>са</a:t>
            </a:r>
            <a:r>
              <a:rPr lang="ru-RU" dirty="0"/>
              <a:t> се увенчали с успех не е основание </a:t>
            </a:r>
            <a:r>
              <a:rPr lang="ru-RU" dirty="0" err="1"/>
              <a:t>деянието</a:t>
            </a:r>
            <a:r>
              <a:rPr lang="ru-RU" dirty="0"/>
              <a:t> да не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квалифицирано</a:t>
            </a:r>
            <a:r>
              <a:rPr lang="ru-RU" dirty="0"/>
              <a:t> по чл.343а НК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8082535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endParaRPr lang="ru-RU" b="1" dirty="0" smtClean="0"/>
          </a:p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24/2023 г. по НД 912/2022 г., 2 НО, Р 85/2020 г. по НД 207/2020 г., 2 НО, Р 30/2021 г. по НД 28/2021 г., 3 </a:t>
            </a:r>
            <a:r>
              <a:rPr lang="ru-RU" b="1" dirty="0" smtClean="0"/>
              <a:t>НО</a:t>
            </a:r>
            <a:endParaRPr lang="ru-RU" dirty="0"/>
          </a:p>
          <a:p>
            <a:pPr marL="0" indent="0" algn="just">
              <a:buNone/>
            </a:pPr>
            <a:r>
              <a:rPr lang="ru-RU" dirty="0" err="1" smtClean="0"/>
              <a:t>Обаждането</a:t>
            </a:r>
            <a:r>
              <a:rPr lang="ru-RU" dirty="0" smtClean="0"/>
              <a:t> </a:t>
            </a:r>
            <a:r>
              <a:rPr lang="ru-RU" dirty="0"/>
              <a:t>до оперативен </a:t>
            </a:r>
            <a:r>
              <a:rPr lang="ru-RU" dirty="0" err="1"/>
              <a:t>дежурен</a:t>
            </a:r>
            <a:r>
              <a:rPr lang="ru-RU" dirty="0"/>
              <a:t> на </a:t>
            </a:r>
            <a:r>
              <a:rPr lang="ru-RU" dirty="0" err="1"/>
              <a:t>Пожарна</a:t>
            </a:r>
            <a:r>
              <a:rPr lang="ru-RU" dirty="0"/>
              <a:t> </a:t>
            </a:r>
            <a:r>
              <a:rPr lang="ru-RU" dirty="0" err="1"/>
              <a:t>безопасност</a:t>
            </a:r>
            <a:r>
              <a:rPr lang="ru-RU" dirty="0"/>
              <a:t> и защита на </a:t>
            </a:r>
            <a:r>
              <a:rPr lang="ru-RU" dirty="0" err="1"/>
              <a:t>населението</a:t>
            </a:r>
            <a:r>
              <a:rPr lang="ru-RU" dirty="0"/>
              <a:t> е било необходимо с </a:t>
            </a:r>
            <a:r>
              <a:rPr lang="ru-RU" dirty="0" err="1"/>
              <a:t>оглед</a:t>
            </a:r>
            <a:r>
              <a:rPr lang="ru-RU" dirty="0"/>
              <a:t> на </a:t>
            </a:r>
            <a:r>
              <a:rPr lang="ru-RU" dirty="0" err="1"/>
              <a:t>осигуряване</a:t>
            </a:r>
            <a:r>
              <a:rPr lang="ru-RU" dirty="0"/>
              <a:t> на </a:t>
            </a:r>
            <a:r>
              <a:rPr lang="ru-RU" dirty="0" err="1"/>
              <a:t>достъп</a:t>
            </a:r>
            <a:r>
              <a:rPr lang="ru-RU" dirty="0"/>
              <a:t> до </a:t>
            </a:r>
            <a:r>
              <a:rPr lang="ru-RU" dirty="0" err="1"/>
              <a:t>пострадалото</a:t>
            </a:r>
            <a:r>
              <a:rPr lang="ru-RU" dirty="0"/>
              <a:t> </a:t>
            </a:r>
            <a:r>
              <a:rPr lang="ru-RU" dirty="0" smtClean="0"/>
              <a:t>лице и е </a:t>
            </a:r>
            <a:r>
              <a:rPr lang="ru-RU" dirty="0" err="1" smtClean="0"/>
              <a:t>оказване</a:t>
            </a:r>
            <a:r>
              <a:rPr lang="ru-RU" dirty="0" smtClean="0"/>
              <a:t> на </a:t>
            </a:r>
            <a:r>
              <a:rPr lang="ru-RU" dirty="0" err="1" smtClean="0"/>
              <a:t>помощ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60199/2022 г. по НД 882/2021 г., 1 НО </a:t>
            </a:r>
            <a:r>
              <a:rPr lang="ru-RU" b="1" dirty="0" smtClean="0"/>
              <a:t>(в </a:t>
            </a:r>
            <a:r>
              <a:rPr lang="ru-RU" b="1" dirty="0" err="1"/>
              <a:t>обратния</a:t>
            </a:r>
            <a:r>
              <a:rPr lang="ru-RU" b="1" dirty="0"/>
              <a:t> </a:t>
            </a:r>
            <a:r>
              <a:rPr lang="ru-RU" b="1" dirty="0" err="1" smtClean="0"/>
              <a:t>смисъл</a:t>
            </a:r>
            <a:r>
              <a:rPr lang="ru-RU" b="1" dirty="0" smtClean="0"/>
              <a:t>)</a:t>
            </a:r>
          </a:p>
          <a:p>
            <a:pPr marL="0" indent="0" algn="just">
              <a:buNone/>
            </a:pPr>
            <a:r>
              <a:rPr lang="ru-RU" dirty="0" err="1"/>
              <a:t>О</a:t>
            </a:r>
            <a:r>
              <a:rPr lang="ru-RU" dirty="0" err="1" smtClean="0"/>
              <a:t>баждането</a:t>
            </a:r>
            <a:r>
              <a:rPr lang="ru-RU" dirty="0" smtClean="0"/>
              <a:t> </a:t>
            </a:r>
            <a:r>
              <a:rPr lang="ru-RU" dirty="0"/>
              <a:t>на спешен </a:t>
            </a:r>
            <a:r>
              <a:rPr lang="ru-RU" dirty="0" smtClean="0"/>
              <a:t>телефон, </a:t>
            </a:r>
            <a:r>
              <a:rPr lang="ru-RU" dirty="0" err="1"/>
              <a:t>което</a:t>
            </a:r>
            <a:r>
              <a:rPr lang="ru-RU" dirty="0"/>
              <a:t> не е довело до </a:t>
            </a:r>
            <a:r>
              <a:rPr lang="ru-RU" dirty="0" err="1"/>
              <a:t>изпращане</a:t>
            </a:r>
            <a:r>
              <a:rPr lang="ru-RU" dirty="0"/>
              <a:t> на </a:t>
            </a:r>
            <a:r>
              <a:rPr lang="ru-RU" dirty="0" err="1"/>
              <a:t>медицински</a:t>
            </a:r>
            <a:r>
              <a:rPr lang="ru-RU" dirty="0"/>
              <a:t> </a:t>
            </a:r>
            <a:r>
              <a:rPr lang="ru-RU" dirty="0" err="1"/>
              <a:t>екип</a:t>
            </a:r>
            <a:r>
              <a:rPr lang="ru-RU" dirty="0"/>
              <a:t> не е </a:t>
            </a:r>
            <a:r>
              <a:rPr lang="ru-RU" dirty="0" err="1"/>
              <a:t>достатъчно</a:t>
            </a:r>
            <a:r>
              <a:rPr lang="ru-RU" dirty="0"/>
              <a:t> (</a:t>
            </a:r>
            <a:r>
              <a:rPr lang="ru-RU" dirty="0" err="1"/>
              <a:t>още</a:t>
            </a:r>
            <a:r>
              <a:rPr lang="ru-RU" dirty="0"/>
              <a:t> </a:t>
            </a:r>
            <a:r>
              <a:rPr lang="ru-RU" dirty="0" err="1"/>
              <a:t>повече</a:t>
            </a:r>
            <a:r>
              <a:rPr lang="ru-RU" dirty="0"/>
              <a:t> след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същото</a:t>
            </a:r>
            <a:r>
              <a:rPr lang="ru-RU" dirty="0"/>
              <a:t> не е било </a:t>
            </a:r>
            <a:r>
              <a:rPr lang="ru-RU" dirty="0" err="1"/>
              <a:t>първо</a:t>
            </a:r>
            <a:r>
              <a:rPr lang="ru-RU" dirty="0"/>
              <a:t>)</a:t>
            </a:r>
          </a:p>
          <a:p>
            <a:pPr marL="0" indent="0" algn="just">
              <a:buNone/>
            </a:pPr>
            <a:r>
              <a:rPr lang="ru-RU" b="1" dirty="0"/>
              <a:t>Р 1269/1976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/>
              <a:t>П</a:t>
            </a:r>
            <a:r>
              <a:rPr lang="ru-RU" dirty="0" err="1" smtClean="0"/>
              <a:t>ризивът</a:t>
            </a:r>
            <a:r>
              <a:rPr lang="ru-RU" dirty="0" smtClean="0"/>
              <a:t> </a:t>
            </a:r>
            <a:r>
              <a:rPr lang="ru-RU" dirty="0"/>
              <a:t>да се </a:t>
            </a:r>
            <a:r>
              <a:rPr lang="ru-RU" dirty="0" err="1"/>
              <a:t>окаже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не е </a:t>
            </a:r>
            <a:r>
              <a:rPr lang="ru-RU" dirty="0" err="1" smtClean="0"/>
              <a:t>достатъчен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 smtClean="0"/>
              <a:t>Р 176/2017 г. 3 НО, Р 1733/2014 г. 3 НО</a:t>
            </a:r>
          </a:p>
          <a:p>
            <a:pPr marL="0" indent="0" algn="just">
              <a:buNone/>
            </a:pPr>
            <a:r>
              <a:rPr lang="ru-RU" dirty="0" err="1" smtClean="0"/>
              <a:t>Обаждането</a:t>
            </a:r>
            <a:r>
              <a:rPr lang="ru-RU" dirty="0" smtClean="0"/>
              <a:t> на тел 112 не е </a:t>
            </a:r>
            <a:r>
              <a:rPr lang="ru-RU" dirty="0" err="1" smtClean="0"/>
              <a:t>достатъчно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5964633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506 по НД 525/2024 г. 1 НО</a:t>
            </a:r>
          </a:p>
          <a:p>
            <a:pPr marL="0" indent="0" algn="just">
              <a:buNone/>
            </a:pPr>
            <a:r>
              <a:rPr lang="ru-RU" dirty="0" err="1"/>
              <a:t>Обаждането</a:t>
            </a:r>
            <a:r>
              <a:rPr lang="ru-RU" dirty="0"/>
              <a:t> на телефон 112 за спешна </a:t>
            </a:r>
            <a:r>
              <a:rPr lang="ru-RU" dirty="0" err="1"/>
              <a:t>помощ</a:t>
            </a:r>
            <a:r>
              <a:rPr lang="ru-RU" dirty="0"/>
              <a:t> би могло да се </a:t>
            </a:r>
            <a:r>
              <a:rPr lang="ru-RU" dirty="0" err="1"/>
              <a:t>възприеме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обективно</a:t>
            </a:r>
            <a:r>
              <a:rPr lang="ru-RU" dirty="0"/>
              <a:t> </a:t>
            </a:r>
            <a:r>
              <a:rPr lang="ru-RU" dirty="0" err="1"/>
              <a:t>подпомагащо</a:t>
            </a:r>
            <a:r>
              <a:rPr lang="ru-RU" dirty="0"/>
              <a:t> </a:t>
            </a:r>
            <a:r>
              <a:rPr lang="ru-RU" dirty="0" err="1"/>
              <a:t>спасяването</a:t>
            </a:r>
            <a:r>
              <a:rPr lang="ru-RU" dirty="0"/>
              <a:t> на </a:t>
            </a:r>
            <a:r>
              <a:rPr lang="ru-RU" dirty="0" err="1"/>
              <a:t>човешки</a:t>
            </a:r>
            <a:r>
              <a:rPr lang="ru-RU" dirty="0"/>
              <a:t> живот, но то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своевременно и </a:t>
            </a:r>
            <a:r>
              <a:rPr lang="ru-RU" dirty="0" err="1"/>
              <a:t>ефективно</a:t>
            </a:r>
            <a:r>
              <a:rPr lang="ru-RU" dirty="0"/>
              <a:t>. В случая </a:t>
            </a:r>
            <a:r>
              <a:rPr lang="ru-RU" dirty="0" err="1"/>
              <a:t>тази</a:t>
            </a:r>
            <a:r>
              <a:rPr lang="ru-RU" dirty="0"/>
              <a:t> роля е </a:t>
            </a:r>
            <a:r>
              <a:rPr lang="ru-RU" dirty="0" err="1"/>
              <a:t>изиграло</a:t>
            </a:r>
            <a:r>
              <a:rPr lang="ru-RU" dirty="0"/>
              <a:t> </a:t>
            </a:r>
            <a:r>
              <a:rPr lang="ru-RU" dirty="0" err="1"/>
              <a:t>предходно</a:t>
            </a:r>
            <a:r>
              <a:rPr lang="ru-RU" dirty="0"/>
              <a:t> </a:t>
            </a:r>
            <a:r>
              <a:rPr lang="ru-RU" dirty="0" err="1"/>
              <a:t>обаждане</a:t>
            </a:r>
            <a:r>
              <a:rPr lang="ru-RU" dirty="0"/>
              <a:t>, </a:t>
            </a:r>
            <a:r>
              <a:rPr lang="ru-RU" dirty="0" err="1"/>
              <a:t>както</a:t>
            </a:r>
            <a:r>
              <a:rPr lang="ru-RU" dirty="0"/>
              <a:t> справедливо </a:t>
            </a:r>
            <a:r>
              <a:rPr lang="ru-RU" dirty="0" err="1"/>
              <a:t>отбелязва</a:t>
            </a:r>
            <a:r>
              <a:rPr lang="ru-RU" dirty="0"/>
              <a:t> </a:t>
            </a:r>
            <a:r>
              <a:rPr lang="ru-RU" dirty="0" err="1"/>
              <a:t>второстепенния</a:t>
            </a:r>
            <a:r>
              <a:rPr lang="ru-RU" dirty="0"/>
              <a:t> </a:t>
            </a:r>
            <a:r>
              <a:rPr lang="ru-RU" dirty="0" err="1"/>
              <a:t>съд</a:t>
            </a:r>
            <a:r>
              <a:rPr lang="ru-RU" dirty="0"/>
              <a:t>, и </a:t>
            </a:r>
            <a:r>
              <a:rPr lang="ru-RU" dirty="0" err="1"/>
              <a:t>което</a:t>
            </a:r>
            <a:r>
              <a:rPr lang="ru-RU" dirty="0"/>
              <a:t> не е на </a:t>
            </a:r>
            <a:r>
              <a:rPr lang="ru-RU" dirty="0" err="1"/>
              <a:t>подсъдимия</a:t>
            </a:r>
            <a:r>
              <a:rPr lang="ru-RU" dirty="0"/>
              <a:t>. </a:t>
            </a:r>
            <a:r>
              <a:rPr lang="ru-RU" dirty="0" err="1"/>
              <a:t>Предвид</a:t>
            </a:r>
            <a:r>
              <a:rPr lang="ru-RU" dirty="0"/>
              <a:t> на </a:t>
            </a:r>
            <a:r>
              <a:rPr lang="ru-RU" dirty="0" err="1"/>
              <a:t>това</a:t>
            </a:r>
            <a:r>
              <a:rPr lang="ru-RU" dirty="0"/>
              <a:t> с основание не е </a:t>
            </a:r>
            <a:r>
              <a:rPr lang="ru-RU" dirty="0" err="1"/>
              <a:t>възприета</a:t>
            </a:r>
            <a:r>
              <a:rPr lang="ru-RU" dirty="0"/>
              <a:t> </a:t>
            </a:r>
            <a:r>
              <a:rPr lang="ru-RU" dirty="0" err="1"/>
              <a:t>тезата</a:t>
            </a:r>
            <a:r>
              <a:rPr lang="ru-RU" dirty="0"/>
              <a:t> за </a:t>
            </a:r>
            <a:r>
              <a:rPr lang="ru-RU" dirty="0" err="1"/>
              <a:t>оказване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обаждането</a:t>
            </a:r>
            <a:r>
              <a:rPr lang="ru-RU" dirty="0"/>
              <a:t> на </a:t>
            </a:r>
            <a:r>
              <a:rPr lang="ru-RU" dirty="0" err="1"/>
              <a:t>подсъдимия</a:t>
            </a:r>
            <a:r>
              <a:rPr lang="ru-RU" dirty="0"/>
              <a:t> практически не е било </a:t>
            </a:r>
            <a:r>
              <a:rPr lang="ru-RU" dirty="0" err="1"/>
              <a:t>нито</a:t>
            </a:r>
            <a:r>
              <a:rPr lang="ru-RU" dirty="0"/>
              <a:t> </a:t>
            </a:r>
            <a:r>
              <a:rPr lang="ru-RU" dirty="0" err="1"/>
              <a:t>ефективно</a:t>
            </a:r>
            <a:r>
              <a:rPr lang="ru-RU" dirty="0"/>
              <a:t>, </a:t>
            </a:r>
            <a:r>
              <a:rPr lang="ru-RU" dirty="0" err="1"/>
              <a:t>нито</a:t>
            </a:r>
            <a:r>
              <a:rPr lang="ru-RU" dirty="0"/>
              <a:t> своевременно.</a:t>
            </a:r>
          </a:p>
          <a:p>
            <a:pPr marL="0" indent="0" algn="just">
              <a:buNone/>
            </a:pPr>
            <a:r>
              <a:rPr lang="ru-RU" b="1" dirty="0"/>
              <a:t>Р 421/2023 г. по НД 640/2023 г. 2 НО</a:t>
            </a:r>
          </a:p>
          <a:p>
            <a:pPr marL="0" indent="0" algn="just">
              <a:buNone/>
            </a:pPr>
            <a:r>
              <a:rPr lang="ru-RU" dirty="0" err="1"/>
              <a:t>Желанието</a:t>
            </a:r>
            <a:r>
              <a:rPr lang="ru-RU" dirty="0"/>
              <a:t> на </a:t>
            </a:r>
            <a:r>
              <a:rPr lang="ru-RU" dirty="0" err="1"/>
              <a:t>подсъдимия</a:t>
            </a:r>
            <a:r>
              <a:rPr lang="ru-RU" dirty="0"/>
              <a:t> да </a:t>
            </a:r>
            <a:r>
              <a:rPr lang="ru-RU" dirty="0" err="1"/>
              <a:t>окаже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пострадалата</a:t>
            </a:r>
            <a:r>
              <a:rPr lang="ru-RU" dirty="0"/>
              <a:t> (</a:t>
            </a:r>
            <a:r>
              <a:rPr lang="ru-RU" dirty="0" err="1"/>
              <a:t>негова</a:t>
            </a:r>
            <a:r>
              <a:rPr lang="ru-RU" dirty="0"/>
              <a:t> майка), </a:t>
            </a:r>
            <a:r>
              <a:rPr lang="ru-RU" dirty="0" err="1"/>
              <a:t>което</a:t>
            </a:r>
            <a:r>
              <a:rPr lang="ru-RU" dirty="0"/>
              <a:t> не е било </a:t>
            </a:r>
            <a:r>
              <a:rPr lang="ru-RU" dirty="0" err="1"/>
              <a:t>реализирано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настоятелни</a:t>
            </a:r>
            <a:r>
              <a:rPr lang="ru-RU" dirty="0"/>
              <a:t> </a:t>
            </a:r>
            <a:r>
              <a:rPr lang="ru-RU" dirty="0" err="1"/>
              <a:t>призиви</a:t>
            </a:r>
            <a:r>
              <a:rPr lang="ru-RU" dirty="0"/>
              <a:t> да не я мести и </a:t>
            </a:r>
            <a:r>
              <a:rPr lang="ru-RU" dirty="0" err="1"/>
              <a:t>изважда</a:t>
            </a:r>
            <a:r>
              <a:rPr lang="ru-RU" dirty="0"/>
              <a:t> от </a:t>
            </a:r>
            <a:r>
              <a:rPr lang="ru-RU" dirty="0" err="1"/>
              <a:t>автомобила</a:t>
            </a:r>
            <a:r>
              <a:rPr lang="ru-RU" dirty="0"/>
              <a:t> </a:t>
            </a:r>
            <a:r>
              <a:rPr lang="ru-RU" dirty="0" err="1"/>
              <a:t>поради</a:t>
            </a:r>
            <a:r>
              <a:rPr lang="ru-RU" dirty="0"/>
              <a:t> </a:t>
            </a:r>
            <a:r>
              <a:rPr lang="ru-RU" dirty="0" err="1"/>
              <a:t>опасност</a:t>
            </a:r>
            <a:r>
              <a:rPr lang="ru-RU" dirty="0"/>
              <a:t> от </a:t>
            </a:r>
            <a:r>
              <a:rPr lang="ru-RU" dirty="0" err="1"/>
              <a:t>влошаване</a:t>
            </a:r>
            <a:r>
              <a:rPr lang="ru-RU" dirty="0"/>
              <a:t> на </a:t>
            </a:r>
            <a:r>
              <a:rPr lang="ru-RU" dirty="0" err="1"/>
              <a:t>състоянието</a:t>
            </a:r>
            <a:r>
              <a:rPr lang="ru-RU" dirty="0"/>
              <a:t> й не е основание за приложение на чл.343а НК.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8244990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140/1980 г. по НД 22/1980 г. 3 НО, Р 1001/1981 г. по НД 851/1981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Причиняването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увреждания</a:t>
            </a:r>
            <a:r>
              <a:rPr lang="ru-RU" dirty="0"/>
              <a:t>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довеждат</a:t>
            </a:r>
            <a:r>
              <a:rPr lang="ru-RU" dirty="0"/>
              <a:t> до </a:t>
            </a:r>
            <a:r>
              <a:rPr lang="ru-RU" dirty="0" err="1"/>
              <a:t>бързо</a:t>
            </a:r>
            <a:r>
              <a:rPr lang="ru-RU" dirty="0"/>
              <a:t> и неизбежно </a:t>
            </a:r>
            <a:r>
              <a:rPr lang="ru-RU" dirty="0" err="1"/>
              <a:t>настъпване</a:t>
            </a:r>
            <a:r>
              <a:rPr lang="ru-RU" dirty="0"/>
              <a:t> на </a:t>
            </a:r>
            <a:r>
              <a:rPr lang="ru-RU" dirty="0" err="1"/>
              <a:t>смърт</a:t>
            </a:r>
            <a:r>
              <a:rPr lang="ru-RU" dirty="0"/>
              <a:t>, </a:t>
            </a:r>
            <a:r>
              <a:rPr lang="ru-RU" dirty="0" err="1"/>
              <a:t>изключват</a:t>
            </a:r>
            <a:r>
              <a:rPr lang="ru-RU" dirty="0"/>
              <a:t> </a:t>
            </a:r>
            <a:r>
              <a:rPr lang="ru-RU" dirty="0" err="1"/>
              <a:t>възможността</a:t>
            </a:r>
            <a:r>
              <a:rPr lang="ru-RU" dirty="0"/>
              <a:t> за </a:t>
            </a:r>
            <a:r>
              <a:rPr lang="ru-RU" dirty="0" err="1"/>
              <a:t>оказване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на пострадало </a:t>
            </a:r>
            <a:r>
              <a:rPr lang="ru-RU" dirty="0" smtClean="0"/>
              <a:t>лице.</a:t>
            </a:r>
          </a:p>
          <a:p>
            <a:pPr marL="0" indent="0" algn="just">
              <a:buNone/>
            </a:pPr>
            <a:r>
              <a:rPr lang="ru-RU" b="1" dirty="0" smtClean="0"/>
              <a:t>Р 467/2023 г. По НД 710 2023 г., 1 НО</a:t>
            </a:r>
          </a:p>
          <a:p>
            <a:pPr marL="0" indent="0" algn="just">
              <a:buNone/>
            </a:pPr>
            <a:r>
              <a:rPr lang="ru-RU" dirty="0" err="1" smtClean="0"/>
              <a:t>Бързото</a:t>
            </a:r>
            <a:r>
              <a:rPr lang="ru-RU" dirty="0" smtClean="0"/>
              <a:t> </a:t>
            </a:r>
            <a:r>
              <a:rPr lang="ru-RU" dirty="0" err="1" smtClean="0"/>
              <a:t>настъпване</a:t>
            </a:r>
            <a:r>
              <a:rPr lang="ru-RU" dirty="0" smtClean="0"/>
              <a:t> на </a:t>
            </a:r>
            <a:r>
              <a:rPr lang="ru-RU" dirty="0" err="1" smtClean="0"/>
              <a:t>смъртта</a:t>
            </a:r>
            <a:r>
              <a:rPr lang="ru-RU" dirty="0" smtClean="0"/>
              <a:t> не е основание да се </a:t>
            </a:r>
            <a:r>
              <a:rPr lang="ru-RU" dirty="0" err="1" smtClean="0"/>
              <a:t>откаже</a:t>
            </a:r>
            <a:r>
              <a:rPr lang="ru-RU" dirty="0" smtClean="0"/>
              <a:t> </a:t>
            </a:r>
            <a:r>
              <a:rPr lang="ru-RU" dirty="0" err="1" smtClean="0"/>
              <a:t>приложението</a:t>
            </a:r>
            <a:r>
              <a:rPr lang="ru-RU" dirty="0" smtClean="0"/>
              <a:t> на </a:t>
            </a:r>
            <a:r>
              <a:rPr lang="ru-RU" dirty="0" err="1" smtClean="0"/>
              <a:t>привилегирования</a:t>
            </a:r>
            <a:r>
              <a:rPr lang="ru-RU" dirty="0" smtClean="0"/>
              <a:t> </a:t>
            </a:r>
            <a:r>
              <a:rPr lang="ru-RU" dirty="0" err="1" smtClean="0"/>
              <a:t>състав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10/1989 г. по НД 553/1988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smtClean="0"/>
              <a:t>За </a:t>
            </a:r>
            <a:r>
              <a:rPr lang="ru-RU" dirty="0"/>
              <a:t>да се приложи </a:t>
            </a:r>
            <a:r>
              <a:rPr lang="ru-RU" dirty="0" err="1"/>
              <a:t>намалената</a:t>
            </a:r>
            <a:r>
              <a:rPr lang="ru-RU" dirty="0"/>
              <a:t> </a:t>
            </a:r>
            <a:r>
              <a:rPr lang="ru-RU" dirty="0" err="1"/>
              <a:t>отговорност</a:t>
            </a:r>
            <a:r>
              <a:rPr lang="ru-RU" dirty="0"/>
              <a:t> по чл.343 НК е необходимо </a:t>
            </a:r>
            <a:r>
              <a:rPr lang="ru-RU" dirty="0" err="1"/>
              <a:t>деецът</a:t>
            </a:r>
            <a:r>
              <a:rPr lang="ru-RU" dirty="0"/>
              <a:t> да е направил </a:t>
            </a:r>
            <a:r>
              <a:rPr lang="ru-RU" dirty="0" err="1"/>
              <a:t>всичко</a:t>
            </a:r>
            <a:r>
              <a:rPr lang="ru-RU" dirty="0"/>
              <a:t> </a:t>
            </a:r>
            <a:r>
              <a:rPr lang="ru-RU" dirty="0" err="1"/>
              <a:t>зависещо</a:t>
            </a:r>
            <a:r>
              <a:rPr lang="ru-RU" dirty="0"/>
              <a:t> от него за </a:t>
            </a:r>
            <a:r>
              <a:rPr lang="ru-RU" dirty="0" err="1"/>
              <a:t>оказване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, </a:t>
            </a:r>
            <a:r>
              <a:rPr lang="ru-RU" dirty="0" err="1"/>
              <a:t>който</a:t>
            </a:r>
            <a:r>
              <a:rPr lang="ru-RU" dirty="0"/>
              <a:t> </a:t>
            </a:r>
            <a:r>
              <a:rPr lang="ru-RU" dirty="0" err="1"/>
              <a:t>още</a:t>
            </a:r>
            <a:r>
              <a:rPr lang="ru-RU" dirty="0"/>
              <a:t> е бил жив и се е </a:t>
            </a:r>
            <a:r>
              <a:rPr lang="ru-RU" dirty="0" err="1"/>
              <a:t>нуждаел</a:t>
            </a:r>
            <a:r>
              <a:rPr lang="ru-RU" dirty="0"/>
              <a:t> от </a:t>
            </a:r>
            <a:r>
              <a:rPr lang="ru-RU" dirty="0" err="1"/>
              <a:t>такава</a:t>
            </a:r>
            <a:r>
              <a:rPr lang="ru-RU" dirty="0"/>
              <a:t> </a:t>
            </a:r>
            <a:r>
              <a:rPr lang="ru-RU" dirty="0" err="1" smtClean="0"/>
              <a:t>помощ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b="1" dirty="0"/>
              <a:t>Р 568/2001 г. по НД 516/2000 г. 2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err="1" smtClean="0"/>
              <a:t>Привилегированият</a:t>
            </a:r>
            <a:r>
              <a:rPr lang="ru-RU" dirty="0" smtClean="0"/>
              <a:t> </a:t>
            </a:r>
            <a:r>
              <a:rPr lang="ru-RU" dirty="0" err="1"/>
              <a:t>състав</a:t>
            </a:r>
            <a:r>
              <a:rPr lang="ru-RU" dirty="0"/>
              <a:t> на чл.343а НК е </a:t>
            </a:r>
            <a:r>
              <a:rPr lang="ru-RU" dirty="0" err="1"/>
              <a:t>налице</a:t>
            </a:r>
            <a:r>
              <a:rPr lang="ru-RU" dirty="0"/>
              <a:t>,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деецът</a:t>
            </a:r>
            <a:r>
              <a:rPr lang="ru-RU" dirty="0"/>
              <a:t> е направил </a:t>
            </a:r>
            <a:r>
              <a:rPr lang="ru-RU" dirty="0" err="1"/>
              <a:t>всичко</a:t>
            </a:r>
            <a:r>
              <a:rPr lang="ru-RU" dirty="0"/>
              <a:t> </a:t>
            </a:r>
            <a:r>
              <a:rPr lang="ru-RU" dirty="0" err="1"/>
              <a:t>зависещо</a:t>
            </a:r>
            <a:r>
              <a:rPr lang="ru-RU" dirty="0"/>
              <a:t> от него за </a:t>
            </a:r>
            <a:r>
              <a:rPr lang="ru-RU" dirty="0" err="1"/>
              <a:t>оказване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постпрадалите</a:t>
            </a:r>
            <a:r>
              <a:rPr lang="ru-RU" dirty="0"/>
              <a:t> и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оказаната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</a:t>
            </a:r>
            <a:r>
              <a:rPr lang="ru-RU" dirty="0" err="1"/>
              <a:t>обективно</a:t>
            </a:r>
            <a:r>
              <a:rPr lang="ru-RU" dirty="0"/>
              <a:t> е била необходима“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882634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b="1" dirty="0" smtClean="0"/>
              <a:t>Р </a:t>
            </a:r>
            <a:r>
              <a:rPr lang="ru-RU" b="1" dirty="0"/>
              <a:t>96/1984 г. по НД 88/1984 г. ОСНК, Р 28/1987 г. по НД 20/1987 г. ОСНК, Р 338/1989 г. по НД 293/1989 г. 3 НО, Р 324/1995 г. по НД 251/1995 г. 3 НО</a:t>
            </a:r>
          </a:p>
          <a:p>
            <a:pPr marL="0" indent="0" algn="just">
              <a:buNone/>
            </a:pPr>
            <a:r>
              <a:rPr lang="ru-RU" dirty="0" err="1"/>
              <a:t>Ако</a:t>
            </a:r>
            <a:r>
              <a:rPr lang="ru-RU" dirty="0"/>
              <a:t> е оказана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 и </a:t>
            </a:r>
            <a:r>
              <a:rPr lang="ru-RU" dirty="0" err="1"/>
              <a:t>това</a:t>
            </a:r>
            <a:r>
              <a:rPr lang="ru-RU" dirty="0"/>
              <a:t> е </a:t>
            </a:r>
            <a:r>
              <a:rPr lang="ru-RU" dirty="0" err="1"/>
              <a:t>осъществено</a:t>
            </a:r>
            <a:r>
              <a:rPr lang="ru-RU" dirty="0"/>
              <a:t> от </a:t>
            </a:r>
            <a:r>
              <a:rPr lang="ru-RU" dirty="0" err="1"/>
              <a:t>пиян</a:t>
            </a:r>
            <a:r>
              <a:rPr lang="ru-RU" dirty="0"/>
              <a:t> </a:t>
            </a:r>
            <a:r>
              <a:rPr lang="ru-RU" dirty="0" err="1"/>
              <a:t>водач</a:t>
            </a:r>
            <a:r>
              <a:rPr lang="ru-RU" dirty="0"/>
              <a:t>,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квалифицирано</a:t>
            </a:r>
            <a:r>
              <a:rPr lang="ru-RU" dirty="0"/>
              <a:t> по чл.343, ал.3 НК, а </a:t>
            </a:r>
            <a:r>
              <a:rPr lang="ru-RU" dirty="0" err="1"/>
              <a:t>действията</a:t>
            </a:r>
            <a:r>
              <a:rPr lang="ru-RU" dirty="0"/>
              <a:t> на </a:t>
            </a:r>
            <a:r>
              <a:rPr lang="ru-RU" dirty="0" err="1"/>
              <a:t>извършителя</a:t>
            </a:r>
            <a:r>
              <a:rPr lang="ru-RU" dirty="0"/>
              <a:t> по </a:t>
            </a:r>
            <a:r>
              <a:rPr lang="ru-RU" dirty="0" err="1"/>
              <a:t>оказване</a:t>
            </a:r>
            <a:r>
              <a:rPr lang="ru-RU" dirty="0"/>
              <a:t> на </a:t>
            </a:r>
            <a:r>
              <a:rPr lang="ru-RU" dirty="0" err="1"/>
              <a:t>помощ</a:t>
            </a:r>
            <a:r>
              <a:rPr lang="ru-RU" dirty="0"/>
              <a:t> </a:t>
            </a:r>
            <a:r>
              <a:rPr lang="ru-RU" dirty="0" err="1"/>
              <a:t>трябва</a:t>
            </a:r>
            <a:r>
              <a:rPr lang="ru-RU" dirty="0"/>
              <a:t> да се </a:t>
            </a:r>
            <a:r>
              <a:rPr lang="ru-RU" dirty="0" err="1"/>
              <a:t>отчетат</a:t>
            </a:r>
            <a:r>
              <a:rPr lang="ru-RU" dirty="0"/>
              <a:t> при </a:t>
            </a:r>
            <a:r>
              <a:rPr lang="ru-RU" dirty="0" err="1"/>
              <a:t>индивидуализацията</a:t>
            </a:r>
            <a:r>
              <a:rPr lang="ru-RU" dirty="0"/>
              <a:t> на </a:t>
            </a:r>
            <a:r>
              <a:rPr lang="ru-RU" dirty="0" err="1"/>
              <a:t>наказанието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b="1" dirty="0"/>
              <a:t>Р 324/1995 г. по НД 251/1995 г. 3 НО, Р 396/1988 г. по НД 401/1988 г. 3 НО, Р 288/1986 г. по НД 234/1986 г. 3 НО</a:t>
            </a:r>
          </a:p>
          <a:p>
            <a:pPr marL="0" indent="0" algn="just">
              <a:buNone/>
            </a:pPr>
            <a:r>
              <a:rPr lang="ru-RU" dirty="0" err="1"/>
              <a:t>Ако</a:t>
            </a:r>
            <a:r>
              <a:rPr lang="ru-RU" dirty="0"/>
              <a:t> </a:t>
            </a:r>
            <a:r>
              <a:rPr lang="ru-RU" dirty="0" err="1"/>
              <a:t>извършителят</a:t>
            </a:r>
            <a:r>
              <a:rPr lang="ru-RU" dirty="0"/>
              <a:t> да е оказал </a:t>
            </a:r>
            <a:r>
              <a:rPr lang="ru-RU" dirty="0" err="1"/>
              <a:t>помощ</a:t>
            </a:r>
            <a:r>
              <a:rPr lang="ru-RU" dirty="0"/>
              <a:t> на пострадал от </a:t>
            </a:r>
            <a:r>
              <a:rPr lang="ru-RU" dirty="0" err="1"/>
              <a:t>произшествието</a:t>
            </a:r>
            <a:r>
              <a:rPr lang="ru-RU" dirty="0"/>
              <a:t> и </a:t>
            </a:r>
            <a:r>
              <a:rPr lang="ru-RU" dirty="0" err="1"/>
              <a:t>едновременно</a:t>
            </a:r>
            <a:r>
              <a:rPr lang="ru-RU" dirty="0"/>
              <a:t> (или </a:t>
            </a:r>
            <a:r>
              <a:rPr lang="ru-RU" dirty="0" err="1"/>
              <a:t>непосредствено</a:t>
            </a:r>
            <a:r>
              <a:rPr lang="ru-RU" dirty="0"/>
              <a:t> след </a:t>
            </a:r>
            <a:r>
              <a:rPr lang="ru-RU" dirty="0" err="1"/>
              <a:t>това</a:t>
            </a:r>
            <a:r>
              <a:rPr lang="ru-RU" dirty="0"/>
              <a:t>) е </a:t>
            </a:r>
            <a:r>
              <a:rPr lang="ru-RU" dirty="0" err="1"/>
              <a:t>избягал</a:t>
            </a:r>
            <a:r>
              <a:rPr lang="ru-RU" dirty="0"/>
              <a:t> от него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изпълнени</a:t>
            </a:r>
            <a:r>
              <a:rPr lang="ru-RU" dirty="0"/>
              <a:t> </a:t>
            </a:r>
            <a:r>
              <a:rPr lang="ru-RU" dirty="0" err="1"/>
              <a:t>елементите</a:t>
            </a:r>
            <a:r>
              <a:rPr lang="ru-RU" dirty="0"/>
              <a:t> от </a:t>
            </a:r>
            <a:r>
              <a:rPr lang="ru-RU" dirty="0" err="1"/>
              <a:t>обективна</a:t>
            </a:r>
            <a:r>
              <a:rPr lang="ru-RU" dirty="0"/>
              <a:t> страна и на </a:t>
            </a:r>
            <a:r>
              <a:rPr lang="ru-RU" dirty="0" err="1"/>
              <a:t>състава</a:t>
            </a:r>
            <a:r>
              <a:rPr lang="ru-RU" dirty="0"/>
              <a:t> по чл.343а НК и на </a:t>
            </a:r>
            <a:r>
              <a:rPr lang="ru-RU" dirty="0" err="1"/>
              <a:t>този</a:t>
            </a:r>
            <a:r>
              <a:rPr lang="ru-RU" dirty="0"/>
              <a:t> по чл.343, ал.3 НК. В </a:t>
            </a:r>
            <a:r>
              <a:rPr lang="ru-RU" dirty="0" err="1"/>
              <a:t>този</a:t>
            </a:r>
            <a:r>
              <a:rPr lang="ru-RU" dirty="0"/>
              <a:t> случай </a:t>
            </a:r>
            <a:r>
              <a:rPr lang="ru-RU" dirty="0" err="1"/>
              <a:t>деянието</a:t>
            </a:r>
            <a:r>
              <a:rPr lang="ru-RU" dirty="0"/>
              <a:t> </a:t>
            </a:r>
            <a:r>
              <a:rPr lang="ru-RU" dirty="0" err="1"/>
              <a:t>следва</a:t>
            </a:r>
            <a:r>
              <a:rPr lang="ru-RU" dirty="0"/>
              <a:t> да </a:t>
            </a:r>
            <a:r>
              <a:rPr lang="ru-RU" dirty="0" err="1"/>
              <a:t>бъде</a:t>
            </a:r>
            <a:r>
              <a:rPr lang="ru-RU" dirty="0"/>
              <a:t> </a:t>
            </a:r>
            <a:r>
              <a:rPr lang="ru-RU" dirty="0" err="1"/>
              <a:t>квалифицирано</a:t>
            </a:r>
            <a:r>
              <a:rPr lang="ru-RU" dirty="0"/>
              <a:t> по </a:t>
            </a:r>
            <a:r>
              <a:rPr lang="ru-RU" dirty="0" err="1"/>
              <a:t>по</a:t>
            </a:r>
            <a:r>
              <a:rPr lang="ru-RU" dirty="0"/>
              <a:t>- </a:t>
            </a:r>
            <a:r>
              <a:rPr lang="ru-RU" dirty="0" err="1"/>
              <a:t>тежко</a:t>
            </a:r>
            <a:r>
              <a:rPr lang="ru-RU" dirty="0"/>
              <a:t> </a:t>
            </a:r>
            <a:r>
              <a:rPr lang="ru-RU" dirty="0" err="1"/>
              <a:t>наказуемия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по чл.343, ал.3 НК, а </a:t>
            </a:r>
            <a:r>
              <a:rPr lang="ru-RU" dirty="0" err="1"/>
              <a:t>действията</a:t>
            </a:r>
            <a:r>
              <a:rPr lang="ru-RU" dirty="0"/>
              <a:t> на </a:t>
            </a:r>
            <a:r>
              <a:rPr lang="ru-RU" dirty="0" err="1"/>
              <a:t>извършителя</a:t>
            </a:r>
            <a:r>
              <a:rPr lang="ru-RU" dirty="0"/>
              <a:t>, с </a:t>
            </a:r>
            <a:r>
              <a:rPr lang="ru-RU" dirty="0" err="1"/>
              <a:t>които</a:t>
            </a:r>
            <a:r>
              <a:rPr lang="ru-RU" dirty="0"/>
              <a:t> той е оказал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пострадалото</a:t>
            </a:r>
            <a:r>
              <a:rPr lang="ru-RU" dirty="0"/>
              <a:t> лице </a:t>
            </a:r>
            <a:r>
              <a:rPr lang="ru-RU" dirty="0" err="1"/>
              <a:t>трябва</a:t>
            </a:r>
            <a:r>
              <a:rPr lang="ru-RU" dirty="0"/>
              <a:t> да </a:t>
            </a:r>
            <a:r>
              <a:rPr lang="ru-RU" dirty="0" err="1"/>
              <a:t>бъдат</a:t>
            </a:r>
            <a:r>
              <a:rPr lang="ru-RU" dirty="0"/>
              <a:t> </a:t>
            </a:r>
            <a:r>
              <a:rPr lang="ru-RU" dirty="0" err="1"/>
              <a:t>отчетени</a:t>
            </a:r>
            <a:r>
              <a:rPr lang="ru-RU" dirty="0"/>
              <a:t> при </a:t>
            </a:r>
            <a:r>
              <a:rPr lang="ru-RU" dirty="0" err="1"/>
              <a:t>индивидуализацията</a:t>
            </a:r>
            <a:r>
              <a:rPr lang="ru-RU" dirty="0"/>
              <a:t> на </a:t>
            </a:r>
            <a:r>
              <a:rPr lang="ru-RU" dirty="0" err="1"/>
              <a:t>наказанието</a:t>
            </a:r>
            <a:r>
              <a:rPr lang="ru-RU" dirty="0" smtClean="0"/>
              <a:t>.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 Р 623/2003 г. по НД 507/2002 г. 1 НО</a:t>
            </a:r>
          </a:p>
          <a:p>
            <a:pPr marL="0" indent="0" algn="just">
              <a:buNone/>
            </a:pPr>
            <a:r>
              <a:rPr lang="ru-RU" dirty="0" err="1"/>
              <a:t>Когато</a:t>
            </a:r>
            <a:r>
              <a:rPr lang="ru-RU" dirty="0"/>
              <a:t> при </a:t>
            </a:r>
            <a:r>
              <a:rPr lang="ru-RU" dirty="0" err="1"/>
              <a:t>квалифициране</a:t>
            </a:r>
            <a:r>
              <a:rPr lang="ru-RU" dirty="0"/>
              <a:t> на </a:t>
            </a:r>
            <a:r>
              <a:rPr lang="ru-RU" dirty="0" err="1"/>
              <a:t>деянието</a:t>
            </a:r>
            <a:r>
              <a:rPr lang="ru-RU" dirty="0"/>
              <a:t> е </a:t>
            </a:r>
            <a:r>
              <a:rPr lang="ru-RU" dirty="0" err="1"/>
              <a:t>отчетена</a:t>
            </a:r>
            <a:r>
              <a:rPr lang="ru-RU" dirty="0"/>
              <a:t> </a:t>
            </a:r>
            <a:r>
              <a:rPr lang="ru-RU" dirty="0" err="1"/>
              <a:t>оказаната</a:t>
            </a:r>
            <a:r>
              <a:rPr lang="ru-RU" dirty="0"/>
              <a:t> </a:t>
            </a:r>
            <a:r>
              <a:rPr lang="ru-RU" dirty="0" err="1"/>
              <a:t>помощ</a:t>
            </a:r>
            <a:r>
              <a:rPr lang="ru-RU" dirty="0"/>
              <a:t> на </a:t>
            </a:r>
            <a:r>
              <a:rPr lang="ru-RU" dirty="0" err="1"/>
              <a:t>пострадалия</a:t>
            </a:r>
            <a:r>
              <a:rPr lang="ru-RU" dirty="0"/>
              <a:t> и е приложен </a:t>
            </a:r>
            <a:r>
              <a:rPr lang="ru-RU" dirty="0" err="1"/>
              <a:t>състава</a:t>
            </a:r>
            <a:r>
              <a:rPr lang="ru-RU" dirty="0"/>
              <a:t> на чл.343а НК, при индивидуализация на </a:t>
            </a:r>
            <a:r>
              <a:rPr lang="ru-RU" dirty="0" err="1"/>
              <a:t>наказанието</a:t>
            </a:r>
            <a:r>
              <a:rPr lang="ru-RU" dirty="0"/>
              <a:t>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обстоятелство</a:t>
            </a:r>
            <a:r>
              <a:rPr lang="ru-RU" dirty="0"/>
              <a:t> не </a:t>
            </a:r>
            <a:r>
              <a:rPr lang="ru-RU" dirty="0" err="1"/>
              <a:t>следва</a:t>
            </a:r>
            <a:r>
              <a:rPr lang="ru-RU" dirty="0"/>
              <a:t> се </a:t>
            </a:r>
            <a:r>
              <a:rPr lang="ru-RU" dirty="0" err="1"/>
              <a:t>отчита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</a:t>
            </a:r>
            <a:r>
              <a:rPr lang="ru-RU" dirty="0" err="1"/>
              <a:t>смекчаващо</a:t>
            </a:r>
            <a:r>
              <a:rPr lang="ru-RU" dirty="0"/>
              <a:t>, </a:t>
            </a:r>
            <a:r>
              <a:rPr lang="ru-RU" dirty="0" err="1"/>
              <a:t>тъй</a:t>
            </a:r>
            <a:r>
              <a:rPr lang="ru-RU" dirty="0"/>
              <a:t> </a:t>
            </a:r>
            <a:r>
              <a:rPr lang="ru-RU" dirty="0" err="1"/>
              <a:t>като</a:t>
            </a:r>
            <a:r>
              <a:rPr lang="ru-RU" dirty="0"/>
              <a:t> то вече е било основание за </a:t>
            </a:r>
            <a:r>
              <a:rPr lang="ru-RU" dirty="0" err="1"/>
              <a:t>носене</a:t>
            </a:r>
            <a:r>
              <a:rPr lang="ru-RU" dirty="0"/>
              <a:t> на </a:t>
            </a:r>
            <a:r>
              <a:rPr lang="ru-RU" dirty="0" err="1"/>
              <a:t>намалена</a:t>
            </a:r>
            <a:r>
              <a:rPr lang="ru-RU" dirty="0"/>
              <a:t> </a:t>
            </a:r>
            <a:r>
              <a:rPr lang="ru-RU" dirty="0" err="1"/>
              <a:t>наказателна</a:t>
            </a:r>
            <a:r>
              <a:rPr lang="ru-RU" dirty="0"/>
              <a:t> </a:t>
            </a:r>
            <a:r>
              <a:rPr lang="ru-RU" dirty="0" err="1" smtClean="0"/>
              <a:t>отговорност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26723454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Престъпление по чл.343а НК</a:t>
            </a: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/>
              <a:t>Р 30/2021 г. по НД 28/2021 г. 3 </a:t>
            </a:r>
            <a:r>
              <a:rPr lang="ru-RU" b="1" dirty="0" smtClean="0"/>
              <a:t>НО</a:t>
            </a:r>
          </a:p>
          <a:p>
            <a:pPr marL="0" indent="0" algn="just">
              <a:buNone/>
            </a:pPr>
            <a:r>
              <a:rPr lang="ru-RU" dirty="0" smtClean="0"/>
              <a:t>Макар </a:t>
            </a:r>
            <a:r>
              <a:rPr lang="ru-RU" dirty="0" err="1"/>
              <a:t>хипотезата</a:t>
            </a:r>
            <a:r>
              <a:rPr lang="ru-RU" dirty="0"/>
              <a:t> на ал. 4 на чл. 343 от НК да не е </a:t>
            </a:r>
            <a:r>
              <a:rPr lang="ru-RU" dirty="0" err="1"/>
              <a:t>изрично</a:t>
            </a:r>
            <a:r>
              <a:rPr lang="ru-RU" dirty="0"/>
              <a:t> </a:t>
            </a:r>
            <a:r>
              <a:rPr lang="ru-RU" dirty="0" err="1"/>
              <a:t>посочена</a:t>
            </a:r>
            <a:r>
              <a:rPr lang="ru-RU" dirty="0"/>
              <a:t> в </a:t>
            </a:r>
            <a:r>
              <a:rPr lang="ru-RU" dirty="0" err="1"/>
              <a:t>привилегирования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на чл. 343а от НК, </a:t>
            </a:r>
            <a:r>
              <a:rPr lang="ru-RU" dirty="0" err="1"/>
              <a:t>визираните</a:t>
            </a:r>
            <a:r>
              <a:rPr lang="ru-RU" dirty="0"/>
              <a:t> в </a:t>
            </a:r>
            <a:r>
              <a:rPr lang="ru-RU" dirty="0" err="1"/>
              <a:t>нея</a:t>
            </a:r>
            <a:r>
              <a:rPr lang="ru-RU" dirty="0"/>
              <a:t> </a:t>
            </a:r>
            <a:r>
              <a:rPr lang="ru-RU" dirty="0" err="1"/>
              <a:t>съставомерни</a:t>
            </a:r>
            <a:r>
              <a:rPr lang="ru-RU" dirty="0"/>
              <a:t> </a:t>
            </a:r>
            <a:r>
              <a:rPr lang="ru-RU" dirty="0" err="1"/>
              <a:t>последици</a:t>
            </a:r>
            <a:r>
              <a:rPr lang="ru-RU" dirty="0"/>
              <a:t> </a:t>
            </a:r>
            <a:r>
              <a:rPr lang="ru-RU" dirty="0" err="1"/>
              <a:t>попадат</a:t>
            </a:r>
            <a:r>
              <a:rPr lang="ru-RU" dirty="0"/>
              <a:t> в </a:t>
            </a:r>
            <a:r>
              <a:rPr lang="ru-RU" dirty="0" err="1"/>
              <a:t>хипотезата</a:t>
            </a:r>
            <a:r>
              <a:rPr lang="ru-RU" dirty="0"/>
              <a:t> на чл. 343а, ал. 1 б. "г" от НК. </a:t>
            </a:r>
            <a:r>
              <a:rPr lang="ru-RU" dirty="0" err="1"/>
              <a:t>Действително</a:t>
            </a:r>
            <a:r>
              <a:rPr lang="ru-RU" dirty="0"/>
              <a:t>, </a:t>
            </a:r>
            <a:r>
              <a:rPr lang="ru-RU" dirty="0" err="1"/>
              <a:t>нормите</a:t>
            </a:r>
            <a:r>
              <a:rPr lang="ru-RU" dirty="0"/>
              <a:t> на чл. 343а, ал. 1, б. "в" и "г" от НК </a:t>
            </a:r>
            <a:r>
              <a:rPr lang="ru-RU" dirty="0" err="1"/>
              <a:t>препращат</a:t>
            </a:r>
            <a:r>
              <a:rPr lang="ru-RU" dirty="0"/>
              <a:t> </a:t>
            </a:r>
            <a:r>
              <a:rPr lang="ru-RU" dirty="0" err="1"/>
              <a:t>изрично</a:t>
            </a:r>
            <a:r>
              <a:rPr lang="ru-RU" dirty="0"/>
              <a:t> </a:t>
            </a:r>
            <a:r>
              <a:rPr lang="ru-RU" dirty="0" err="1"/>
              <a:t>към</a:t>
            </a:r>
            <a:r>
              <a:rPr lang="ru-RU" dirty="0"/>
              <a:t> чл. 343, ал. 2, б. "а" и ал. 2, б. "б", само че </a:t>
            </a:r>
            <a:r>
              <a:rPr lang="ru-RU" dirty="0" err="1"/>
              <a:t>това</a:t>
            </a:r>
            <a:r>
              <a:rPr lang="ru-RU" dirty="0"/>
              <a:t> </a:t>
            </a:r>
            <a:r>
              <a:rPr lang="ru-RU" dirty="0" err="1"/>
              <a:t>препращане</a:t>
            </a:r>
            <a:r>
              <a:rPr lang="ru-RU" dirty="0"/>
              <a:t> е </a:t>
            </a:r>
            <a:r>
              <a:rPr lang="ru-RU" dirty="0" err="1"/>
              <a:t>към</a:t>
            </a:r>
            <a:r>
              <a:rPr lang="ru-RU" dirty="0"/>
              <a:t> </a:t>
            </a:r>
            <a:r>
              <a:rPr lang="ru-RU" dirty="0" err="1"/>
              <a:t>предходна</a:t>
            </a:r>
            <a:r>
              <a:rPr lang="ru-RU" dirty="0"/>
              <a:t> редакция на ал. 2 на чл. 343 от НК </a:t>
            </a:r>
            <a:r>
              <a:rPr lang="ru-RU" dirty="0" smtClean="0"/>
              <a:t>(</a:t>
            </a:r>
            <a:r>
              <a:rPr lang="ru-RU" dirty="0" err="1" smtClean="0"/>
              <a:t>преди</a:t>
            </a:r>
            <a:r>
              <a:rPr lang="ru-RU" dirty="0" smtClean="0"/>
              <a:t> </a:t>
            </a:r>
            <a:r>
              <a:rPr lang="ru-RU" dirty="0" err="1"/>
              <a:t>изменението</a:t>
            </a:r>
            <a:r>
              <a:rPr lang="ru-RU" dirty="0"/>
              <a:t> с ДВ </a:t>
            </a:r>
            <a:r>
              <a:rPr lang="ru-RU" dirty="0" err="1"/>
              <a:t>бр</a:t>
            </a:r>
            <a:r>
              <a:rPr lang="ru-RU" dirty="0"/>
              <a:t>. 92/2002 г</a:t>
            </a:r>
            <a:r>
              <a:rPr lang="ru-RU" dirty="0" smtClean="0"/>
              <a:t>.), </a:t>
            </a:r>
            <a:r>
              <a:rPr lang="ru-RU" dirty="0" err="1"/>
              <a:t>като</a:t>
            </a:r>
            <a:r>
              <a:rPr lang="ru-RU" dirty="0"/>
              <a:t> след </a:t>
            </a:r>
            <a:r>
              <a:rPr lang="ru-RU" dirty="0" err="1"/>
              <a:t>това</a:t>
            </a:r>
            <a:r>
              <a:rPr lang="ru-RU" dirty="0"/>
              <a:t> изменение </a:t>
            </a:r>
            <a:r>
              <a:rPr lang="ru-RU" dirty="0" err="1"/>
              <a:t>по-тежко</a:t>
            </a:r>
            <a:r>
              <a:rPr lang="ru-RU" dirty="0"/>
              <a:t> </a:t>
            </a:r>
            <a:r>
              <a:rPr lang="ru-RU" dirty="0" err="1"/>
              <a:t>наказуемите</a:t>
            </a:r>
            <a:r>
              <a:rPr lang="ru-RU" dirty="0"/>
              <a:t> </a:t>
            </a:r>
            <a:r>
              <a:rPr lang="ru-RU" dirty="0" err="1"/>
              <a:t>състави</a:t>
            </a:r>
            <a:r>
              <a:rPr lang="ru-RU" dirty="0"/>
              <a:t> на </a:t>
            </a:r>
            <a:r>
              <a:rPr lang="ru-RU" dirty="0" err="1"/>
              <a:t>престъпленията</a:t>
            </a:r>
            <a:r>
              <a:rPr lang="ru-RU" dirty="0"/>
              <a:t> по транспорта </a:t>
            </a:r>
            <a:r>
              <a:rPr lang="ru-RU" dirty="0" err="1"/>
              <a:t>са</a:t>
            </a:r>
            <a:r>
              <a:rPr lang="ru-RU" dirty="0"/>
              <a:t> </a:t>
            </a:r>
            <a:r>
              <a:rPr lang="ru-RU" dirty="0" err="1"/>
              <a:t>уредени</a:t>
            </a:r>
            <a:r>
              <a:rPr lang="ru-RU" dirty="0"/>
              <a:t> в </a:t>
            </a:r>
            <a:r>
              <a:rPr lang="ru-RU" dirty="0" err="1"/>
              <a:t>сега</a:t>
            </a:r>
            <a:r>
              <a:rPr lang="ru-RU" dirty="0"/>
              <a:t> </a:t>
            </a:r>
            <a:r>
              <a:rPr lang="ru-RU" dirty="0" err="1"/>
              <a:t>действащата</a:t>
            </a:r>
            <a:r>
              <a:rPr lang="ru-RU" dirty="0"/>
              <a:t> </a:t>
            </a:r>
            <a:r>
              <a:rPr lang="ru-RU" dirty="0" err="1"/>
              <a:t>разпоредба</a:t>
            </a:r>
            <a:r>
              <a:rPr lang="ru-RU" dirty="0"/>
              <a:t> на чл. 343, ал. 3 от </a:t>
            </a:r>
            <a:r>
              <a:rPr lang="ru-RU" dirty="0" smtClean="0"/>
              <a:t>НК.</a:t>
            </a:r>
          </a:p>
          <a:p>
            <a:pPr marL="0" indent="0" algn="just">
              <a:buNone/>
            </a:pPr>
            <a:r>
              <a:rPr lang="ru-RU" dirty="0" err="1" smtClean="0"/>
              <a:t>Изключени</a:t>
            </a:r>
            <a:r>
              <a:rPr lang="ru-RU" dirty="0" smtClean="0"/>
              <a:t> </a:t>
            </a:r>
            <a:r>
              <a:rPr lang="ru-RU" dirty="0"/>
              <a:t>от </a:t>
            </a:r>
            <a:r>
              <a:rPr lang="ru-RU" dirty="0" err="1"/>
              <a:t>привилегирования</a:t>
            </a:r>
            <a:r>
              <a:rPr lang="ru-RU" dirty="0"/>
              <a:t> </a:t>
            </a:r>
            <a:r>
              <a:rPr lang="ru-RU" dirty="0" err="1"/>
              <a:t>състав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само </a:t>
            </a:r>
            <a:r>
              <a:rPr lang="ru-RU" dirty="0" err="1"/>
              <a:t>случаите</a:t>
            </a:r>
            <a:r>
              <a:rPr lang="ru-RU" dirty="0"/>
              <a:t> по чл. 343, ал. 3 от НК, </a:t>
            </a:r>
            <a:r>
              <a:rPr lang="ru-RU" dirty="0" err="1"/>
              <a:t>които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в </a:t>
            </a:r>
            <a:r>
              <a:rPr lang="ru-RU" dirty="0" err="1"/>
              <a:t>няколко</a:t>
            </a:r>
            <a:r>
              <a:rPr lang="ru-RU" dirty="0"/>
              <a:t> </a:t>
            </a:r>
            <a:r>
              <a:rPr lang="ru-RU" dirty="0" err="1" smtClean="0"/>
              <a:t>хипотези</a:t>
            </a:r>
            <a:r>
              <a:rPr lang="ru-RU" dirty="0" smtClean="0"/>
              <a:t>- </a:t>
            </a:r>
            <a:r>
              <a:rPr lang="ru-RU" dirty="0" err="1"/>
              <a:t>когато</a:t>
            </a:r>
            <a:r>
              <a:rPr lang="ru-RU" dirty="0"/>
              <a:t> </a:t>
            </a:r>
            <a:r>
              <a:rPr lang="ru-RU" dirty="0" err="1"/>
              <a:t>деецът</a:t>
            </a:r>
            <a:r>
              <a:rPr lang="ru-RU" dirty="0"/>
              <a:t> е бил в </a:t>
            </a:r>
            <a:r>
              <a:rPr lang="ru-RU" dirty="0" err="1"/>
              <a:t>пияно</a:t>
            </a:r>
            <a:r>
              <a:rPr lang="ru-RU" dirty="0"/>
              <a:t> </a:t>
            </a:r>
            <a:r>
              <a:rPr lang="ru-RU" dirty="0" err="1"/>
              <a:t>състояние</a:t>
            </a:r>
            <a:r>
              <a:rPr lang="ru-RU" dirty="0"/>
              <a:t>, след </a:t>
            </a:r>
            <a:r>
              <a:rPr lang="ru-RU" dirty="0" err="1"/>
              <a:t>употреба</a:t>
            </a:r>
            <a:r>
              <a:rPr lang="ru-RU" dirty="0"/>
              <a:t> на </a:t>
            </a:r>
            <a:r>
              <a:rPr lang="ru-RU" dirty="0" err="1"/>
              <a:t>наркотични</a:t>
            </a:r>
            <a:r>
              <a:rPr lang="ru-RU" dirty="0"/>
              <a:t> вещества или </a:t>
            </a:r>
            <a:r>
              <a:rPr lang="ru-RU" dirty="0" err="1"/>
              <a:t>техни</a:t>
            </a:r>
            <a:r>
              <a:rPr lang="ru-RU" dirty="0"/>
              <a:t> </a:t>
            </a:r>
            <a:r>
              <a:rPr lang="ru-RU" dirty="0" err="1"/>
              <a:t>аналози</a:t>
            </a:r>
            <a:r>
              <a:rPr lang="ru-RU" dirty="0"/>
              <a:t>, </a:t>
            </a:r>
            <a:r>
              <a:rPr lang="ru-RU" dirty="0" err="1"/>
              <a:t>деянието</a:t>
            </a:r>
            <a:r>
              <a:rPr lang="ru-RU" dirty="0"/>
              <a:t> е </a:t>
            </a:r>
            <a:r>
              <a:rPr lang="ru-RU" dirty="0" err="1"/>
              <a:t>извършено</a:t>
            </a:r>
            <a:r>
              <a:rPr lang="ru-RU" dirty="0"/>
              <a:t> на </a:t>
            </a:r>
            <a:r>
              <a:rPr lang="ru-RU" dirty="0" err="1"/>
              <a:t>пешеходна</a:t>
            </a:r>
            <a:r>
              <a:rPr lang="ru-RU" dirty="0"/>
              <a:t> </a:t>
            </a:r>
            <a:r>
              <a:rPr lang="ru-RU" dirty="0" err="1"/>
              <a:t>пътека</a:t>
            </a:r>
            <a:r>
              <a:rPr lang="ru-RU" dirty="0"/>
              <a:t> или е </a:t>
            </a:r>
            <a:r>
              <a:rPr lang="ru-RU" dirty="0" err="1"/>
              <a:t>избягал</a:t>
            </a:r>
            <a:r>
              <a:rPr lang="ru-RU" dirty="0"/>
              <a:t> от </a:t>
            </a:r>
            <a:r>
              <a:rPr lang="ru-RU" dirty="0" err="1"/>
              <a:t>местопроизшествието</a:t>
            </a:r>
            <a:r>
              <a:rPr lang="ru-RU" dirty="0"/>
              <a:t>. В </a:t>
            </a:r>
            <a:r>
              <a:rPr lang="ru-RU" dirty="0" err="1"/>
              <a:t>този</a:t>
            </a:r>
            <a:r>
              <a:rPr lang="ru-RU" dirty="0"/>
              <a:t> </a:t>
            </a:r>
            <a:r>
              <a:rPr lang="ru-RU" dirty="0" err="1"/>
              <a:t>смисъл</a:t>
            </a:r>
            <a:r>
              <a:rPr lang="ru-RU" dirty="0"/>
              <a:t>, </a:t>
            </a:r>
            <a:r>
              <a:rPr lang="ru-RU" dirty="0" err="1"/>
              <a:t>прилагането</a:t>
            </a:r>
            <a:r>
              <a:rPr lang="ru-RU" dirty="0"/>
              <a:t> на чл. 343а от НК е допустимо, </a:t>
            </a:r>
            <a:r>
              <a:rPr lang="ru-RU" dirty="0" err="1"/>
              <a:t>когато</a:t>
            </a:r>
            <a:r>
              <a:rPr lang="ru-RU" dirty="0"/>
              <a:t> от </a:t>
            </a:r>
            <a:r>
              <a:rPr lang="ru-RU" dirty="0" err="1"/>
              <a:t>престъплението</a:t>
            </a:r>
            <a:r>
              <a:rPr lang="ru-RU" dirty="0"/>
              <a:t> </a:t>
            </a:r>
            <a:r>
              <a:rPr lang="ru-RU" dirty="0" err="1"/>
              <a:t>са</a:t>
            </a:r>
            <a:r>
              <a:rPr lang="ru-RU" dirty="0"/>
              <a:t> пострадали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едно</a:t>
            </a:r>
            <a:r>
              <a:rPr lang="ru-RU" dirty="0"/>
              <a:t> лице, </a:t>
            </a:r>
            <a:r>
              <a:rPr lang="ru-RU" dirty="0" err="1"/>
              <a:t>включително</a:t>
            </a:r>
            <a:r>
              <a:rPr lang="ru-RU" dirty="0"/>
              <a:t> и в </a:t>
            </a:r>
            <a:r>
              <a:rPr lang="ru-RU" dirty="0" err="1"/>
              <a:t>хипотеза</a:t>
            </a:r>
            <a:r>
              <a:rPr lang="ru-RU" dirty="0"/>
              <a:t> на </a:t>
            </a:r>
            <a:r>
              <a:rPr lang="ru-RU" dirty="0" err="1"/>
              <a:t>настъпила</a:t>
            </a:r>
            <a:r>
              <a:rPr lang="ru-RU" dirty="0"/>
              <a:t> </a:t>
            </a:r>
            <a:r>
              <a:rPr lang="ru-RU" dirty="0" err="1"/>
              <a:t>смърт</a:t>
            </a:r>
            <a:r>
              <a:rPr lang="ru-RU" dirty="0"/>
              <a:t> на </a:t>
            </a:r>
            <a:r>
              <a:rPr lang="ru-RU" dirty="0" err="1"/>
              <a:t>едно</a:t>
            </a:r>
            <a:r>
              <a:rPr lang="ru-RU" dirty="0"/>
              <a:t> и/или </a:t>
            </a:r>
            <a:r>
              <a:rPr lang="ru-RU" dirty="0" err="1"/>
              <a:t>повече</a:t>
            </a:r>
            <a:r>
              <a:rPr lang="ru-RU" dirty="0"/>
              <a:t> лица и/или </a:t>
            </a:r>
            <a:r>
              <a:rPr lang="ru-RU" dirty="0" err="1"/>
              <a:t>средна</a:t>
            </a:r>
            <a:r>
              <a:rPr lang="ru-RU" dirty="0"/>
              <a:t> и/или </a:t>
            </a:r>
            <a:r>
              <a:rPr lang="ru-RU" dirty="0" err="1"/>
              <a:t>тежка</a:t>
            </a:r>
            <a:r>
              <a:rPr lang="ru-RU" dirty="0"/>
              <a:t> </a:t>
            </a:r>
            <a:r>
              <a:rPr lang="ru-RU" dirty="0" err="1"/>
              <a:t>телесна</a:t>
            </a:r>
            <a:r>
              <a:rPr lang="ru-RU" dirty="0"/>
              <a:t> </a:t>
            </a:r>
            <a:r>
              <a:rPr lang="ru-RU" dirty="0" err="1"/>
              <a:t>повреда</a:t>
            </a:r>
            <a:r>
              <a:rPr lang="ru-RU" dirty="0"/>
              <a:t> на </a:t>
            </a:r>
            <a:r>
              <a:rPr lang="ru-RU" dirty="0" err="1"/>
              <a:t>повече</a:t>
            </a:r>
            <a:r>
              <a:rPr lang="ru-RU" dirty="0"/>
              <a:t> от </a:t>
            </a:r>
            <a:r>
              <a:rPr lang="ru-RU" dirty="0" err="1"/>
              <a:t>едно</a:t>
            </a:r>
            <a:r>
              <a:rPr lang="ru-RU" dirty="0"/>
              <a:t> лице.“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64216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21389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4800" dirty="0" smtClean="0"/>
              <a:t>Благодаря за вниманието!</a:t>
            </a:r>
            <a:endParaRPr lang="en-US" sz="4800" dirty="0" smtClean="0"/>
          </a:p>
          <a:p>
            <a:pPr marL="0" indent="0" algn="ctr">
              <a:buNone/>
            </a:pPr>
            <a:endParaRPr lang="bg-BG" sz="4800" dirty="0" smtClean="0"/>
          </a:p>
          <a:p>
            <a:pPr marL="0" indent="0" algn="ctr">
              <a:buNone/>
            </a:pPr>
            <a:r>
              <a:rPr lang="en-US" sz="4800" dirty="0" smtClean="0"/>
              <a:t>shekerdjiev@gmail.com</a:t>
            </a:r>
            <a:endParaRPr lang="bg-BG" sz="4800" dirty="0"/>
          </a:p>
        </p:txBody>
      </p:sp>
    </p:spTree>
    <p:extLst>
      <p:ext uri="{BB962C8B-B14F-4D97-AF65-F5344CB8AC3E}">
        <p14:creationId xmlns:p14="http://schemas.microsoft.com/office/powerpoint/2010/main" val="920019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6733</TotalTime>
  <Words>10553</Words>
  <Application>Microsoft Office PowerPoint</Application>
  <PresentationFormat>Презентация на цял екран (4:3)</PresentationFormat>
  <Paragraphs>422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60</vt:i4>
      </vt:variant>
    </vt:vector>
  </HeadingPairs>
  <TitlesOfParts>
    <vt:vector size="61" baseType="lpstr">
      <vt:lpstr>Office тема</vt:lpstr>
      <vt:lpstr>Същински транспортни престъпления- правен анализ на отделните състави</vt:lpstr>
      <vt:lpstr>Престъплението по чл.342, ал.1 НК обща характеристика</vt:lpstr>
      <vt:lpstr>Престъплението по чл.342, ал.1 НК обективна страна</vt:lpstr>
      <vt:lpstr>Престъплението по чл.342, ал.1 НК обективна страна</vt:lpstr>
      <vt:lpstr>Престъплението по чл.342, ал.1 НК особености на правната квалификация</vt:lpstr>
      <vt:lpstr>Престъплението по чл.342, ал.1 НК особености на правната квалификация</vt:lpstr>
      <vt:lpstr>Престъплението по чл.342, ал.1 НК особености на правната квалификация</vt:lpstr>
      <vt:lpstr>Престъплението по чл.342, ал.1 НК особености на правната квалификация</vt:lpstr>
      <vt:lpstr>Престъплението по чл.342, ал.1 НК особености на правната квалификация</vt:lpstr>
      <vt:lpstr>Престъплението по чл.342, ал.1 НК особености на правната квалификация</vt:lpstr>
      <vt:lpstr>Престъплението по чл.342, ал.1 НК особености на правната квалификация</vt:lpstr>
      <vt:lpstr>Причинна връзка</vt:lpstr>
      <vt:lpstr>Причинна връзка</vt:lpstr>
      <vt:lpstr>Субект на престъплението</vt:lpstr>
      <vt:lpstr>Субект на престъплението</vt:lpstr>
      <vt:lpstr>Субект на престъплението</vt:lpstr>
      <vt:lpstr>Субективна страна</vt:lpstr>
      <vt:lpstr>Субективна страна</vt:lpstr>
      <vt:lpstr>Субективна страна</vt:lpstr>
      <vt:lpstr>Субективна страна</vt:lpstr>
      <vt:lpstr>Субективна страна</vt:lpstr>
      <vt:lpstr>Престъплението по чл.342, ал.3 НК-значителни вреди</vt:lpstr>
      <vt:lpstr>Престъплението по чл.342, ал.3 НК настъпила смърт</vt:lpstr>
      <vt:lpstr>Престъплението по чл.342, ал.3 НК субективна страна</vt:lpstr>
      <vt:lpstr>Престъпление по чл.343 НК- значителни имуществени вреди</vt:lpstr>
      <vt:lpstr>Престъпление по чл.343 НК- значителни имуществени вреди</vt:lpstr>
      <vt:lpstr>Престъпление по чл.343 НК субективна страна- несъзнавана непредпазливост</vt:lpstr>
      <vt:lpstr>Престъпление по чл.343 НК субективна страна- престъпна самонадеяност</vt:lpstr>
      <vt:lpstr>Престъпление по чл.343, ал.3 НК- пияно състояние</vt:lpstr>
      <vt:lpstr>Престъпление по чл.343, ал.3 НК- пияно състояние</vt:lpstr>
      <vt:lpstr>Престъпление по чл.343, ал.3 НК отказ на водача да бъде тестван</vt:lpstr>
      <vt:lpstr>Престъпление по чл.343, ал.3 НК- избягал от местопроизшествието</vt:lpstr>
      <vt:lpstr>Престъпление по чл.343, ал.3 НК- избягал от местопроизшествието</vt:lpstr>
      <vt:lpstr>Престъпление по чл.343, ал.3 НК- избягал от местопроизшествието</vt:lpstr>
      <vt:lpstr>Престъпление по чл.343, ал.3 НК управление на с превишаване над 20 км/ч</vt:lpstr>
      <vt:lpstr>Престъпление по чл.343, ал.3 НК- преминаване на червен светофар</vt:lpstr>
      <vt:lpstr>Престъпление по чл.343, ал.3 НК- неправоспособен водач</vt:lpstr>
      <vt:lpstr>Престъпление по чл.343, ал.3 НК- на пешеходна пътека</vt:lpstr>
      <vt:lpstr>Престъпление по чл.343, ал.3 НК на пешеходна пътека</vt:lpstr>
      <vt:lpstr>Престъпление по чл.343, ал.3 НК на пешеходна пътека</vt:lpstr>
      <vt:lpstr>Престъпление по чл.343, ал.3 НК на пешеходна пътека</vt:lpstr>
      <vt:lpstr>Престъпление по чл.343, ал.3 НК на пешеходна пътека</vt:lpstr>
      <vt:lpstr>Престъпление по чл.343, ал.3 НК на пешеходна пътека</vt:lpstr>
      <vt:lpstr>Особено тежък случай</vt:lpstr>
      <vt:lpstr>Особено тежък случай</vt:lpstr>
      <vt:lpstr>Особено тежък случай</vt:lpstr>
      <vt:lpstr>Особено тежък случай</vt:lpstr>
      <vt:lpstr>Особено тежък случай</vt:lpstr>
      <vt:lpstr>Особено тежък случай</vt:lpstr>
      <vt:lpstr>Престъпление по чл.343а НК</vt:lpstr>
      <vt:lpstr>Престъпление по чл.343а НК</vt:lpstr>
      <vt:lpstr>Престъпление по чл.343а НК</vt:lpstr>
      <vt:lpstr>Престъпление по чл.343а НК</vt:lpstr>
      <vt:lpstr>Престъпление по чл.343а НК</vt:lpstr>
      <vt:lpstr>Престъпление по чл.343а НК</vt:lpstr>
      <vt:lpstr>Престъпление по чл.343а НК</vt:lpstr>
      <vt:lpstr>Престъпление по чл.343а НК</vt:lpstr>
      <vt:lpstr>Престъпление по чл.343а НК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Опасна зона</dc:title>
  <dc:creator>krasimir_shekerjiev</dc:creator>
  <cp:lastModifiedBy>Красимир Шекерджиев</cp:lastModifiedBy>
  <cp:revision>176</cp:revision>
  <dcterms:created xsi:type="dcterms:W3CDTF">2015-03-24T12:17:28Z</dcterms:created>
  <dcterms:modified xsi:type="dcterms:W3CDTF">2026-09-16T08:25:40Z</dcterms:modified>
</cp:coreProperties>
</file>