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2" r:id="rId4"/>
    <p:sldId id="263" r:id="rId5"/>
    <p:sldId id="264" r:id="rId6"/>
    <p:sldId id="265" r:id="rId7"/>
    <p:sldId id="266" r:id="rId8"/>
    <p:sldId id="268" r:id="rId9"/>
    <p:sldId id="270" r:id="rId10"/>
    <p:sldId id="269" r:id="rId11"/>
    <p:sldId id="271" r:id="rId12"/>
    <p:sldId id="267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8" r:id="rId27"/>
    <p:sldId id="289" r:id="rId28"/>
    <p:sldId id="285" r:id="rId29"/>
    <p:sldId id="287" r:id="rId30"/>
    <p:sldId id="286" r:id="rId31"/>
    <p:sldId id="290" r:id="rId32"/>
    <p:sldId id="291" r:id="rId33"/>
    <p:sldId id="292" r:id="rId34"/>
    <p:sldId id="293" r:id="rId35"/>
    <p:sldId id="295" r:id="rId36"/>
    <p:sldId id="294" r:id="rId37"/>
    <p:sldId id="296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y Hristoforova" initials="EH" lastIdx="1" clrIdx="0">
    <p:extLst>
      <p:ext uri="{19B8F6BF-5375-455C-9EA6-DF929625EA0E}">
        <p15:presenceInfo xmlns:p15="http://schemas.microsoft.com/office/powerpoint/2012/main" userId="7ace4b14eb2e4f9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C9B65-B8E5-B09E-458F-D78395E5D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9CFA81-707D-EF0A-3202-9B0B17E52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D0DE-8A33-EA55-E664-959889E9E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92734-2B1A-6C46-F57A-08CF2E83D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68205-BF6C-3662-60AC-C72CF961C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7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AEE64-9ED0-A420-3729-BA4928637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14D00-F4F9-D3AF-5B5B-3A222726C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707E3-A78F-94D5-8F77-95408FA7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24645-11B8-E47D-5539-EAC997E19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83BA7-B877-F0FB-AC6A-FB303682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43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E1177-8E85-C770-8CCE-13DE30284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9CDB4-CC9B-2D82-2E24-BA531696A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27D30-0D6E-2163-956E-DB7942BD5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C2D28-F060-19FA-C250-941808B1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B4D555-73C2-8041-F6BF-36B1F7E0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729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52EB0-93FB-EE6B-F16D-1424596EA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537D0-3A6B-E057-FA37-57D81EE05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485DD-6268-B1E7-5491-F75666B5E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89947-018E-9B89-FE06-4FD0BA396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86DAA-DDEA-75D1-4DD8-60D407CB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3BC8CB-64A6-FD48-6F72-4FCDDE805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0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18C1-2E32-369B-1E1F-899307CC3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2D8D7-B05C-F7B7-C445-28EE1560C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467C60-991B-8530-B6FC-E01479F5E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7C1120-F96E-0318-61C1-0BB0D326F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64E877-5C49-D735-E2CB-DC61DECAF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F5CB34-5258-8B1C-100D-1822175DD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B9E453-7956-C0AE-1CE5-F64810D5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8F4C0-810A-8F39-BCC2-F56C013FC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17AE-C42F-BA05-0797-FFEB42FD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A3DEC5-AB19-30C9-9BDC-5764BE62C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E64E1-07EA-B8C5-74D8-0CA5F56FC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A5B6C8-DFDD-6426-06B5-9D46B395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8958B2-8B4E-0F57-B2F5-3320974AA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794B99-8192-62AF-38EE-685E533D8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CFE0D-FA92-668A-B07D-B34A3336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74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D30A-D5DA-471E-B9D0-E3BAADACF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EAB52-849E-5AD0-3823-C7419307B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8954C-C46F-FF3D-2A02-937DE68EC7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D2C3-BBFE-54E5-BAB3-ECBE1E88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51E30-4C7D-815F-CE40-3AB16FF1B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D1E19-CD13-056C-E24C-4DF10C78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20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F5673-0359-1720-7C4E-FE8D6034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5BE303-9293-1785-2DD2-E6CA361C2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2D0A3-242A-8584-CF94-4BE3CA6B00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C0484-0B68-A13D-1673-1206AB3B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CEAB1-AF5B-7774-6B84-686C5224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A50190-1E98-DA6D-5EEA-3890F425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18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4E7B-EFC1-6B5B-ADB5-A4948BDBD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9867B8-5FC8-DDA4-7A1A-EAFD9D36D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EF8A1-88F4-A0A6-BB6D-497C2DD2F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BD90B-D1E2-9570-09E1-01FDB901A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2EE9A-F2AA-E5AC-6E14-C0429C56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7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A7C3D-58CC-3A2E-0D5B-257F3DCB40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046479-2DCF-3335-C07A-D99F25BA8A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C613E-6CED-83A8-9D48-B6AB221EE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6D795-AD1B-3DA0-DF1B-094F6727E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CB28B-0F90-C047-C4BF-B02CD82EA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5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9E50F9-936B-623A-24BE-7BAE618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1BC43-9276-DDCE-2714-60913AF52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E856E-EC83-58F0-AE90-C88BA38B9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1102E-257D-4AD4-9765-0786B19ACC75}" type="datetimeFigureOut">
              <a:rPr lang="en-US" smtClean="0"/>
              <a:t>1/12/2026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A8C7B-BC1F-43B5-8AA2-D94847479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4AB31-8496-12AB-0FC8-290420D22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C1C59-0EBD-4EC7-962A-6CCDBEF7D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79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nb.bg/RegistersAndServices/RSCreditServicersRegulation/RSCSRCreditServicersRegister/index.htm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apis.bg/e.php?code=32003h0361&amp;base=APEV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apis.bg/p.php?code=42884&amp;base=NARH&amp;topar=art27" TargetMode="External"/><Relationship Id="rId3" Type="http://schemas.openxmlformats.org/officeDocument/2006/relationships/hyperlink" Target="https://web.apis.bg/p.php?code=42884&amp;base=NARH&amp;topar=art20" TargetMode="External"/><Relationship Id="rId7" Type="http://schemas.openxmlformats.org/officeDocument/2006/relationships/hyperlink" Target="https://web.apis.bg/p.php?code=42884&amp;base=NARH&amp;topar=art24" TargetMode="External"/><Relationship Id="rId2" Type="http://schemas.openxmlformats.org/officeDocument/2006/relationships/hyperlink" Target="https://web.apis.bg/p.php?code=42884&amp;base=NARH&amp;topar=art1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apis.bg/p.php?code=42884&amp;base=NARH&amp;topar=art19" TargetMode="External"/><Relationship Id="rId11" Type="http://schemas.openxmlformats.org/officeDocument/2006/relationships/hyperlink" Target="https://web.apis.bg/p.php?code=42884&amp;base=NARH&amp;topar=art41" TargetMode="External"/><Relationship Id="rId5" Type="http://schemas.openxmlformats.org/officeDocument/2006/relationships/hyperlink" Target="https://web.apis.bg/p.php?code=42884&amp;base=NARH&amp;topar=art39" TargetMode="External"/><Relationship Id="rId10" Type="http://schemas.openxmlformats.org/officeDocument/2006/relationships/hyperlink" Target="https://web.apis.bg/p.php?code=42884&amp;base=NARH&amp;topar=art38" TargetMode="External"/><Relationship Id="rId4" Type="http://schemas.openxmlformats.org/officeDocument/2006/relationships/hyperlink" Target="https://web.apis.bg/p.php?code=42884&amp;base=NARH&amp;topar=art35" TargetMode="External"/><Relationship Id="rId9" Type="http://schemas.openxmlformats.org/officeDocument/2006/relationships/hyperlink" Target="https://web.apis.bg/p.php?code=42884&amp;base=NARH&amp;topar=art28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81B339E6-DEE8-5B6A-4CF8-D35E51B9356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32641" y="638504"/>
            <a:ext cx="9758855" cy="5068614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bg-BG" alt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за лицата, обслужващи кредити, и купувачите на кредити</a:t>
            </a:r>
            <a:endParaRPr lang="bg-BG" altLang="bg-B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5A24F-AA51-E90E-A5FF-AE46DE120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 - 1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9E52-6F0F-2CC9-DD75-8939C59C1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.Въвеждане на Директива ЕС/2021/2167.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Обхват на закона, цели и изключения.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 кредити, предоставени от кредитни институции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обслужващи кредити и купувачи 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Лица, обслужващи кредити – изисквания, издаване и отнемане на лиценз.  Възможност за получаване и държане на средства. Външни изпълнители.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с кредитополучатели. Задължения за уведомяване. Задължение за съхранение на документи.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27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22E85-08D4-B26C-1BDB-61FE9E18E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07B1-F414-1784-251A-4C57B586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 - 2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CD5E1-59A7-46B8-99D1-A3915FFB7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483"/>
            <a:ext cx="10670628" cy="4797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Трансгранично  обслужване на кредити.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 на кредитните институции.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 на кредити. Задължения на купувачите на кредити. Изисквания за лицата, чрез които купувачите могат да събират кредити и отношенията между купувач и лице, обслужващо кредити.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Надзорни и контролни органи. Санкции. Отлагателен срок.</a:t>
            </a:r>
          </a:p>
          <a:p>
            <a:pPr marL="0" indent="0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НАРЕДБА № 49 от 6.10.2025 г. за условията и реда за издаване на лиценз и изисквания към дейността на лицата, обслужващи кредити, и за предоставяне на информация от купувачите на кредити и кредитните институции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0994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B06EE-E6D1-BC7C-F56D-55E4AE73B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872EF-53DD-77C2-27C0-DB32EBDB0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 на Директива ЕС/2021/2167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167CF-C9CD-12AE-8573-D00A77D75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9483"/>
            <a:ext cx="10670628" cy="4797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 за приемане на Директивата </a:t>
            </a: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Има 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задача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хомогенна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рамка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лица,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купуват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(„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non-performing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loans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“)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надзор и защита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7047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CC626-7D8A-6346-FFE8-AE73078C9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B7916-17B4-3BB6-8424-042A956B0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7159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Обхват на закона, цели и изключения.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 кредити, предоставени от кредитни институции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обслужващи кредити и купувачи на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 -1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9FA48-64DE-A831-27BF-A55405132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9971"/>
            <a:ext cx="10670628" cy="44269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Условията и реда за лицензиране на лицата, извършващи дейност по обслужване на вземания по необслужвани банкови кредити, които действат от името на купувач на кредити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 към купувачите на кредити, които придобиват вземания по необслужвани банкови кредити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Задълженията на банките, извършващи дейност на територията на Република България във връзка с прехвърлянето на вземания по необслужвани кредити, както и задълженията за уведомяване, когато кредитните институции са определени от купувач на кредити да извършват дейност по обслужване на вземания по необслужвани кредити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146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A6956-6563-079E-C87E-A0F83294F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8665-1D7D-272E-4AA4-F1FB194F9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7159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Обхват на закона, цели и изключения.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 кредити, предоставени от кредитни институции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обслужващи кредити и купувачи на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 -2 </a:t>
            </a:r>
            <a:b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D9BAA-ABEF-B84C-B514-B841732A0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773619"/>
            <a:ext cx="10670628" cy="44269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 извършване на дейността на лицата, обслужващи вземания по необслужвани банкови кредити, които действат от името на купувач на кредити, както и изискванията за надзор и контрол върху тези лица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 за контрол върху купувачите на кредити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Законът се прилага само по отношение на необслужваните кредити, предоставени от кредитни институции, учредени в ЕС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Законът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предоставени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ЕС (например банки), а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пазар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Влизане в сила: На практика от 1 януари 2026 година.!!!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86654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5E7CD-8D39-04E4-FBC3-FA743097E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7CA1F-4538-C313-9461-C3A4684E2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7159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 на закона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47B3F-A897-1F64-0EAE-1BA8779BD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773619"/>
            <a:ext cx="10670628" cy="44269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насърчи вторичния пазар на необслужвани кредити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въведе лицензиране на фирмите, които обслужват такива кредити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регулира правата и задълженията на купувачите на кредити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транспонира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ЕС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нормативен акт цели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уеднакви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 и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яснота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пазара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засили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уведомяване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справедливо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третиране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06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4692F-F54F-CCA9-4304-0C3697236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DD85B-5554-3DD0-454B-74C1D89FD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44002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 в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лизане в сила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643B1-49A0-808F-3B81-38873D27D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68" y="1915510"/>
            <a:ext cx="10670628" cy="431186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Законът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регулиране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цялостна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Реалната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селекция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пазара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 г.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Т.е. 6 месеца след формалното му влизане в сила</a:t>
            </a:r>
          </a:p>
          <a:p>
            <a:pPr marL="0" indent="0" algn="just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Фирмите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датата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влизане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вече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продължат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предвидения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подадат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лицензиране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БНБ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започнат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привеждане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нормативните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206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ECB9-4A59-46AE-2536-946FA9017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FA4CE-8BD6-B27B-E44F-DF4463077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44002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 към регулираните лица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CF44E-F4AF-2643-0E59-CAE64F718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68" y="1915510"/>
            <a:ext cx="10670628" cy="431186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собственост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доказване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управлението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собствеността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Вътрешни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третиране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длъжници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жалби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личните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ЗМИП.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проследимост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вътрешен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гаранции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съответствие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верига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368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F7DC2-7904-C565-0BD6-62190AC55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DBCA-16C3-E489-15DD-FCB12E5E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7159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Изключения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обслужването на вземания по договор за кредити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67DAE-D730-2BC7-22F0-FE068DFC6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686" y="1458310"/>
            <a:ext cx="10670628" cy="4358139"/>
          </a:xfrm>
        </p:spPr>
        <p:txBody>
          <a:bodyPr>
            <a:noAutofit/>
          </a:bodyPr>
          <a:lstStyle/>
          <a:p>
            <a:pPr marL="514350" indent="-514350">
              <a:buAutoNum type="arabicPeriod"/>
            </a:pPr>
            <a:endParaRPr lang="bg-BG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eriod"/>
            </a:pP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самата кредитна институция си обслужва кредитите  </a:t>
            </a:r>
          </a:p>
          <a:p>
            <a:pPr marL="514350" indent="-514350" algn="just">
              <a:buAutoNum type="arabicPeriod"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институция по чл. 3 от ЗКИ,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кредитор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смисъла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ЗПК или на ЗКНИП,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отношение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първоначален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</a:t>
            </a:r>
            <a:endParaRPr lang="bg-BG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лице, управляващо алтернативни инвестиционни фондове, лицензирано в съответствие със ЗДКИСДПКИ, както и управляващо дружество</a:t>
            </a:r>
          </a:p>
          <a:p>
            <a:pPr marL="514350" indent="-514350" algn="just">
              <a:buAutoNum type="arabicPeriod"/>
            </a:pP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Съдебен изпълнител, когато извършва тези дейности в рамките на упражняваната от него дейност </a:t>
            </a:r>
          </a:p>
          <a:p>
            <a:pPr marL="514350" indent="-514350" algn="just">
              <a:buAutoNum type="arabicPeriod"/>
            </a:pPr>
            <a:r>
              <a:rPr lang="bg-BG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Адвокат или адвокатско дружество, което извършва дейности по процесуално представителство и предоставяне на правни консултации във връзка с обслужване на необслужвани вземания в рамките на упражняваната от тях професия </a:t>
            </a:r>
          </a:p>
          <a:p>
            <a:pPr marL="514350" indent="-514350">
              <a:buAutoNum type="arabicPeriod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160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69120-D2BC-B744-C541-F2BF114B3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695B5-8C29-6179-F011-DFBC2B15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7159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Изключения </a:t>
            </a:r>
            <a:r>
              <a:rPr lang="bg-BG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27BA6-E574-96EB-D9CA-02E73C1B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686" y="1458310"/>
            <a:ext cx="10670628" cy="43581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Нотарииус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ако извършва такива дейности съгласно Закона за нотариусите и нотариалната дейност в рамките на упражняваната от него професия </a:t>
            </a: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Обслужването на вземания по необслужвани кредити, които са предоставени от кредитни институции извън ЕС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Кредитни институции, учредени в ЕС, когато придобиват вземания по необслужвани кредити, НО спазват чл. 34, ал. 2 , т.е. технически стандарти в т.нар. Регламент за изпълнение</a:t>
            </a: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Прехвърлените до влизане на закона в сила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Физически лица, които придобиват вземания по необслужвани банкови кредити, извън своята търговска, стопанска и професионална дейност</a:t>
            </a: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887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96B52-C73A-B0AF-140A-0581F4B5A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900F9-9CAD-DE0B-9FD3-616EC7CBD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1956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Надзорни органи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3AF97-5EAC-7BD1-F58C-FFFCB3306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773619"/>
            <a:ext cx="10670628" cy="44269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народна банка (БНБ)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надзор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следи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закона)</a:t>
            </a:r>
          </a:p>
          <a:p>
            <a:pPr marL="0" indent="0" algn="just">
              <a:buNone/>
            </a:pP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Комисията за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длъжниците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Двете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институции си обменят информация и си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сътрудничат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закона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 4 - субсидиарно приложение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закодателство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уредба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закона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79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BBE5-9592-6822-CB6A-AE208C43C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4C0D4-4D33-1CA3-E8BD-2FA7F9D9B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1956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обслужващи кредити и купувачите на кредити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F94CE-4EFB-6C26-649B-E08D355E7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726323"/>
            <a:ext cx="10670628" cy="44742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Лице, обслужващо кредити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ЮЛ, установено в държава-членка, с лиценз за извършване на събиране или възстановяване от кредитополучател на дължими плащания по договор за кредит и/или предоговаряне с кредитополучателя на условията на договора за кредит в съответствие с дадените от купувача за кредит указания, когато лицето не е кредитен посредник по ЗПК и ЗКНИП и/или регистриране и разглеждане на жалби от кредитополучатели и/или уведомяване на кредитополучателя за всяка промяна в лихвените проценти или таксите, както и евентуални дължими плащания по договора за кредит </a:t>
            </a:r>
          </a:p>
          <a:p>
            <a:pPr marL="0" indent="0" algn="just">
              <a:buNone/>
            </a:pPr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Упражнява правата и изпълнява задълженията от името на купувача на банков необслужван кредит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508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07FB8-64A5-681E-2C8B-8E467D7DD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00CF2-8AA6-80C2-D852-550ED075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1956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обслужващи кредити и купувачи 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FA782-BCB4-5B05-1B20-0AE2E8F40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773619"/>
            <a:ext cx="10670628" cy="44269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БНБ издава лиценз на лица, които ще извършват една от 4-те дейности по обслужване на кредити и имат седалище в България.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Тези лица могат да включват в предмета си на дейност и друга търговска дейност, включително като купувачи на кредити или изпълняват по реда на ЗОЗ.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Тези лица се вписват в регистър и ако не са вписани, не могат да използват в своето наименование, рекламна и друга дейност думи, които означават дейност по обслужване на кредити</a:t>
            </a:r>
          </a:p>
          <a:p>
            <a:pPr marL="0" indent="0" algn="just">
              <a:buNone/>
            </a:pP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Лице, купувач на  кредити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 или ЮЛ, което не е кредитна институция и </a:t>
            </a:r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професионално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придобива вземания по необслужвани кредити, предоставени от кредитна институция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(чл.7, ал. 1 ЮЛ?)</a:t>
            </a:r>
          </a:p>
        </p:txBody>
      </p:sp>
    </p:spTree>
    <p:extLst>
      <p:ext uri="{BB962C8B-B14F-4D97-AF65-F5344CB8AC3E}">
        <p14:creationId xmlns:p14="http://schemas.microsoft.com/office/powerpoint/2010/main" val="2862669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80D00-3EF8-AD32-1B91-5D3C79C24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D16EA-6894-B814-4C40-2FA6DD1D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1956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обслужващи кредити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6FABC-4875-4D11-A387-05668C0E3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773619"/>
            <a:ext cx="10670628" cy="44269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 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ЮЛ – </a:t>
            </a:r>
            <a:r>
              <a:rPr lang="bg-BG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акционерно дружество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седалището и адреса да съвпадат с мястото, където реално се извършва управлението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Изцяло внесен капитал с изяснен произход, без заемни средства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Безналични акции без привилегии</a:t>
            </a:r>
          </a:p>
          <a:p>
            <a:pPr marL="0" indent="0" algn="just">
              <a:buNone/>
            </a:pP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Отделност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дейността 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 and proper test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управляващите и представляващите – добра репутация и знания </a:t>
            </a:r>
          </a:p>
          <a:p>
            <a:pPr marL="0" indent="0" algn="just">
              <a:buNone/>
            </a:pPr>
            <a:r>
              <a:rPr lang="bg-BG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БНБ –орган по лицензирането, контрол и отчетност!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Ал. 11 на чл. 8</a:t>
            </a: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578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23FDB-BBDE-5E41-AB41-59B6F4778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BF51C-C629-177C-9C45-BA83AF8C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1956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обслужващи кредити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CECFE-ADAA-2EF8-599C-C9F248071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316421"/>
            <a:ext cx="10670628" cy="517645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 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 лицето възнамерява да извършва една или повече от дейностите по чл. 6, ал. 2 (слайд 13) подава заявление пред БНБ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реквизити чл. 8 и чл. 9 от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закона.лГодишни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такси като при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пруденциалния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отказ за издаване на лиценз ново заявление може да се подаде не по-рано от 6 месеца от влизане в сила на отказа.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Отнемане на лиценз – обстоятелствата в чл.14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Искане от страна на КЗП, но и ДАНС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Регистър на лицата, обслужващи кредити, воден от БНБ -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https://www.bnb.bg/RegistersAndServices/RSCreditServicersRegulation/RSCSRCreditServicersRegister/index.htm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този момент 2 дружества с държава на произход Германия</a:t>
            </a:r>
          </a:p>
          <a:p>
            <a:pPr marL="0" indent="0" algn="just">
              <a:buNone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039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E7EEE-32C0-18ED-A316-EC941760C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16290-A0CB-7163-43C5-945561B9A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11956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Специална банкова сметка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5E1F7-7C1C-A099-4BEE-EA217814D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560787"/>
            <a:ext cx="10670628" cy="49976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подаване на заявление за издаване на лиценз заявителят посочва дали възнамерява да получава и държи средства на кредитополучатели.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този случай открива специална банкова сметка, където държи единствено средства за погасяване задължения на кредитополучателите и тази сметка трябва да е в банка, лицензирана в ЕС.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тази сметка не могат  да се налагат запор и да се извършва принудително изпълнение за задължения на лицето, обслужващо кредити. Средствата не се включват в масата на несъстоятелността, а се предават съразмерно на купувачите на кредити. 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Чл.10 !</a:t>
            </a: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851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383D2-30C8-7764-877D-F25D72AA3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A661-27BD-74D0-4A81-C31FED04F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Външни изпълнители 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AE92E-D6FC-D1FA-A927-ED01AD4B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266825"/>
            <a:ext cx="10670628" cy="52916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Лице, обслужващо кредити, може да възложи на външен изпълнител извършването на една или повече от дейностите по чл.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6, ал.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Пълна отговорност на лицето, обслужващо кредити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Изисквания: писмен договор; не всички дейности могат да се възлагат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едновременно; не може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превъзлагане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възлагането да не препятства спазването на изискванията на издадения лиценз, както и надзора; т. 7, т. 8 и т. 9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Лицето, обслужващо кредити уведомява БНБ или когато е приложим съответния компетентен орган на приемащата държава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членка преди възлагане на дейности на външни изпълнители.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Външните изпълнители не може да получават и да държат средства на кредитополучатели. 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172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BF342-924B-D77F-6974-6C7A81639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DC77D-5765-AB4D-9F98-1F38E8D13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с кредитополучатели 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937D9-7538-3195-B321-BCD5B9577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266825"/>
            <a:ext cx="10670628" cy="52916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 на кредити и лицето, обслужващо кредити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1.Проявяват добросъвестност, справедливост, професионализъм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Предоставят ясна, разбираема и </a:t>
            </a:r>
            <a:r>
              <a:rPr lang="bg-BG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неподвеждаща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информация, без да е заблуждаваща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Спазват неприкосновеност на личния живот на </a:t>
            </a:r>
            <a:r>
              <a:rPr lang="bg-BG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като не осъществяват телефонни повиквания в периода от 20ч. до 7 ч. сутринта, както в почивни и празнични дни; не осъществяват контакт по повод вземането с лица, срещу които не е прехвърлено; не поставят уведомления и информация за потребителя на обществени места; </a:t>
            </a:r>
          </a:p>
          <a:p>
            <a:pPr marL="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Прилагат етично поведение спрямо кредитополучателите; комуникацията се извършва само чрез телефонни повиквания или отправяне на искания в писмена и електронна форма, адресирани лично до длъжника; осигуряват възможност на длъжника да посети техен офис по своя инициатива.  </a:t>
            </a: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870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8EDDE-5A43-544C-3049-2F765866D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89B5A-3B07-DFF7-1532-A86EE91A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 за уведомяване на кредитополучатели  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2BC23-E74E-2DED-890E-19DE65AEF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266825"/>
            <a:ext cx="10670628" cy="529163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 на кредити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 на кредитополучателя уведомление за прехвърляне на вземанията, подписано от </a:t>
            </a:r>
            <a:r>
              <a:rPr lang="bg-B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прехвърлителя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купувача с определено съдържание. Уведомлението се изпраща след всяко прехвърляне на вземане и винаги преди първото действие по събиране на вземане, както и при поискване от кредитополучателя.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Уведомлението се предоставя безплатно, на хартиен или друг носител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случаите на чл.35, ал. 1 и ал. 8 уведомлението се изпраща от кредитната   институция </a:t>
            </a:r>
            <a:r>
              <a:rPr lang="bg-BG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лицето, обслужващо кредита, а по ал. 2 от купувача на кредити</a:t>
            </a:r>
          </a:p>
          <a:p>
            <a:pPr marL="0" indent="0" algn="just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 на уведомлението – 15 точки. </a:t>
            </a:r>
          </a:p>
        </p:txBody>
      </p:sp>
    </p:spTree>
    <p:extLst>
      <p:ext uri="{BB962C8B-B14F-4D97-AF65-F5344CB8AC3E}">
        <p14:creationId xmlns:p14="http://schemas.microsoft.com/office/powerpoint/2010/main" val="2182180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606BA-9C4E-1088-C86D-916FABAC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548DD-4452-159C-B6E3-9C964ABF2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 на уведомлението -1 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D4D6A-A213-55AA-5812-FB5A2FB2D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извършеното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прехвърлянето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2.данни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контакт 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3.данни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контакт на лице,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или 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възложил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удостоверяващи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издаден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възложил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лице,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 за кредит;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идентифициране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контакт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приложимо;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ясно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посочено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 или звено за контакт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предоставяне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информация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ru-RU" dirty="0"/>
              <a:t>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за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задължението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кредитополучателя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датата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съдържаща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и размера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вземането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основание, дата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настъпване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изискуемост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вземането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обявена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е известна,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погасените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момента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по вид, размер и дата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погасяване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дължими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главница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лихва, такси и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разходи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посочи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методика за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изчисляване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законната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лихва,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начислява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олихвяемата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част от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необслужвания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кредит,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датата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уведомлението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76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01315-F066-0E0B-81B9-80960698D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B69A-515E-4F3B-EB7D-60B61363F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 на уведомлението - 2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9330F-3CAB-17D4-4916-54A5EDD29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8.указание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приложимостта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законодателство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договорното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наказателното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след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вземането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целите,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обработват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правното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основание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обработването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им, вида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периода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съхранение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право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достъп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коригиране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изтриване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право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ограничаване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обработването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възражение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срещу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обработването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на право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предаване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наименование, адрес 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контакт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жалба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членка,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кредитополучателят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обичайно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пребивава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намира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седалище, или на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членка,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намира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централно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съгласно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законодателство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той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седалище;</a:t>
            </a:r>
          </a:p>
          <a:p>
            <a:pPr marL="0" indent="0" algn="just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информация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защита при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изтекла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давност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неравноправни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кла­узи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договора с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първоначалния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 и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възможностите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съдебно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оспорване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кредитополучателят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bg-BG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017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F04C9-A7A4-BF50-40BB-739976676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3DE2-8D87-9B3F-8E13-E8BC244A9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 на уведомлението - 3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40051-3D50-BB0C-1EC2-05DA10F14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Още изисквания:</a:t>
            </a:r>
          </a:p>
          <a:p>
            <a:pPr marL="0" indent="0" algn="just">
              <a:buNone/>
            </a:pP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уведомлението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е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език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 е ясно, разбираемо, да не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заблуждаваща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двусмислена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неточна информация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извънсъдебно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разрешаване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спорове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информация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лицата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данните за тях. </a:t>
            </a:r>
          </a:p>
          <a:p>
            <a:pPr marL="0" indent="0" algn="just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Първоначалният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 или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когото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намират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удостоверяват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вземането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него, 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писмено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искане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кредитополучателя да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предаде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безвъзмездно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копия от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четири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рамките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година.</a:t>
            </a:r>
          </a:p>
          <a:p>
            <a:pPr marL="0" indent="0" algn="just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определената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 или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да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претендира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различно от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дължимото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определено в договора на кредитополучателя с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първоначалния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кредитор.</a:t>
            </a:r>
            <a:endParaRPr lang="bg-BG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811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2CA71-B84B-0659-6137-C754EAB74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0CDF0-0009-8437-9078-04E3CF971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Задължение за съхранение на документи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8BE59-C6DB-6818-7844-3C5270C4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679028"/>
            <a:ext cx="10670628" cy="487942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съхранява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следните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договор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писмена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форма, в два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екцемпляра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описващ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кореспонденция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записи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разговори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приложимо,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действащото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указания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действащото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ал. 1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съхраняват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период от най-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считано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прекратяване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договора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режима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поискване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предоставя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46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41D56-1220-04E4-700E-62AFA6BAF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7B6F9-764B-868E-4843-16C02A2F1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Трансгранично обслужване на кредити -1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05698-33EF-CD5F-291A-29ACAB52B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Директивата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получило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друга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закон,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Република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издадения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получило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 чл. 9,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клон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 чл. 6, ал. 2  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предвидени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след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писмено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от информация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БНБ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втората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хипотеза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първата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БНБ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потвърждава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вписва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регистъра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чл. 15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БНБ и КЗП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688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B50DE-077A-28DA-40FE-9D34420C9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A82D-3778-C5C4-5C7F-B332D5D2F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021" y="357242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Трансгранично обслужване на кредити -2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30893-4657-2468-5D0E-83D2A1ED7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Комуникация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обмен на информация между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приемащата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сътрудничество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взаимодействие между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двата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надзора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и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налагане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санкции </a:t>
            </a:r>
          </a:p>
          <a:p>
            <a:pPr marL="0" indent="0" algn="just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Оказване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съдействие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проверки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916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65F72-EF30-EF36-CD99-4AA3B948D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180D7-8409-C472-1D79-236EAEC6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021" y="357242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Трансгранично обслужване на кредити -3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BAB4C-3C0A-7A50-917A-B391D591A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кредит 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отпуснат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Република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БНБ или КЗП установят, че лице,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друга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нарушава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закон, ЗПК, ЗЗП или ЗКНИП 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актовете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уведомява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доказателства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извършеното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нарушение.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уведомяването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БНБ отправя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искане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предприемането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подходящи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мерки.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Мерките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предходната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алинея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възпрепятстват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правомощията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БНБ и на КЗП,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свързани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надзор,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проверки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налагане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санкции по отношение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българското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Реципрочен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текст,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произход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31556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29A13-35DB-B8FC-9C9F-D6F8F288E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5260-3C92-362A-EB28-85050EB1D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 на кредитните институции -1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6EC52-ED6E-2583-07C7-9E16F85F0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уреждат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договор.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договора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 предоставя информация 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обезпечения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 предоставя информация, необходима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относно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стойността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прехвърляните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кредит,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вероятността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възстановяване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средствата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него.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предоставяне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посочени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 Регламент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(ЕС) 2023/2083,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съдържащ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горната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105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45138-41DB-1307-60BE-3667E4916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C383-5CB7-4DED-1AD1-6E4B8887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 на кредитните институции -2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1FC7C-DDB1-FF1B-651E-8D0FDCA2C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до 31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декември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приемащата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1.идентификационни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субект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(ИКПС)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 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прехвърлените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обезпечения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приложимо.</a:t>
            </a:r>
          </a:p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институции да предоставят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месеца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цел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наблюдение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извънредни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67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9416C-2467-07B2-085E-2A250A2BA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75EF7-5127-C3A2-6488-9DC1197AB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 на купувачите на кредити -1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DDDCA-E3BD-E03B-AEED-95E5E2846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 с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 или лице,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(слайд 13), по отношение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договори за кредит,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 чл. 6, ал.2.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 чл. 6, ал. 2 по отношение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предоставени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 лица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закон,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разпоредбите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 чл.8-15, т. е. БЕЗ ЛИЦЕНЗИРАНЕ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разлики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уведомяване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варират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9141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AEB50-5E3D-AFE5-F648-4D3513B2A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76AE0-EC7F-6BF5-97E1-76D7143E4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Задължения на купувачите на кредити -2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B11C1-9438-724B-05F1-942FE8641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купувачът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не 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няма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седалище или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неговият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 чл. 38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 с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 или лице,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чл. 6, ал. 2  по отношение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предоставени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на потребители и лица,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упражняващи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 микро-, малки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предприятия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смисъла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чл. 2 от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приложението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към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Препоръка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2003/361/ЕО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Комисията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от 6 май 2003 г.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относно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определението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за микро-, малки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средни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предприятия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друга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-членка.</a:t>
            </a:r>
          </a:p>
          <a:p>
            <a:pPr marL="0" indent="0" algn="just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Горните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се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 или лице,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получило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4747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F3B29-949D-F6F3-EB88-F6129F3CC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8D239-B653-8581-70B4-A76B2A16F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2" y="36512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за възлагане на дейности по обслужване на кредити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B8336-45DC-0985-52A6-BE25FFAE2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246909"/>
            <a:ext cx="10670628" cy="531154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възлага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лице,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 в два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екземпляра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Договорът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1.подробно описание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управление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размера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възнаграждението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посочен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начина,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изчислява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обхвата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отношение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кредитополучателя;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договора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насоките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банков орган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регулаторните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отношение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събиране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произтичащи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отношение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клауза,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изискваща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справедливо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третиране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кредитополучателите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възлагане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35270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2393A-5FCA-5228-EF53-3DD9094F9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6B944-9AC5-9022-F723-2C416F1DC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386" y="42030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Прехвърляне на вземания по необслужван кредит от купувач на кредити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C81B7-FAB8-8BAF-EFBD-07C5F583F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до 31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декември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година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приемащата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членка,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следната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1.идентификационни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кодове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субект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(ИКПС)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 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неговия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ЕС.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размер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прехвърлените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обезпечения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приложимо.</a:t>
            </a:r>
          </a:p>
          <a:p>
            <a:pPr marL="0" indent="0" algn="just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предоставят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месеца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цел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наблюдение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необслужвани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извънредни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99919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8396F-92A4-ABFC-3450-9FF91DDA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7DBD2-6306-3538-6B9E-37E2F30B4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386" y="420305"/>
            <a:ext cx="11256580" cy="796925"/>
          </a:xfrm>
        </p:spPr>
        <p:txBody>
          <a:bodyPr>
            <a:normAutofit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Специфични разпоредби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5D5DD-4EAC-2256-A08E-1D07D6C93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083733"/>
            <a:ext cx="10670628" cy="54747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тайна </a:t>
            </a:r>
          </a:p>
          <a:p>
            <a:pPr marL="0" indent="0" algn="just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Лицата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обслужващи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длъжни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вътрешните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тяхната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предвидят процедура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безвъзмездно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разглеждане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жалби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кредитополучатели.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Предоставят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служебните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помещения на видимо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място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 интернет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ясна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четлива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разглеждане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жалби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Поддържат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кредитополучатели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жалби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предприетите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мерки по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разгледаните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жалби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защита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bg-BG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съгласно разделение на правомощията им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оповестяват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публично на интернет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страницата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 процедура за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разглеждане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жалби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потребители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срещу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представители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срещу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лица,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външни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тяхното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разглеждане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разумен срок.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715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D3DC2-D000-2B7C-A119-558CC895C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D617-0673-80B8-0AB7-DEA3BC1B2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386" y="42030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Надзорни и контролни органи. Санкции. Отлагателен срок.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0CD15-8513-E9A7-360A-0CABE57B1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363717"/>
            <a:ext cx="10670628" cy="51947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надзор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 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актовете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случаите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компетентна КЗП 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подлежат на контрол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народна банка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чл. 17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чл. 35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случаите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КЗП.</a:t>
            </a:r>
          </a:p>
          <a:p>
            <a:pPr marL="0"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защита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чл. 17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чл. 35, ал. 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чл. 38, ал. 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чл. 41, ал. 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актовете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защита на </a:t>
            </a:r>
            <a:r>
              <a:rPr lang="ru-RU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външните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изпълнители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представители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810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11A15-BDAA-7224-5AD2-B18D8581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01AEE-BC2D-9D7C-9B88-066083FBB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386" y="42030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Надзорни и контролни органи. Санкции. Отлагателен срок.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93138-6B4C-14AF-5C82-239BCB4AE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363717"/>
            <a:ext cx="10670628" cy="51947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закон 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наказва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10 000 до 20 000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лица, а при повторно нарушение – от 20 000 до 40 000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нарушителят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едноличен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търговец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лице,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санкция в размер от 200 000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между 5 000 000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5 на сто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годишен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оборот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годишен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 отчет, одобрен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управителния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орган, а при повторно нарушение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санкция от 400 000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между 5 000 000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5 на сто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годишен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оборот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съгласно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годишен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 отчет, одобрен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управителния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орган.</a:t>
            </a:r>
          </a:p>
        </p:txBody>
      </p:sp>
    </p:spTree>
    <p:extLst>
      <p:ext uri="{BB962C8B-B14F-4D97-AF65-F5344CB8AC3E}">
        <p14:creationId xmlns:p14="http://schemas.microsoft.com/office/powerpoint/2010/main" val="1758603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CABBD-238A-0748-B4B6-F44EEABA3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97259-F25D-1724-79E0-872319673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386" y="420305"/>
            <a:ext cx="11256580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Надзорни и контролни органи. Санкции. Отлагателен срок.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1B928-DF73-6099-4BAA-CCAABB8F7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83" y="1363717"/>
            <a:ext cx="10670628" cy="51947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 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купувач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 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 чл. 6, ал. 2 без да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 за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обслужване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 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институция или лице, 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обслужващо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отношение на договори,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сключени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потребители, с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изключение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случаите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лиценз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обслужва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потребители, се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налага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размер от 50 000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между 200 000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10 на сто от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договорите,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санкция в размер от 200 000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между 800 000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или 20 на сто от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договорите, за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повторно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нарушение се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налага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размер от 100 000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между 200 000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10 на сто от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договорите, за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съответно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имуществена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санкция в размер от 400 000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по-голямата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между 800 000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или 20 на сто от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стойността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вземанията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нарушението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7790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6505</TotalTime>
  <Words>4712</Words>
  <Application>Microsoft Office PowerPoint</Application>
  <PresentationFormat>Widescreen</PresentationFormat>
  <Paragraphs>223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Times New Roman</vt:lpstr>
      <vt:lpstr>Wingdings</vt:lpstr>
      <vt:lpstr>Office Theme</vt:lpstr>
      <vt:lpstr>Закон за лицата, обслужващи кредити, и купувачите на кредити</vt:lpstr>
      <vt:lpstr> Съдържание - 1</vt:lpstr>
      <vt:lpstr> Съдържание - 2</vt:lpstr>
      <vt:lpstr> Въвеждане на Директива ЕС/2021/2167</vt:lpstr>
      <vt:lpstr>  Обхват на закона, цели и изключения. Необслужвани кредити, предоставени от кредитни институции. Лица, обслужващи кредити и купувачи на кредити -1   </vt:lpstr>
      <vt:lpstr>  Обхват на закона, цели и изключения. Необслужвани кредити, предоставени от кредитни институции. Лица, обслужващи кредити и купувачи на кредити -2   </vt:lpstr>
      <vt:lpstr>  Цел на закона </vt:lpstr>
      <vt:lpstr>  Ефективно влизане в сила  </vt:lpstr>
      <vt:lpstr>  Изисквания към регулираните лица </vt:lpstr>
      <vt:lpstr>  Изключения  - за обслужването на вземания по договор за кредити </vt:lpstr>
      <vt:lpstr>  Изключения   </vt:lpstr>
      <vt:lpstr>  Надзорни органи</vt:lpstr>
      <vt:lpstr>  Лица, обслужващи кредити и купувачите на кредити   </vt:lpstr>
      <vt:lpstr>  Лица, обслужващи кредити и купувачи на кредити. </vt:lpstr>
      <vt:lpstr>  Лица, обслужващи кредити </vt:lpstr>
      <vt:lpstr>  Лица, обслужващи кредити </vt:lpstr>
      <vt:lpstr>  Специална банкова сметка </vt:lpstr>
      <vt:lpstr>  Външни изпълнители  </vt:lpstr>
      <vt:lpstr>  Отношения с кредитополучатели  </vt:lpstr>
      <vt:lpstr>  Задължения за уведомяване на кредитополучатели   </vt:lpstr>
      <vt:lpstr>  Съдържание на уведомлението -1  </vt:lpstr>
      <vt:lpstr>  Съдържание на уведомлението - 2 </vt:lpstr>
      <vt:lpstr>  Съдържание на уведомлението - 3 </vt:lpstr>
      <vt:lpstr> Задължение за съхранение на документи</vt:lpstr>
      <vt:lpstr> Трансгранично обслужване на кредити -1</vt:lpstr>
      <vt:lpstr> Трансгранично обслужване на кредити -2 </vt:lpstr>
      <vt:lpstr> Трансгранично обслужване на кредити -3</vt:lpstr>
      <vt:lpstr> Задължения на кредитните институции -1</vt:lpstr>
      <vt:lpstr> Задължения на кредитните институции -2 </vt:lpstr>
      <vt:lpstr> Задължения на купувачите на кредити -1</vt:lpstr>
      <vt:lpstr> Задължения на купувачите на кредити -2 </vt:lpstr>
      <vt:lpstr> Договор за възлагане на дейности по обслужване на кредити  </vt:lpstr>
      <vt:lpstr> Прехвърляне на вземания по необслужван кредит от купувач на кредити</vt:lpstr>
      <vt:lpstr>Специфични разпоредби  </vt:lpstr>
      <vt:lpstr>Надзорни и контролни органи. Санкции. Отлагателен срок.</vt:lpstr>
      <vt:lpstr>Надзорни и контролни органи. Санкции. Отлагателен срок.</vt:lpstr>
      <vt:lpstr>Надзорни и контролни органи. Санкции. Отлагателен срок.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Elly Hristoforova</dc:creator>
  <cp:lastModifiedBy>Elly Hristoforova</cp:lastModifiedBy>
  <cp:revision>22</cp:revision>
  <cp:lastPrinted>2026-01-13T17:31:43Z</cp:lastPrinted>
  <dcterms:created xsi:type="dcterms:W3CDTF">2026-01-03T09:40:56Z</dcterms:created>
  <dcterms:modified xsi:type="dcterms:W3CDTF">2026-01-14T13:16:42Z</dcterms:modified>
</cp:coreProperties>
</file>