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60" r:id="rId4"/>
    <p:sldId id="258" r:id="rId5"/>
    <p:sldId id="259" r:id="rId6"/>
    <p:sldId id="261" r:id="rId7"/>
    <p:sldId id="262" r:id="rId8"/>
    <p:sldId id="263" r:id="rId9"/>
    <p:sldId id="264" r:id="rId10"/>
  </p:sldIdLst>
  <p:sldSz cx="9144000" cy="6858000" type="screen4x3"/>
  <p:notesSz cx="6858000" cy="9926638"/>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464" autoAdjust="0"/>
  </p:normalViewPr>
  <p:slideViewPr>
    <p:cSldViewPr>
      <p:cViewPr varScale="1">
        <p:scale>
          <a:sx n="85" d="100"/>
          <a:sy n="85" d="100"/>
        </p:scale>
        <p:origin x="-106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idx="1"/>
          </p:nvPr>
        </p:nvSpPr>
        <p:spPr>
          <a:xfrm>
            <a:off x="3884613" y="0"/>
            <a:ext cx="2971800" cy="496332"/>
          </a:xfrm>
          <a:prstGeom prst="rect">
            <a:avLst/>
          </a:prstGeom>
        </p:spPr>
        <p:txBody>
          <a:bodyPr vert="horz" lIns="91440" tIns="45720" rIns="91440" bIns="45720" rtlCol="0"/>
          <a:lstStyle>
            <a:lvl1pPr algn="r">
              <a:defRPr sz="1200"/>
            </a:lvl1pPr>
          </a:lstStyle>
          <a:p>
            <a:fld id="{519DE1F8-A8E6-413E-B7C0-582948BD478F}" type="datetimeFigureOut">
              <a:rPr lang="bg-BG" smtClean="0"/>
              <a:t>26.1.2026 г.</a:t>
            </a:fld>
            <a:endParaRPr lang="bg-BG"/>
          </a:p>
        </p:txBody>
      </p:sp>
      <p:sp>
        <p:nvSpPr>
          <p:cNvPr id="4" name="Контейнер за изображение на слайда 3"/>
          <p:cNvSpPr>
            <a:spLocks noGrp="1" noRot="1" noChangeAspect="1"/>
          </p:cNvSpPr>
          <p:nvPr>
            <p:ph type="sldImg" idx="2"/>
          </p:nvPr>
        </p:nvSpPr>
        <p:spPr>
          <a:xfrm>
            <a:off x="947738" y="744538"/>
            <a:ext cx="4962525" cy="3722687"/>
          </a:xfrm>
          <a:prstGeom prst="rect">
            <a:avLst/>
          </a:prstGeom>
          <a:noFill/>
          <a:ln w="12700">
            <a:solidFill>
              <a:prstClr val="black"/>
            </a:solidFill>
          </a:ln>
        </p:spPr>
        <p:txBody>
          <a:bodyPr vert="horz" lIns="91440" tIns="45720" rIns="91440" bIns="45720" rtlCol="0" anchor="ctr"/>
          <a:lstStyle/>
          <a:p>
            <a:endParaRPr lang="bg-BG"/>
          </a:p>
        </p:txBody>
      </p:sp>
      <p:sp>
        <p:nvSpPr>
          <p:cNvPr id="5" name="Контейнер за бележки 4"/>
          <p:cNvSpPr>
            <a:spLocks noGrp="1"/>
          </p:cNvSpPr>
          <p:nvPr>
            <p:ph type="body" sz="quarter" idx="3"/>
          </p:nvPr>
        </p:nvSpPr>
        <p:spPr>
          <a:xfrm>
            <a:off x="685800" y="4715153"/>
            <a:ext cx="5486400" cy="4466987"/>
          </a:xfrm>
          <a:prstGeom prst="rect">
            <a:avLst/>
          </a:prstGeom>
        </p:spPr>
        <p:txBody>
          <a:bodyPr vert="horz" lIns="91440" tIns="45720" rIns="91440" bIns="45720" rtlCol="0"/>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6" name="Контейнер за долния колонтитул 5"/>
          <p:cNvSpPr>
            <a:spLocks noGrp="1"/>
          </p:cNvSpPr>
          <p:nvPr>
            <p:ph type="ftr" sz="quarter" idx="4"/>
          </p:nvPr>
        </p:nvSpPr>
        <p:spPr>
          <a:xfrm>
            <a:off x="0" y="9428583"/>
            <a:ext cx="2971800" cy="496332"/>
          </a:xfrm>
          <a:prstGeom prst="rect">
            <a:avLst/>
          </a:prstGeom>
        </p:spPr>
        <p:txBody>
          <a:bodyPr vert="horz" lIns="91440" tIns="45720" rIns="91440" bIns="45720" rtlCol="0" anchor="b"/>
          <a:lstStyle>
            <a:lvl1pPr algn="l">
              <a:defRPr sz="1200"/>
            </a:lvl1pPr>
          </a:lstStyle>
          <a:p>
            <a:endParaRPr lang="bg-BG"/>
          </a:p>
        </p:txBody>
      </p:sp>
      <p:sp>
        <p:nvSpPr>
          <p:cNvPr id="7" name="Контейнер за номер на слайда 6"/>
          <p:cNvSpPr>
            <a:spLocks noGrp="1"/>
          </p:cNvSpPr>
          <p:nvPr>
            <p:ph type="sldNum" sz="quarter" idx="5"/>
          </p:nvPr>
        </p:nvSpPr>
        <p:spPr>
          <a:xfrm>
            <a:off x="3884613" y="9428583"/>
            <a:ext cx="2971800" cy="496332"/>
          </a:xfrm>
          <a:prstGeom prst="rect">
            <a:avLst/>
          </a:prstGeom>
        </p:spPr>
        <p:txBody>
          <a:bodyPr vert="horz" lIns="91440" tIns="45720" rIns="91440" bIns="45720" rtlCol="0" anchor="b"/>
          <a:lstStyle>
            <a:lvl1pPr algn="r">
              <a:defRPr sz="1200"/>
            </a:lvl1pPr>
          </a:lstStyle>
          <a:p>
            <a:fld id="{8F1B7E01-034D-4505-A3D1-AA37D16199BD}" type="slidenum">
              <a:rPr lang="bg-BG" smtClean="0"/>
              <a:t>‹#›</a:t>
            </a:fld>
            <a:endParaRPr lang="bg-BG"/>
          </a:p>
        </p:txBody>
      </p:sp>
    </p:spTree>
    <p:extLst>
      <p:ext uri="{BB962C8B-B14F-4D97-AF65-F5344CB8AC3E}">
        <p14:creationId xmlns:p14="http://schemas.microsoft.com/office/powerpoint/2010/main" val="3429393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r>
              <a:rPr lang="bg-BG" noProof="0" dirty="0" smtClean="0">
                <a:latin typeface="Times New Roman" pitchFamily="18" charset="0"/>
                <a:cs typeface="Times New Roman" pitchFamily="18" charset="0"/>
              </a:rPr>
              <a:t>Чл. 2в. (Нов – ДВ, бр. 94 от 2019 г.) (1) Когато вредите са причинени от достатъчно съществено нарушение на правото на Европейския съюз, исковете се разглеждат от съдилищата по реда на:</a:t>
            </a:r>
          </a:p>
          <a:p>
            <a:r>
              <a:rPr lang="bg-BG" noProof="0" dirty="0" smtClean="0">
                <a:latin typeface="Times New Roman" pitchFamily="18" charset="0"/>
                <a:cs typeface="Times New Roman" pitchFamily="18" charset="0"/>
              </a:rPr>
              <a:t>1. </a:t>
            </a:r>
            <a:r>
              <a:rPr lang="bg-BG" noProof="0" dirty="0" err="1" smtClean="0">
                <a:latin typeface="Times New Roman" pitchFamily="18" charset="0"/>
                <a:cs typeface="Times New Roman" pitchFamily="18" charset="0"/>
              </a:rPr>
              <a:t>Административнопроцесуалния</a:t>
            </a:r>
            <a:r>
              <a:rPr lang="bg-BG" noProof="0" dirty="0" smtClean="0">
                <a:latin typeface="Times New Roman" pitchFamily="18" charset="0"/>
                <a:cs typeface="Times New Roman" pitchFamily="18" charset="0"/>
              </a:rPr>
              <a:t> кодекс – за вреди по чл. 1, ал. 1, както и за вреди от правораздавателната дейност на административните съдилища и Върховния административен съд;</a:t>
            </a:r>
          </a:p>
          <a:p>
            <a:r>
              <a:rPr lang="bg-BG" noProof="0" dirty="0" smtClean="0">
                <a:latin typeface="Times New Roman" pitchFamily="18" charset="0"/>
                <a:cs typeface="Times New Roman" pitchFamily="18" charset="0"/>
              </a:rPr>
              <a:t>2. Гражданския процесуален кодекс – извън случаите по т. 1, като ответникът по делата се определя по реда на чл. 7.</a:t>
            </a:r>
          </a:p>
          <a:p>
            <a:r>
              <a:rPr lang="bg-BG" noProof="0" dirty="0" smtClean="0">
                <a:latin typeface="Times New Roman" pitchFamily="18" charset="0"/>
                <a:cs typeface="Times New Roman" pitchFamily="18" charset="0"/>
              </a:rPr>
              <a:t>(2) Когато искът по ал. 1 е предявен срещу няколко </a:t>
            </a:r>
            <a:r>
              <a:rPr lang="bg-BG" noProof="0" dirty="0" err="1" smtClean="0">
                <a:latin typeface="Times New Roman" pitchFamily="18" charset="0"/>
                <a:cs typeface="Times New Roman" pitchFamily="18" charset="0"/>
              </a:rPr>
              <a:t>ответници</a:t>
            </a:r>
            <a:r>
              <a:rPr lang="bg-BG" noProof="0" dirty="0" smtClean="0">
                <a:latin typeface="Times New Roman" pitchFamily="18" charset="0"/>
                <a:cs typeface="Times New Roman" pitchFamily="18" charset="0"/>
              </a:rPr>
              <a:t>, се разглежда по реда на </a:t>
            </a:r>
            <a:r>
              <a:rPr lang="bg-BG" noProof="0" dirty="0" err="1" smtClean="0">
                <a:latin typeface="Times New Roman" pitchFamily="18" charset="0"/>
                <a:cs typeface="Times New Roman" pitchFamily="18" charset="0"/>
              </a:rPr>
              <a:t>Административнопроцесуалния</a:t>
            </a:r>
            <a:r>
              <a:rPr lang="bg-BG" noProof="0" dirty="0" smtClean="0">
                <a:latin typeface="Times New Roman" pitchFamily="18" charset="0"/>
                <a:cs typeface="Times New Roman" pitchFamily="18" charset="0"/>
              </a:rPr>
              <a:t> кодекс, ако страна по делото е административен съд, Върховният административен съд или юридическо лице за вреди, причинени при или по повод административна дейност.</a:t>
            </a:r>
          </a:p>
          <a:p>
            <a:r>
              <a:rPr lang="bg-BG" noProof="0" dirty="0" smtClean="0">
                <a:latin typeface="Times New Roman" pitchFamily="18" charset="0"/>
                <a:cs typeface="Times New Roman" pitchFamily="18" charset="0"/>
              </a:rPr>
              <a:t>(3) За дължимите такси и разноски се прилагат чл. 9а и 10.</a:t>
            </a:r>
            <a:endParaRPr lang="bg-BG" dirty="0"/>
          </a:p>
        </p:txBody>
      </p:sp>
      <p:sp>
        <p:nvSpPr>
          <p:cNvPr id="4" name="Контейнер за номер на слайда 3"/>
          <p:cNvSpPr>
            <a:spLocks noGrp="1"/>
          </p:cNvSpPr>
          <p:nvPr>
            <p:ph type="sldNum" sz="quarter" idx="10"/>
          </p:nvPr>
        </p:nvSpPr>
        <p:spPr/>
        <p:txBody>
          <a:bodyPr/>
          <a:lstStyle/>
          <a:p>
            <a:fld id="{8F1B7E01-034D-4505-A3D1-AA37D16199BD}" type="slidenum">
              <a:rPr lang="bg-BG" smtClean="0"/>
              <a:t>1</a:t>
            </a:fld>
            <a:endParaRPr lang="bg-BG"/>
          </a:p>
        </p:txBody>
      </p:sp>
    </p:spTree>
    <p:extLst>
      <p:ext uri="{BB962C8B-B14F-4D97-AF65-F5344CB8AC3E}">
        <p14:creationId xmlns:p14="http://schemas.microsoft.com/office/powerpoint/2010/main" val="3718218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685800" y="2130425"/>
            <a:ext cx="7772400" cy="1470025"/>
          </a:xfrm>
        </p:spPr>
        <p:txBody>
          <a:bodyPr/>
          <a:lstStyle/>
          <a:p>
            <a:r>
              <a:rPr lang="bg-BG" smtClean="0"/>
              <a:t>Редакт. стил загл. образец</a:t>
            </a:r>
            <a:endParaRPr lang="bg-BG"/>
          </a:p>
        </p:txBody>
      </p:sp>
      <p:sp>
        <p:nvSpPr>
          <p:cNvPr id="3" name="Подзаглавие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g-BG" smtClean="0"/>
              <a:t>Щракнете за редакция стил подзагл. обр.</a:t>
            </a:r>
            <a:endParaRPr lang="bg-BG"/>
          </a:p>
        </p:txBody>
      </p:sp>
      <p:sp>
        <p:nvSpPr>
          <p:cNvPr id="4" name="Контейнер за дата 3"/>
          <p:cNvSpPr>
            <a:spLocks noGrp="1"/>
          </p:cNvSpPr>
          <p:nvPr>
            <p:ph type="dt" sz="half" idx="10"/>
          </p:nvPr>
        </p:nvSpPr>
        <p:spPr/>
        <p:txBody>
          <a:bodyPr/>
          <a:lstStyle/>
          <a:p>
            <a:fld id="{3AC24569-1EB5-4D2D-B410-8A2EDDB5A877}" type="datetimeFigureOut">
              <a:rPr lang="bg-BG" smtClean="0"/>
              <a:t>26.1.2026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4F8DA129-2517-4DC9-B4EB-FF2B006F1A57}" type="slidenum">
              <a:rPr lang="bg-BG" smtClean="0"/>
              <a:t>‹#›</a:t>
            </a:fld>
            <a:endParaRPr lang="bg-BG"/>
          </a:p>
        </p:txBody>
      </p:sp>
    </p:spTree>
    <p:extLst>
      <p:ext uri="{BB962C8B-B14F-4D97-AF65-F5344CB8AC3E}">
        <p14:creationId xmlns:p14="http://schemas.microsoft.com/office/powerpoint/2010/main" val="2662412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съдържание 2"/>
          <p:cNvSpPr>
            <a:spLocks noGrp="1"/>
          </p:cNvSpPr>
          <p:nvPr>
            <p:ph idx="1"/>
          </p:nvPr>
        </p:nvSpPr>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3AC24569-1EB5-4D2D-B410-8A2EDDB5A877}" type="datetimeFigureOut">
              <a:rPr lang="bg-BG" smtClean="0"/>
              <a:t>26.1.2026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4F8DA129-2517-4DC9-B4EB-FF2B006F1A57}" type="slidenum">
              <a:rPr lang="bg-BG" smtClean="0"/>
              <a:t>‹#›</a:t>
            </a:fld>
            <a:endParaRPr lang="bg-BG"/>
          </a:p>
        </p:txBody>
      </p:sp>
    </p:spTree>
    <p:extLst>
      <p:ext uri="{BB962C8B-B14F-4D97-AF65-F5344CB8AC3E}">
        <p14:creationId xmlns:p14="http://schemas.microsoft.com/office/powerpoint/2010/main" val="3506183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722313" y="4406900"/>
            <a:ext cx="7772400" cy="1362075"/>
          </a:xfrm>
        </p:spPr>
        <p:txBody>
          <a:bodyPr anchor="t"/>
          <a:lstStyle>
            <a:lvl1pPr algn="l">
              <a:defRPr sz="4000" b="1" cap="all"/>
            </a:lvl1p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g-BG" smtClean="0"/>
              <a:t>Щракнете, за да редактирате стиловете на текста в образеца</a:t>
            </a:r>
          </a:p>
        </p:txBody>
      </p:sp>
      <p:sp>
        <p:nvSpPr>
          <p:cNvPr id="4" name="Контейнер за дата 3"/>
          <p:cNvSpPr>
            <a:spLocks noGrp="1"/>
          </p:cNvSpPr>
          <p:nvPr>
            <p:ph type="dt" sz="half" idx="10"/>
          </p:nvPr>
        </p:nvSpPr>
        <p:spPr/>
        <p:txBody>
          <a:bodyPr/>
          <a:lstStyle/>
          <a:p>
            <a:fld id="{3AC24569-1EB5-4D2D-B410-8A2EDDB5A877}" type="datetimeFigureOut">
              <a:rPr lang="bg-BG" smtClean="0"/>
              <a:t>26.1.2026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4F8DA129-2517-4DC9-B4EB-FF2B006F1A57}" type="slidenum">
              <a:rPr lang="bg-BG" smtClean="0"/>
              <a:t>‹#›</a:t>
            </a:fld>
            <a:endParaRPr lang="bg-BG"/>
          </a:p>
        </p:txBody>
      </p:sp>
    </p:spTree>
    <p:extLst>
      <p:ext uri="{BB962C8B-B14F-4D97-AF65-F5344CB8AC3E}">
        <p14:creationId xmlns:p14="http://schemas.microsoft.com/office/powerpoint/2010/main" val="1371565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съдържани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съдържани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Контейнер за дата 4"/>
          <p:cNvSpPr>
            <a:spLocks noGrp="1"/>
          </p:cNvSpPr>
          <p:nvPr>
            <p:ph type="dt" sz="half" idx="10"/>
          </p:nvPr>
        </p:nvSpPr>
        <p:spPr/>
        <p:txBody>
          <a:bodyPr/>
          <a:lstStyle/>
          <a:p>
            <a:fld id="{3AC24569-1EB5-4D2D-B410-8A2EDDB5A877}" type="datetimeFigureOut">
              <a:rPr lang="bg-BG" smtClean="0"/>
              <a:t>26.1.2026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4F8DA129-2517-4DC9-B4EB-FF2B006F1A57}" type="slidenum">
              <a:rPr lang="bg-BG" smtClean="0"/>
              <a:t>‹#›</a:t>
            </a:fld>
            <a:endParaRPr lang="bg-BG"/>
          </a:p>
        </p:txBody>
      </p:sp>
    </p:spTree>
    <p:extLst>
      <p:ext uri="{BB962C8B-B14F-4D97-AF65-F5344CB8AC3E}">
        <p14:creationId xmlns:p14="http://schemas.microsoft.com/office/powerpoint/2010/main" val="426615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lvl1pPr>
              <a:defRPr/>
            </a:lvl1p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4" name="Контейнер за съдържани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Текстов контейне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6" name="Контейнер за съдържани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7" name="Контейнер за дата 6"/>
          <p:cNvSpPr>
            <a:spLocks noGrp="1"/>
          </p:cNvSpPr>
          <p:nvPr>
            <p:ph type="dt" sz="half" idx="10"/>
          </p:nvPr>
        </p:nvSpPr>
        <p:spPr/>
        <p:txBody>
          <a:bodyPr/>
          <a:lstStyle/>
          <a:p>
            <a:fld id="{3AC24569-1EB5-4D2D-B410-8A2EDDB5A877}" type="datetimeFigureOut">
              <a:rPr lang="bg-BG" smtClean="0"/>
              <a:t>26.1.2026 г.</a:t>
            </a:fld>
            <a:endParaRPr lang="bg-BG"/>
          </a:p>
        </p:txBody>
      </p:sp>
      <p:sp>
        <p:nvSpPr>
          <p:cNvPr id="8" name="Контейнер за долния колонтитул 7"/>
          <p:cNvSpPr>
            <a:spLocks noGrp="1"/>
          </p:cNvSpPr>
          <p:nvPr>
            <p:ph type="ftr" sz="quarter" idx="11"/>
          </p:nvPr>
        </p:nvSpPr>
        <p:spPr/>
        <p:txBody>
          <a:bodyPr/>
          <a:lstStyle/>
          <a:p>
            <a:endParaRPr lang="bg-BG"/>
          </a:p>
        </p:txBody>
      </p:sp>
      <p:sp>
        <p:nvSpPr>
          <p:cNvPr id="9" name="Контейнер за номер на слайда 8"/>
          <p:cNvSpPr>
            <a:spLocks noGrp="1"/>
          </p:cNvSpPr>
          <p:nvPr>
            <p:ph type="sldNum" sz="quarter" idx="12"/>
          </p:nvPr>
        </p:nvSpPr>
        <p:spPr/>
        <p:txBody>
          <a:bodyPr/>
          <a:lstStyle/>
          <a:p>
            <a:fld id="{4F8DA129-2517-4DC9-B4EB-FF2B006F1A57}" type="slidenum">
              <a:rPr lang="bg-BG" smtClean="0"/>
              <a:t>‹#›</a:t>
            </a:fld>
            <a:endParaRPr lang="bg-BG"/>
          </a:p>
        </p:txBody>
      </p:sp>
    </p:spTree>
    <p:extLst>
      <p:ext uri="{BB962C8B-B14F-4D97-AF65-F5344CB8AC3E}">
        <p14:creationId xmlns:p14="http://schemas.microsoft.com/office/powerpoint/2010/main" val="434379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дата 2"/>
          <p:cNvSpPr>
            <a:spLocks noGrp="1"/>
          </p:cNvSpPr>
          <p:nvPr>
            <p:ph type="dt" sz="half" idx="10"/>
          </p:nvPr>
        </p:nvSpPr>
        <p:spPr/>
        <p:txBody>
          <a:bodyPr/>
          <a:lstStyle/>
          <a:p>
            <a:fld id="{3AC24569-1EB5-4D2D-B410-8A2EDDB5A877}" type="datetimeFigureOut">
              <a:rPr lang="bg-BG" smtClean="0"/>
              <a:t>26.1.2026 г.</a:t>
            </a:fld>
            <a:endParaRPr lang="bg-BG"/>
          </a:p>
        </p:txBody>
      </p:sp>
      <p:sp>
        <p:nvSpPr>
          <p:cNvPr id="4" name="Контейнер за долния колонтитул 3"/>
          <p:cNvSpPr>
            <a:spLocks noGrp="1"/>
          </p:cNvSpPr>
          <p:nvPr>
            <p:ph type="ftr" sz="quarter" idx="11"/>
          </p:nvPr>
        </p:nvSpPr>
        <p:spPr/>
        <p:txBody>
          <a:bodyPr/>
          <a:lstStyle/>
          <a:p>
            <a:endParaRPr lang="bg-BG"/>
          </a:p>
        </p:txBody>
      </p:sp>
      <p:sp>
        <p:nvSpPr>
          <p:cNvPr id="5" name="Контейнер за номер на слайда 4"/>
          <p:cNvSpPr>
            <a:spLocks noGrp="1"/>
          </p:cNvSpPr>
          <p:nvPr>
            <p:ph type="sldNum" sz="quarter" idx="12"/>
          </p:nvPr>
        </p:nvSpPr>
        <p:spPr/>
        <p:txBody>
          <a:bodyPr/>
          <a:lstStyle/>
          <a:p>
            <a:fld id="{4F8DA129-2517-4DC9-B4EB-FF2B006F1A57}" type="slidenum">
              <a:rPr lang="bg-BG" smtClean="0"/>
              <a:t>‹#›</a:t>
            </a:fld>
            <a:endParaRPr lang="bg-BG"/>
          </a:p>
        </p:txBody>
      </p:sp>
    </p:spTree>
    <p:extLst>
      <p:ext uri="{BB962C8B-B14F-4D97-AF65-F5344CB8AC3E}">
        <p14:creationId xmlns:p14="http://schemas.microsoft.com/office/powerpoint/2010/main" val="2329719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p:cNvSpPr>
            <a:spLocks noGrp="1"/>
          </p:cNvSpPr>
          <p:nvPr>
            <p:ph type="dt" sz="half" idx="10"/>
          </p:nvPr>
        </p:nvSpPr>
        <p:spPr/>
        <p:txBody>
          <a:bodyPr/>
          <a:lstStyle/>
          <a:p>
            <a:fld id="{3AC24569-1EB5-4D2D-B410-8A2EDDB5A877}" type="datetimeFigureOut">
              <a:rPr lang="bg-BG" smtClean="0"/>
              <a:t>26.1.2026 г.</a:t>
            </a:fld>
            <a:endParaRPr lang="bg-BG"/>
          </a:p>
        </p:txBody>
      </p:sp>
      <p:sp>
        <p:nvSpPr>
          <p:cNvPr id="3" name="Контейнер за долния колонтитул 2"/>
          <p:cNvSpPr>
            <a:spLocks noGrp="1"/>
          </p:cNvSpPr>
          <p:nvPr>
            <p:ph type="ftr" sz="quarter" idx="11"/>
          </p:nvPr>
        </p:nvSpPr>
        <p:spPr/>
        <p:txBody>
          <a:bodyPr/>
          <a:lstStyle/>
          <a:p>
            <a:endParaRPr lang="bg-BG"/>
          </a:p>
        </p:txBody>
      </p:sp>
      <p:sp>
        <p:nvSpPr>
          <p:cNvPr id="4" name="Контейнер за номер на слайда 3"/>
          <p:cNvSpPr>
            <a:spLocks noGrp="1"/>
          </p:cNvSpPr>
          <p:nvPr>
            <p:ph type="sldNum" sz="quarter" idx="12"/>
          </p:nvPr>
        </p:nvSpPr>
        <p:spPr/>
        <p:txBody>
          <a:bodyPr/>
          <a:lstStyle/>
          <a:p>
            <a:fld id="{4F8DA129-2517-4DC9-B4EB-FF2B006F1A57}" type="slidenum">
              <a:rPr lang="bg-BG" smtClean="0"/>
              <a:t>‹#›</a:t>
            </a:fld>
            <a:endParaRPr lang="bg-BG"/>
          </a:p>
        </p:txBody>
      </p:sp>
    </p:spTree>
    <p:extLst>
      <p:ext uri="{BB962C8B-B14F-4D97-AF65-F5344CB8AC3E}">
        <p14:creationId xmlns:p14="http://schemas.microsoft.com/office/powerpoint/2010/main" val="1577511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3050"/>
            <a:ext cx="3008313" cy="1162050"/>
          </a:xfrm>
        </p:spPr>
        <p:txBody>
          <a:bodyPr anchor="b"/>
          <a:lstStyle>
            <a:lvl1pPr algn="l">
              <a:defRPr sz="2000" b="1"/>
            </a:lvl1pPr>
          </a:lstStyle>
          <a:p>
            <a:r>
              <a:rPr lang="bg-BG" smtClean="0"/>
              <a:t>Редакт. стил загл. образец</a:t>
            </a:r>
            <a:endParaRPr lang="bg-BG"/>
          </a:p>
        </p:txBody>
      </p:sp>
      <p:sp>
        <p:nvSpPr>
          <p:cNvPr id="3" name="Контейнер за съдържани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Текстов контейне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p>
            <a:fld id="{3AC24569-1EB5-4D2D-B410-8A2EDDB5A877}" type="datetimeFigureOut">
              <a:rPr lang="bg-BG" smtClean="0"/>
              <a:t>26.1.2026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4F8DA129-2517-4DC9-B4EB-FF2B006F1A57}" type="slidenum">
              <a:rPr lang="bg-BG" smtClean="0"/>
              <a:t>‹#›</a:t>
            </a:fld>
            <a:endParaRPr lang="bg-BG"/>
          </a:p>
        </p:txBody>
      </p:sp>
    </p:spTree>
    <p:extLst>
      <p:ext uri="{BB962C8B-B14F-4D97-AF65-F5344CB8AC3E}">
        <p14:creationId xmlns:p14="http://schemas.microsoft.com/office/powerpoint/2010/main" val="1993090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792288" y="4800600"/>
            <a:ext cx="5486400" cy="566738"/>
          </a:xfrm>
        </p:spPr>
        <p:txBody>
          <a:bodyPr anchor="b"/>
          <a:lstStyle>
            <a:lvl1pPr algn="l">
              <a:defRPr sz="2000" b="1"/>
            </a:lvl1pPr>
          </a:lstStyle>
          <a:p>
            <a:r>
              <a:rPr lang="bg-BG" smtClean="0"/>
              <a:t>Редакт. стил загл. образец</a:t>
            </a:r>
            <a:endParaRPr lang="bg-BG"/>
          </a:p>
        </p:txBody>
      </p:sp>
      <p:sp>
        <p:nvSpPr>
          <p:cNvPr id="3" name="Контейнер за картина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Текстов контейне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p>
            <a:fld id="{3AC24569-1EB5-4D2D-B410-8A2EDDB5A877}" type="datetimeFigureOut">
              <a:rPr lang="bg-BG" smtClean="0"/>
              <a:t>26.1.2026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4F8DA129-2517-4DC9-B4EB-FF2B006F1A57}" type="slidenum">
              <a:rPr lang="bg-BG" smtClean="0"/>
              <a:t>‹#›</a:t>
            </a:fld>
            <a:endParaRPr lang="bg-BG"/>
          </a:p>
        </p:txBody>
      </p:sp>
    </p:spTree>
    <p:extLst>
      <p:ext uri="{BB962C8B-B14F-4D97-AF65-F5344CB8AC3E}">
        <p14:creationId xmlns:p14="http://schemas.microsoft.com/office/powerpoint/2010/main" val="1792757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вертикален текст 2"/>
          <p:cNvSpPr>
            <a:spLocks noGrp="1"/>
          </p:cNvSpPr>
          <p:nvPr>
            <p:ph type="body" orient="vert" idx="1"/>
          </p:nvPr>
        </p:nvSpPr>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3AC24569-1EB5-4D2D-B410-8A2EDDB5A877}" type="datetimeFigureOut">
              <a:rPr lang="bg-BG" smtClean="0"/>
              <a:t>26.1.2026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4F8DA129-2517-4DC9-B4EB-FF2B006F1A57}" type="slidenum">
              <a:rPr lang="bg-BG" smtClean="0"/>
              <a:t>‹#›</a:t>
            </a:fld>
            <a:endParaRPr lang="bg-BG"/>
          </a:p>
        </p:txBody>
      </p:sp>
    </p:spTree>
    <p:extLst>
      <p:ext uri="{BB962C8B-B14F-4D97-AF65-F5344CB8AC3E}">
        <p14:creationId xmlns:p14="http://schemas.microsoft.com/office/powerpoint/2010/main" val="1637477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6629400" y="274638"/>
            <a:ext cx="2057400" cy="5851525"/>
          </a:xfrm>
        </p:spPr>
        <p:txBody>
          <a:bodyPr vert="eaVert"/>
          <a:lstStyle/>
          <a:p>
            <a:r>
              <a:rPr lang="bg-BG" smtClean="0"/>
              <a:t>Редакт. стил загл. образец</a:t>
            </a:r>
            <a:endParaRPr lang="bg-BG"/>
          </a:p>
        </p:txBody>
      </p:sp>
      <p:sp>
        <p:nvSpPr>
          <p:cNvPr id="3" name="Контейнер за вертикален текст 2"/>
          <p:cNvSpPr>
            <a:spLocks noGrp="1"/>
          </p:cNvSpPr>
          <p:nvPr>
            <p:ph type="body" orient="vert" idx="1"/>
          </p:nvPr>
        </p:nvSpPr>
        <p:spPr>
          <a:xfrm>
            <a:off x="457200" y="274638"/>
            <a:ext cx="6019800" cy="5851525"/>
          </a:xfrm>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p>
            <a:fld id="{3AC24569-1EB5-4D2D-B410-8A2EDDB5A877}" type="datetimeFigureOut">
              <a:rPr lang="bg-BG" smtClean="0"/>
              <a:t>26.1.2026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4F8DA129-2517-4DC9-B4EB-FF2B006F1A57}" type="slidenum">
              <a:rPr lang="bg-BG" smtClean="0"/>
              <a:t>‹#›</a:t>
            </a:fld>
            <a:endParaRPr lang="bg-BG"/>
          </a:p>
        </p:txBody>
      </p:sp>
    </p:spTree>
    <p:extLst>
      <p:ext uri="{BB962C8B-B14F-4D97-AF65-F5344CB8AC3E}">
        <p14:creationId xmlns:p14="http://schemas.microsoft.com/office/powerpoint/2010/main" val="2310144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заглавие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24569-1EB5-4D2D-B410-8A2EDDB5A877}" type="datetimeFigureOut">
              <a:rPr lang="bg-BG" smtClean="0"/>
              <a:t>26.1.2026 г.</a:t>
            </a:fld>
            <a:endParaRPr lang="bg-BG"/>
          </a:p>
        </p:txBody>
      </p:sp>
      <p:sp>
        <p:nvSpPr>
          <p:cNvPr id="5" name="Контейнер за долния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Контейнер за номер на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8DA129-2517-4DC9-B4EB-FF2B006F1A57}" type="slidenum">
              <a:rPr lang="bg-BG" smtClean="0"/>
              <a:t>‹#›</a:t>
            </a:fld>
            <a:endParaRPr lang="bg-BG"/>
          </a:p>
        </p:txBody>
      </p:sp>
    </p:spTree>
    <p:extLst>
      <p:ext uri="{BB962C8B-B14F-4D97-AF65-F5344CB8AC3E}">
        <p14:creationId xmlns:p14="http://schemas.microsoft.com/office/powerpoint/2010/main" val="1226688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685800" y="1484785"/>
            <a:ext cx="7772400" cy="2115666"/>
          </a:xfrm>
        </p:spPr>
        <p:txBody>
          <a:bodyPr>
            <a:noAutofit/>
          </a:bodyPr>
          <a:lstStyle/>
          <a:p>
            <a:r>
              <a:rPr lang="bg-BG" sz="3600" dirty="0" smtClean="0">
                <a:latin typeface="Times New Roman" pitchFamily="18" charset="0"/>
                <a:cs typeface="Times New Roman" pitchFamily="18" charset="0"/>
              </a:rPr>
              <a:t>ОТГОВОРНОСТ НА ДЪРЖАВАТА ЗА ВРЕДИ, ПРИЧИНЕНИ НА ГРАЖДАНИ И ЮРИДИЧЕСКИ ЛИЦА</a:t>
            </a:r>
            <a:endParaRPr lang="bg-BG" sz="3600" dirty="0">
              <a:latin typeface="Times New Roman" pitchFamily="18" charset="0"/>
              <a:cs typeface="Times New Roman" pitchFamily="18" charset="0"/>
            </a:endParaRPr>
          </a:p>
        </p:txBody>
      </p:sp>
      <p:sp>
        <p:nvSpPr>
          <p:cNvPr id="3" name="Подзаглавие 2"/>
          <p:cNvSpPr>
            <a:spLocks noGrp="1"/>
          </p:cNvSpPr>
          <p:nvPr>
            <p:ph type="subTitle" idx="1"/>
          </p:nvPr>
        </p:nvSpPr>
        <p:spPr>
          <a:xfrm>
            <a:off x="1371600" y="3886200"/>
            <a:ext cx="6400800" cy="1343000"/>
          </a:xfrm>
        </p:spPr>
        <p:txBody>
          <a:bodyPr>
            <a:normAutofit/>
          </a:bodyPr>
          <a:lstStyle/>
          <a:p>
            <a:r>
              <a:rPr lang="bg-BG" sz="2400" dirty="0" smtClean="0">
                <a:solidFill>
                  <a:srgbClr val="FF0000"/>
                </a:solidFill>
              </a:rPr>
              <a:t>ОТГОВОРНОСТ ЗА ВРЕДИ, ПРИЧИНЕНИ ОТ ДОСТАТЪЧНО СЪЩЕСТВЕНО НАРУШЕНИЕ НА ПРАВОТО НА ЕС</a:t>
            </a:r>
            <a:endParaRPr lang="bg-BG" sz="2400" dirty="0">
              <a:solidFill>
                <a:srgbClr val="FF0000"/>
              </a:solidFill>
            </a:endParaRPr>
          </a:p>
        </p:txBody>
      </p:sp>
    </p:spTree>
    <p:extLst>
      <p:ext uri="{BB962C8B-B14F-4D97-AF65-F5344CB8AC3E}">
        <p14:creationId xmlns:p14="http://schemas.microsoft.com/office/powerpoint/2010/main" val="1031786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395536" y="476672"/>
            <a:ext cx="8229600" cy="5976664"/>
          </a:xfrm>
        </p:spPr>
        <p:txBody>
          <a:bodyPr>
            <a:noAutofit/>
          </a:bodyPr>
          <a:lstStyle/>
          <a:p>
            <a:pPr algn="just"/>
            <a:r>
              <a:rPr lang="bg-BG" sz="1800" b="1" u="sng" dirty="0" smtClean="0">
                <a:latin typeface="Times New Roman" pitchFamily="18" charset="0"/>
                <a:cs typeface="Times New Roman" pitchFamily="18" charset="0"/>
              </a:rPr>
              <a:t>Пасивна легитимация</a:t>
            </a:r>
          </a:p>
          <a:p>
            <a:pPr algn="just"/>
            <a:r>
              <a:rPr lang="bg-BG" sz="1800" dirty="0" smtClean="0">
                <a:latin typeface="Times New Roman" pitchFamily="18" charset="0"/>
                <a:cs typeface="Times New Roman" pitchFamily="18" charset="0"/>
              </a:rPr>
              <a:t>1) Държавата, независимо </a:t>
            </a:r>
            <a:r>
              <a:rPr lang="bg-BG" sz="1800" dirty="0">
                <a:latin typeface="Times New Roman" pitchFamily="18" charset="0"/>
                <a:cs typeface="Times New Roman" pitchFamily="18" charset="0"/>
              </a:rPr>
              <a:t>от органа, защото той е неин процесуален </a:t>
            </a:r>
            <a:r>
              <a:rPr lang="bg-BG" sz="1800" dirty="0" err="1">
                <a:latin typeface="Times New Roman" pitchFamily="18" charset="0"/>
                <a:cs typeface="Times New Roman" pitchFamily="18" charset="0"/>
              </a:rPr>
              <a:t>субституент</a:t>
            </a:r>
            <a:r>
              <a:rPr lang="bg-BG" sz="1800" dirty="0">
                <a:latin typeface="Times New Roman" pitchFamily="18" charset="0"/>
                <a:cs typeface="Times New Roman" pitchFamily="18" charset="0"/>
              </a:rPr>
              <a:t>. </a:t>
            </a:r>
            <a:r>
              <a:rPr lang="bg-BG" sz="1800" dirty="0" smtClean="0">
                <a:latin typeface="Times New Roman" pitchFamily="18" charset="0"/>
                <a:cs typeface="Times New Roman" pitchFamily="18" charset="0"/>
              </a:rPr>
              <a:t>(Решение </a:t>
            </a:r>
            <a:r>
              <a:rPr lang="bg-BG" sz="1800" dirty="0">
                <a:latin typeface="Times New Roman" pitchFamily="18" charset="0"/>
                <a:cs typeface="Times New Roman" pitchFamily="18" charset="0"/>
              </a:rPr>
              <a:t>№ 72 от 21.04.20 г. по гр. дело № 2377/19 г. на ІV г. о. и решение № 71 от 6.04.19 г. по гр. дело № 3804/19 г. на ІV г.о</a:t>
            </a:r>
            <a:r>
              <a:rPr lang="bg-BG" sz="1800" dirty="0" smtClean="0">
                <a:latin typeface="Times New Roman" pitchFamily="18" charset="0"/>
                <a:cs typeface="Times New Roman" pitchFamily="18" charset="0"/>
              </a:rPr>
              <a:t>., </a:t>
            </a:r>
            <a:r>
              <a:rPr lang="bg-BG" sz="1800" dirty="0">
                <a:latin typeface="Times New Roman" pitchFamily="18" charset="0"/>
                <a:cs typeface="Times New Roman" pitchFamily="18" charset="0"/>
              </a:rPr>
              <a:t>Определение № 50410/18.11.2022 г.,ч.гр.д. № 3500/22 г., 3 г.о</a:t>
            </a:r>
            <a:r>
              <a:rPr lang="bg-BG" sz="1800" dirty="0" smtClean="0">
                <a:latin typeface="Times New Roman" pitchFamily="18" charset="0"/>
                <a:cs typeface="Times New Roman" pitchFamily="18" charset="0"/>
              </a:rPr>
              <a:t>.)</a:t>
            </a:r>
          </a:p>
          <a:p>
            <a:r>
              <a:rPr lang="bg-BG" sz="1800" dirty="0" smtClean="0">
                <a:latin typeface="Times New Roman" pitchFamily="18" charset="0"/>
                <a:cs typeface="Times New Roman" pitchFamily="18" charset="0"/>
              </a:rPr>
              <a:t>2) Срещу неин орган – процесуален </a:t>
            </a:r>
            <a:r>
              <a:rPr lang="bg-BG" sz="1800" dirty="0" err="1" smtClean="0">
                <a:latin typeface="Times New Roman" pitchFamily="18" charset="0"/>
                <a:cs typeface="Times New Roman" pitchFamily="18" charset="0"/>
              </a:rPr>
              <a:t>субституент</a:t>
            </a:r>
            <a:endParaRPr lang="bg-BG" sz="1800" dirty="0" smtClean="0">
              <a:latin typeface="Times New Roman" pitchFamily="18" charset="0"/>
              <a:cs typeface="Times New Roman" pitchFamily="18" charset="0"/>
            </a:endParaRPr>
          </a:p>
          <a:p>
            <a:pPr algn="just"/>
            <a:r>
              <a:rPr lang="bg-BG" sz="1800" dirty="0" smtClean="0">
                <a:latin typeface="Times New Roman" pitchFamily="18" charset="0"/>
                <a:cs typeface="Times New Roman" pitchFamily="18" charset="0"/>
              </a:rPr>
              <a:t>Недопустима е претенция за солидарна отговорност на държавата и неин орган или като евентуален ответник</a:t>
            </a:r>
          </a:p>
          <a:p>
            <a:pPr algn="just"/>
            <a:r>
              <a:rPr lang="bg-BG" sz="1800" dirty="0" smtClean="0">
                <a:latin typeface="Times New Roman" pitchFamily="18" charset="0"/>
                <a:cs typeface="Times New Roman" pitchFamily="18" charset="0"/>
              </a:rPr>
              <a:t>Допустима е претенция за солидарна отговорност на държавни органи като процесуални </a:t>
            </a:r>
            <a:r>
              <a:rPr lang="bg-BG" sz="1800" dirty="0" err="1" smtClean="0">
                <a:latin typeface="Times New Roman" pitchFamily="18" charset="0"/>
                <a:cs typeface="Times New Roman" pitchFamily="18" charset="0"/>
              </a:rPr>
              <a:t>субституенти</a:t>
            </a:r>
            <a:r>
              <a:rPr lang="bg-BG" sz="1800" dirty="0" smtClean="0">
                <a:latin typeface="Times New Roman" pitchFamily="18" charset="0"/>
                <a:cs typeface="Times New Roman" pitchFamily="18" charset="0"/>
              </a:rPr>
              <a:t> на държавата, а когато се касае за административна и правораздавателна дейност – срещу съд и административен орган</a:t>
            </a:r>
          </a:p>
          <a:p>
            <a:pPr algn="just"/>
            <a:r>
              <a:rPr lang="bg-BG" sz="1800" dirty="0" smtClean="0">
                <a:latin typeface="Times New Roman" pitchFamily="18" charset="0"/>
                <a:cs typeface="Times New Roman" pitchFamily="18" charset="0"/>
              </a:rPr>
              <a:t>Чл. 2в, ал. 2 урежда колизия между хипотезите на чл. 2, ал. 1, т. 1 и т. 2 от ЗОДОВ:</a:t>
            </a:r>
          </a:p>
          <a:p>
            <a:pPr algn="just"/>
            <a:r>
              <a:rPr lang="bg-BG" sz="1800" dirty="0" smtClean="0">
                <a:latin typeface="Times New Roman" pitchFamily="18" charset="0"/>
                <a:cs typeface="Times New Roman" pitchFamily="18" charset="0"/>
              </a:rPr>
              <a:t>поне едно от твърдените увреждащи нарушения е извършено от някой от ответниците /юридически лица – държавни органи/ при или по повод изпълнение на негова административна дейност или при правораздавателната дейност на административните съдилища (</a:t>
            </a:r>
            <a:r>
              <a:rPr lang="ru-RU" sz="1800" dirty="0" smtClean="0">
                <a:latin typeface="Times New Roman" pitchFamily="18" charset="0"/>
                <a:cs typeface="Times New Roman" pitchFamily="18" charset="0"/>
              </a:rPr>
              <a:t>определение № 13 от 19.05.2022 г. на ВКС по гр. д. № 12/2022 г., 5-членен с-в, определение </a:t>
            </a:r>
            <a:r>
              <a:rPr lang="en-GB" sz="1800" dirty="0" smtClean="0">
                <a:latin typeface="Times New Roman" pitchFamily="18" charset="0"/>
                <a:cs typeface="Times New Roman" pitchFamily="18" charset="0"/>
              </a:rPr>
              <a:t>№ </a:t>
            </a:r>
            <a:r>
              <a:rPr lang="en-GB" sz="1800" dirty="0">
                <a:latin typeface="Times New Roman" pitchFamily="18" charset="0"/>
                <a:cs typeface="Times New Roman" pitchFamily="18" charset="0"/>
              </a:rPr>
              <a:t>15479 </a:t>
            </a:r>
            <a:r>
              <a:rPr lang="bg-BG" sz="1800" dirty="0" smtClean="0">
                <a:latin typeface="Times New Roman" pitchFamily="18" charset="0"/>
                <a:cs typeface="Times New Roman" pitchFamily="18" charset="0"/>
              </a:rPr>
              <a:t>от</a:t>
            </a:r>
            <a:r>
              <a:rPr lang="en-GB" sz="1800" dirty="0" smtClean="0">
                <a:latin typeface="Times New Roman" pitchFamily="18" charset="0"/>
                <a:cs typeface="Times New Roman" pitchFamily="18" charset="0"/>
              </a:rPr>
              <a:t> </a:t>
            </a:r>
            <a:r>
              <a:rPr lang="en-GB" sz="1800" dirty="0">
                <a:latin typeface="Times New Roman" pitchFamily="18" charset="0"/>
                <a:cs typeface="Times New Roman" pitchFamily="18" charset="0"/>
              </a:rPr>
              <a:t>28.04.2023 г.</a:t>
            </a:r>
            <a:r>
              <a:rPr lang="bg-BG" sz="1800" dirty="0">
                <a:latin typeface="Times New Roman" pitchFamily="18" charset="0"/>
                <a:cs typeface="Times New Roman" pitchFamily="18" charset="0"/>
              </a:rPr>
              <a:t> по гр.д. № 9621/2022 г. на </a:t>
            </a:r>
            <a:r>
              <a:rPr lang="bg-BG" sz="1800" dirty="0" smtClean="0">
                <a:latin typeface="Times New Roman" pitchFamily="18" charset="0"/>
                <a:cs typeface="Times New Roman" pitchFamily="18" charset="0"/>
              </a:rPr>
              <a:t>СРС, определение </a:t>
            </a:r>
            <a:r>
              <a:rPr lang="bg-BG" sz="1800" dirty="0">
                <a:latin typeface="Times New Roman" pitchFamily="18" charset="0"/>
                <a:cs typeface="Times New Roman" pitchFamily="18" charset="0"/>
              </a:rPr>
              <a:t>от 15.09.2023 г. по </a:t>
            </a:r>
            <a:r>
              <a:rPr lang="bg-BG" sz="1800" dirty="0" err="1">
                <a:latin typeface="Times New Roman" pitchFamily="18" charset="0"/>
                <a:cs typeface="Times New Roman" pitchFamily="18" charset="0"/>
              </a:rPr>
              <a:t>адм</a:t>
            </a:r>
            <a:r>
              <a:rPr lang="bg-BG" sz="1800" dirty="0">
                <a:latin typeface="Times New Roman" pitchFamily="18" charset="0"/>
                <a:cs typeface="Times New Roman" pitchFamily="18" charset="0"/>
              </a:rPr>
              <a:t>.д. № 5646/2023 г. на </a:t>
            </a:r>
            <a:r>
              <a:rPr lang="bg-BG" sz="1800" dirty="0" smtClean="0">
                <a:latin typeface="Times New Roman" pitchFamily="18" charset="0"/>
                <a:cs typeface="Times New Roman" pitchFamily="18" charset="0"/>
              </a:rPr>
              <a:t>АССГ</a:t>
            </a:r>
            <a:r>
              <a:rPr lang="ru-RU" sz="1800" dirty="0" smtClean="0">
                <a:latin typeface="Times New Roman" pitchFamily="18" charset="0"/>
                <a:cs typeface="Times New Roman" pitchFamily="18" charset="0"/>
              </a:rPr>
              <a:t>)</a:t>
            </a:r>
            <a:endParaRPr lang="bg-BG" sz="1800" dirty="0">
              <a:latin typeface="Times New Roman" pitchFamily="18" charset="0"/>
              <a:cs typeface="Times New Roman" pitchFamily="18" charset="0"/>
            </a:endParaRPr>
          </a:p>
        </p:txBody>
      </p:sp>
    </p:spTree>
    <p:extLst>
      <p:ext uri="{BB962C8B-B14F-4D97-AF65-F5344CB8AC3E}">
        <p14:creationId xmlns:p14="http://schemas.microsoft.com/office/powerpoint/2010/main" val="3137389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457200" y="620688"/>
            <a:ext cx="8229600" cy="5688632"/>
          </a:xfrm>
        </p:spPr>
        <p:txBody>
          <a:bodyPr>
            <a:normAutofit fontScale="92500" lnSpcReduction="20000"/>
          </a:bodyPr>
          <a:lstStyle/>
          <a:p>
            <a:r>
              <a:rPr lang="bg-BG" sz="1900" b="1" u="sng" dirty="0" smtClean="0">
                <a:latin typeface="Times New Roman" pitchFamily="18" charset="0"/>
                <a:cs typeface="Times New Roman" pitchFamily="18" charset="0"/>
              </a:rPr>
              <a:t>Административна дейност</a:t>
            </a:r>
          </a:p>
          <a:p>
            <a:r>
              <a:rPr lang="bg-BG" sz="1900" dirty="0" smtClean="0">
                <a:latin typeface="Times New Roman" pitchFamily="18" charset="0"/>
                <a:cs typeface="Times New Roman" pitchFamily="18" charset="0"/>
              </a:rPr>
              <a:t>Само от административна дейност или административна правораздавателна дейност</a:t>
            </a:r>
          </a:p>
          <a:p>
            <a:r>
              <a:rPr lang="bg-BG" sz="1900" dirty="0" smtClean="0">
                <a:latin typeface="Times New Roman" pitchFamily="18" charset="0"/>
                <a:cs typeface="Times New Roman" pitchFamily="18" charset="0"/>
              </a:rPr>
              <a:t>ПРБ не отговаря. Отказът да се образува наказателно производство не </a:t>
            </a:r>
            <a:r>
              <a:rPr lang="ru-RU" sz="1900" dirty="0" smtClean="0">
                <a:effectLst/>
                <a:latin typeface="Times New Roman" pitchFamily="18" charset="0"/>
                <a:cs typeface="Times New Roman" pitchFamily="18" charset="0"/>
              </a:rPr>
              <a:t> </a:t>
            </a:r>
            <a:r>
              <a:rPr lang="ru-RU" sz="1900" dirty="0" err="1" smtClean="0">
                <a:effectLst/>
                <a:latin typeface="Times New Roman" pitchFamily="18" charset="0"/>
                <a:cs typeface="Times New Roman" pitchFamily="18" charset="0"/>
              </a:rPr>
              <a:t>може</a:t>
            </a:r>
            <a:r>
              <a:rPr lang="ru-RU" sz="1900" dirty="0" smtClean="0">
                <a:effectLst/>
                <a:latin typeface="Times New Roman" pitchFamily="18" charset="0"/>
                <a:cs typeface="Times New Roman" pitchFamily="18" charset="0"/>
              </a:rPr>
              <a:t> да </a:t>
            </a:r>
            <a:r>
              <a:rPr lang="bg-BG" sz="1900" dirty="0" smtClean="0">
                <a:effectLst/>
                <a:latin typeface="Times New Roman" pitchFamily="18" charset="0"/>
                <a:cs typeface="Times New Roman" pitchFamily="18" charset="0"/>
              </a:rPr>
              <a:t>попадне в приложното поле на чл. 2в, ал. 1, т. 1 от ЗОДОВ тъй като с този акт ПРБ не осъществява административна дейност по чл. 1, т. 1 от ЗОДОВ, а правораздавателна дейност във връзка с </a:t>
            </a:r>
            <a:r>
              <a:rPr lang="bg-BG" sz="1900" dirty="0" err="1" smtClean="0">
                <a:effectLst/>
                <a:latin typeface="Times New Roman" pitchFamily="18" charset="0"/>
                <a:cs typeface="Times New Roman" pitchFamily="18" charset="0"/>
              </a:rPr>
              <a:t>наказателноправна</a:t>
            </a:r>
            <a:r>
              <a:rPr lang="bg-BG" sz="1900" dirty="0" smtClean="0">
                <a:effectLst/>
                <a:latin typeface="Times New Roman" pitchFamily="18" charset="0"/>
                <a:cs typeface="Times New Roman" pitchFamily="18" charset="0"/>
              </a:rPr>
              <a:t> претенция, която е в приложното</a:t>
            </a:r>
            <a:r>
              <a:rPr lang="ru-RU" sz="1900" dirty="0" smtClean="0">
                <a:effectLst/>
                <a:latin typeface="Times New Roman" pitchFamily="18" charset="0"/>
                <a:cs typeface="Times New Roman" pitchFamily="18" charset="0"/>
              </a:rPr>
              <a:t> поле на чл. 2 от ЗОДОВ. (</a:t>
            </a:r>
            <a:r>
              <a:rPr lang="bg-BG" sz="1900" dirty="0">
                <a:latin typeface="Times New Roman" pitchFamily="18" charset="0"/>
                <a:cs typeface="Times New Roman" pitchFamily="18" charset="0"/>
              </a:rPr>
              <a:t>Решение № 1258 от 10.02.2022 г. на ВАС по </a:t>
            </a:r>
            <a:r>
              <a:rPr lang="bg-BG" sz="1900" dirty="0" err="1">
                <a:latin typeface="Times New Roman" pitchFamily="18" charset="0"/>
                <a:cs typeface="Times New Roman" pitchFamily="18" charset="0"/>
              </a:rPr>
              <a:t>адм</a:t>
            </a:r>
            <a:r>
              <a:rPr lang="bg-BG" sz="1900" dirty="0">
                <a:latin typeface="Times New Roman" pitchFamily="18" charset="0"/>
                <a:cs typeface="Times New Roman" pitchFamily="18" charset="0"/>
              </a:rPr>
              <a:t>. д. № 3517/2021 г., V о</a:t>
            </a:r>
            <a:r>
              <a:rPr lang="bg-BG" sz="1900" dirty="0" smtClean="0">
                <a:latin typeface="Times New Roman" pitchFamily="18" charset="0"/>
                <a:cs typeface="Times New Roman" pitchFamily="18" charset="0"/>
              </a:rPr>
              <a:t>.)</a:t>
            </a:r>
          </a:p>
          <a:p>
            <a:r>
              <a:rPr lang="bg-BG" sz="1900" dirty="0" smtClean="0">
                <a:latin typeface="Times New Roman" pitchFamily="18" charset="0"/>
                <a:cs typeface="Times New Roman" pitchFamily="18" charset="0"/>
              </a:rPr>
              <a:t>ВАС – ответник по иска</a:t>
            </a:r>
          </a:p>
          <a:p>
            <a:pPr algn="just"/>
            <a:r>
              <a:rPr lang="bg-BG" sz="1900" dirty="0" smtClean="0">
                <a:effectLst/>
                <a:latin typeface="Times New Roman" pitchFamily="18" charset="0"/>
                <a:cs typeface="Times New Roman" pitchFamily="18" charset="0"/>
              </a:rPr>
              <a:t>спорът е подсъден на ВАС, и с оглед решение на СЕС от 19.12.2024 г. по дело С-369/23. Според него, допуска се национална правна уредба, съгласно която дадена юрисдикция разглежда като последна инстанция в рамките на касационно обжалване дело относно отговорността на държавата следствие твърдяно нарушение на правото на Съюза поради постановено от тази юрисдикция решение, по което дело посочената юрисдикция има качеството на ответник, при условие, че националната правна уредба и мерките, приети за разглеждането на това дело, позволяват да се отстрани всяко основателно съмнение у правните субекти в независимостта и безпристрастието на съответната юрисдикция. Последната част от </a:t>
            </a:r>
            <a:r>
              <a:rPr lang="bg-BG" sz="1900" dirty="0" err="1" smtClean="0">
                <a:effectLst/>
                <a:latin typeface="Times New Roman" pitchFamily="18" charset="0"/>
                <a:cs typeface="Times New Roman" pitchFamily="18" charset="0"/>
              </a:rPr>
              <a:t>диспозитива</a:t>
            </a:r>
            <a:r>
              <a:rPr lang="bg-BG" sz="1900" dirty="0" smtClean="0">
                <a:effectLst/>
                <a:latin typeface="Times New Roman" pitchFamily="18" charset="0"/>
                <a:cs typeface="Times New Roman" pitchFamily="18" charset="0"/>
              </a:rPr>
              <a:t> на решението на СЕС е мотивиран в т. 50 с оглед факта, че не следва съдиите които са постановили решение, в основата на настоящия спор, да участват в разрешаването му. </a:t>
            </a:r>
            <a:r>
              <a:rPr lang="ru-RU" sz="1900" dirty="0" smtClean="0">
                <a:latin typeface="Times New Roman" pitchFamily="18" charset="0"/>
                <a:cs typeface="Times New Roman" pitchFamily="18" charset="0"/>
              </a:rPr>
              <a:t>(</a:t>
            </a:r>
            <a:r>
              <a:rPr lang="bg-BG" sz="2000" dirty="0">
                <a:latin typeface="Times New Roman" pitchFamily="18" charset="0"/>
                <a:cs typeface="Times New Roman" pitchFamily="18" charset="0"/>
              </a:rPr>
              <a:t>Решение № 3486 от 2.04.2025 г. на ВАС по </a:t>
            </a:r>
            <a:r>
              <a:rPr lang="bg-BG" sz="2000" dirty="0" err="1">
                <a:latin typeface="Times New Roman" pitchFamily="18" charset="0"/>
                <a:cs typeface="Times New Roman" pitchFamily="18" charset="0"/>
              </a:rPr>
              <a:t>адм</a:t>
            </a:r>
            <a:r>
              <a:rPr lang="bg-BG" sz="2000" dirty="0">
                <a:latin typeface="Times New Roman" pitchFamily="18" charset="0"/>
                <a:cs typeface="Times New Roman" pitchFamily="18" charset="0"/>
              </a:rPr>
              <a:t>. д. № 9938/2022 г., VIII о</a:t>
            </a:r>
            <a:r>
              <a:rPr lang="bg-BG" sz="2000" dirty="0" smtClean="0">
                <a:latin typeface="Times New Roman" pitchFamily="18" charset="0"/>
                <a:cs typeface="Times New Roman" pitchFamily="18" charset="0"/>
              </a:rPr>
              <a:t>.)</a:t>
            </a:r>
            <a:endParaRPr lang="ru-RU" sz="1800" dirty="0" smtClean="0">
              <a:effectLst/>
              <a:latin typeface="Times New Roman" pitchFamily="18" charset="0"/>
              <a:cs typeface="Times New Roman" pitchFamily="18" charset="0"/>
            </a:endParaRPr>
          </a:p>
        </p:txBody>
      </p:sp>
    </p:spTree>
    <p:extLst>
      <p:ext uri="{BB962C8B-B14F-4D97-AF65-F5344CB8AC3E}">
        <p14:creationId xmlns:p14="http://schemas.microsoft.com/office/powerpoint/2010/main" val="1400695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467544" y="764704"/>
            <a:ext cx="8229600" cy="5390059"/>
          </a:xfrm>
        </p:spPr>
        <p:txBody>
          <a:bodyPr>
            <a:normAutofit/>
          </a:bodyPr>
          <a:lstStyle/>
          <a:p>
            <a:r>
              <a:rPr lang="bg-BG" sz="2400" b="1" u="sng" dirty="0" smtClean="0">
                <a:latin typeface="Times New Roman" pitchFamily="18" charset="0"/>
                <a:cs typeface="Times New Roman" pitchFamily="18" charset="0"/>
              </a:rPr>
              <a:t>Правораздавателна дейност</a:t>
            </a:r>
          </a:p>
          <a:p>
            <a:pPr algn="just"/>
            <a:r>
              <a:rPr lang="bg-BG" sz="1800" dirty="0">
                <a:latin typeface="Times New Roman" pitchFamily="18" charset="0"/>
                <a:cs typeface="Times New Roman" pitchFamily="18" charset="0"/>
              </a:rPr>
              <a:t>Принципът на разпределяне на компетентност </a:t>
            </a:r>
            <a:r>
              <a:rPr lang="bg-BG" sz="1800" dirty="0" smtClean="0">
                <a:latin typeface="Times New Roman" pitchFamily="18" charset="0"/>
                <a:cs typeface="Times New Roman" pitchFamily="18" charset="0"/>
              </a:rPr>
              <a:t>при </a:t>
            </a:r>
            <a:r>
              <a:rPr lang="bg-BG" sz="1800" dirty="0">
                <a:latin typeface="Times New Roman" pitchFamily="18" charset="0"/>
                <a:cs typeface="Times New Roman" pitchFamily="18" charset="0"/>
              </a:rPr>
              <a:t>незаконосъобразно </a:t>
            </a:r>
            <a:r>
              <a:rPr lang="bg-BG" sz="1800" b="1" dirty="0">
                <a:latin typeface="Times New Roman" pitchFamily="18" charset="0"/>
                <a:cs typeface="Times New Roman" pitchFamily="18" charset="0"/>
              </a:rPr>
              <a:t>правораздаване в нарушение на правото на </a:t>
            </a:r>
            <a:r>
              <a:rPr lang="bg-BG" sz="1800" b="1" dirty="0" smtClean="0">
                <a:latin typeface="Times New Roman" pitchFamily="18" charset="0"/>
                <a:cs typeface="Times New Roman" pitchFamily="18" charset="0"/>
              </a:rPr>
              <a:t>ЕС:</a:t>
            </a:r>
          </a:p>
          <a:p>
            <a:pPr algn="just"/>
            <a:r>
              <a:rPr lang="bg-BG" sz="1800" dirty="0" smtClean="0">
                <a:latin typeface="Times New Roman" pitchFamily="18" charset="0"/>
                <a:cs typeface="Times New Roman" pitchFamily="18" charset="0"/>
              </a:rPr>
              <a:t>– </a:t>
            </a:r>
            <a:r>
              <a:rPr lang="bg-BG" sz="1800" dirty="0">
                <a:latin typeface="Times New Roman" pitchFamily="18" charset="0"/>
                <a:cs typeface="Times New Roman" pitchFamily="18" charset="0"/>
              </a:rPr>
              <a:t>когато е от актове на ВАС – </a:t>
            </a:r>
            <a:r>
              <a:rPr lang="bg-BG" sz="1800" dirty="0" smtClean="0">
                <a:latin typeface="Times New Roman" pitchFamily="18" charset="0"/>
                <a:cs typeface="Times New Roman" pitchFamily="18" charset="0"/>
              </a:rPr>
              <a:t>административен съд;</a:t>
            </a:r>
          </a:p>
          <a:p>
            <a:pPr algn="just"/>
            <a:r>
              <a:rPr lang="bg-BG" sz="1800" dirty="0" smtClean="0">
                <a:latin typeface="Times New Roman" pitchFamily="18" charset="0"/>
                <a:cs typeface="Times New Roman" pitchFamily="18" charset="0"/>
              </a:rPr>
              <a:t>- </a:t>
            </a:r>
            <a:r>
              <a:rPr lang="bg-BG" sz="1800" dirty="0">
                <a:latin typeface="Times New Roman" pitchFamily="18" charset="0"/>
                <a:cs typeface="Times New Roman" pitchFamily="18" charset="0"/>
              </a:rPr>
              <a:t>от актове на други съдилища – гражданските </a:t>
            </a:r>
            <a:r>
              <a:rPr lang="bg-BG" sz="1800" dirty="0" smtClean="0">
                <a:latin typeface="Times New Roman" pitchFamily="18" charset="0"/>
                <a:cs typeface="Times New Roman" pitchFamily="18" charset="0"/>
              </a:rPr>
              <a:t>съдилища.</a:t>
            </a:r>
            <a:endParaRPr lang="bg-BG" sz="1800" dirty="0">
              <a:latin typeface="Times New Roman" pitchFamily="18" charset="0"/>
              <a:cs typeface="Times New Roman" pitchFamily="18" charset="0"/>
            </a:endParaRPr>
          </a:p>
          <a:p>
            <a:r>
              <a:rPr lang="bg-BG" sz="1800" dirty="0" smtClean="0">
                <a:latin typeface="Times New Roman" pitchFamily="18" charset="0"/>
                <a:cs typeface="Times New Roman" pitchFamily="18" charset="0"/>
              </a:rPr>
              <a:t>1) съд и друг орган</a:t>
            </a:r>
          </a:p>
          <a:p>
            <a:r>
              <a:rPr lang="bg-BG" sz="1800" dirty="0" smtClean="0">
                <a:latin typeface="Times New Roman" pitchFamily="18" charset="0"/>
                <a:cs typeface="Times New Roman" pitchFamily="18" charset="0"/>
              </a:rPr>
              <a:t>- компетентен съд</a:t>
            </a:r>
          </a:p>
          <a:p>
            <a:r>
              <a:rPr lang="bg-BG" sz="1800" dirty="0" smtClean="0">
                <a:latin typeface="Times New Roman" pitchFamily="18" charset="0"/>
                <a:cs typeface="Times New Roman" pitchFamily="18" charset="0"/>
              </a:rPr>
              <a:t>- съдебна инстанция, която не е последна по реда на </a:t>
            </a:r>
            <a:r>
              <a:rPr lang="bg-BG" sz="1800" dirty="0" err="1" smtClean="0">
                <a:latin typeface="Times New Roman" pitchFamily="18" charset="0"/>
                <a:cs typeface="Times New Roman" pitchFamily="18" charset="0"/>
              </a:rPr>
              <a:t>инстанционния</a:t>
            </a:r>
            <a:r>
              <a:rPr lang="bg-BG" sz="1800" dirty="0" smtClean="0">
                <a:latin typeface="Times New Roman" pitchFamily="18" charset="0"/>
                <a:cs typeface="Times New Roman" pitchFamily="18" charset="0"/>
              </a:rPr>
              <a:t> контрол – дали актът е окончателен е условие за уважаване на иска, а не за неговата допустимост (определение № 2131/29.04.2025 г. по ч.гр.д. № 1421/25 г.)</a:t>
            </a:r>
          </a:p>
          <a:p>
            <a:r>
              <a:rPr lang="bg-BG" sz="1800" dirty="0" smtClean="0">
                <a:latin typeface="Times New Roman" pitchFamily="18" charset="0"/>
                <a:cs typeface="Times New Roman" pitchFamily="18" charset="0"/>
              </a:rPr>
              <a:t>С-173/03</a:t>
            </a:r>
          </a:p>
          <a:p>
            <a:r>
              <a:rPr lang="bg-BG" sz="1800" dirty="0" smtClean="0">
                <a:latin typeface="Times New Roman" pitchFamily="18" charset="0"/>
                <a:cs typeface="Times New Roman" pitchFamily="18" charset="0"/>
              </a:rPr>
              <a:t>С-224/01</a:t>
            </a:r>
          </a:p>
          <a:p>
            <a:r>
              <a:rPr lang="bg-BG" sz="1800" dirty="0" smtClean="0">
                <a:latin typeface="Times New Roman" pitchFamily="18" charset="0"/>
                <a:cs typeface="Times New Roman" pitchFamily="18" charset="0"/>
              </a:rPr>
              <a:t>С-160/14</a:t>
            </a:r>
            <a:endParaRPr lang="bg-BG" sz="1800" dirty="0">
              <a:latin typeface="Times New Roman" pitchFamily="18" charset="0"/>
              <a:cs typeface="Times New Roman" pitchFamily="18" charset="0"/>
            </a:endParaRPr>
          </a:p>
        </p:txBody>
      </p:sp>
    </p:spTree>
    <p:extLst>
      <p:ext uri="{BB962C8B-B14F-4D97-AF65-F5344CB8AC3E}">
        <p14:creationId xmlns:p14="http://schemas.microsoft.com/office/powerpoint/2010/main" val="142296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457200" y="836712"/>
            <a:ext cx="8229600" cy="5289451"/>
          </a:xfrm>
        </p:spPr>
        <p:txBody>
          <a:bodyPr>
            <a:normAutofit/>
          </a:bodyPr>
          <a:lstStyle/>
          <a:p>
            <a:pPr algn="just"/>
            <a:r>
              <a:rPr lang="bg-BG" sz="1800" dirty="0" smtClean="0">
                <a:latin typeface="Times New Roman" pitchFamily="18" charset="0"/>
                <a:cs typeface="Times New Roman" pitchFamily="18" charset="0"/>
              </a:rPr>
              <a:t>АВТОНОМЕН ПРИНЦИП: унифициране </a:t>
            </a:r>
            <a:r>
              <a:rPr lang="bg-BG" sz="1800" dirty="0">
                <a:latin typeface="Times New Roman" pitchFamily="18" charset="0"/>
                <a:cs typeface="Times New Roman" pitchFamily="18" charset="0"/>
              </a:rPr>
              <a:t>на режима на </a:t>
            </a:r>
            <a:r>
              <a:rPr lang="bg-BG" sz="1800" dirty="0" err="1">
                <a:latin typeface="Times New Roman" pitchFamily="18" charset="0"/>
                <a:cs typeface="Times New Roman" pitchFamily="18" charset="0"/>
              </a:rPr>
              <a:t>извъндоговорната</a:t>
            </a:r>
            <a:r>
              <a:rPr lang="bg-BG" sz="1800" dirty="0">
                <a:latin typeface="Times New Roman" pitchFamily="18" charset="0"/>
                <a:cs typeface="Times New Roman" pitchFamily="18" charset="0"/>
              </a:rPr>
              <a:t> отговорност на държавите, от който те не могат да се отклоняват.</a:t>
            </a:r>
            <a:endParaRPr lang="bg-BG" sz="1800" dirty="0" smtClean="0">
              <a:latin typeface="Times New Roman" pitchFamily="18" charset="0"/>
              <a:cs typeface="Times New Roman" pitchFamily="18" charset="0"/>
            </a:endParaRPr>
          </a:p>
          <a:p>
            <a:pPr algn="just"/>
            <a:r>
              <a:rPr lang="bg-BG" sz="1800" dirty="0" err="1" smtClean="0">
                <a:latin typeface="Times New Roman" pitchFamily="18" charset="0"/>
                <a:cs typeface="Times New Roman" pitchFamily="18" charset="0"/>
              </a:rPr>
              <a:t>Извъндоговорната</a:t>
            </a:r>
            <a:r>
              <a:rPr lang="bg-BG" sz="1800" dirty="0" smtClean="0">
                <a:latin typeface="Times New Roman" pitchFamily="18" charset="0"/>
                <a:cs typeface="Times New Roman" pitchFamily="18" charset="0"/>
              </a:rPr>
              <a:t> отговорност почива на </a:t>
            </a:r>
            <a:r>
              <a:rPr lang="bg-BG" sz="1800" dirty="0">
                <a:latin typeface="Times New Roman" pitchFamily="18" charset="0"/>
                <a:cs typeface="Times New Roman" pitchFamily="18" charset="0"/>
              </a:rPr>
              <a:t>неизпълнение на задълженията </a:t>
            </a:r>
            <a:r>
              <a:rPr lang="bg-BG" sz="1800" dirty="0" smtClean="0">
                <a:latin typeface="Times New Roman" pitchFamily="18" charset="0"/>
                <a:cs typeface="Times New Roman" pitchFamily="18" charset="0"/>
              </a:rPr>
              <a:t>на държавата, </a:t>
            </a:r>
            <a:r>
              <a:rPr lang="bg-BG" sz="1800" dirty="0">
                <a:latin typeface="Times New Roman" pitchFamily="18" charset="0"/>
                <a:cs typeface="Times New Roman" pitchFamily="18" charset="0"/>
              </a:rPr>
              <a:t>произтичащи от правото на ЕС</a:t>
            </a:r>
            <a:r>
              <a:rPr lang="bg-BG" sz="1800" dirty="0" smtClean="0">
                <a:latin typeface="Times New Roman" pitchFamily="18" charset="0"/>
                <a:cs typeface="Times New Roman" pitchFamily="18" charset="0"/>
              </a:rPr>
              <a:t>.</a:t>
            </a:r>
          </a:p>
          <a:p>
            <a:pPr algn="just"/>
            <a:r>
              <a:rPr lang="bg-BG" sz="1800" dirty="0" smtClean="0">
                <a:latin typeface="Times New Roman" pitchFamily="18" charset="0"/>
                <a:cs typeface="Times New Roman" pitchFamily="18" charset="0"/>
              </a:rPr>
              <a:t>Не се преодолява силата на </a:t>
            </a:r>
            <a:r>
              <a:rPr lang="bg-BG" sz="1800" dirty="0" err="1" smtClean="0">
                <a:latin typeface="Times New Roman" pitchFamily="18" charset="0"/>
                <a:cs typeface="Times New Roman" pitchFamily="18" charset="0"/>
              </a:rPr>
              <a:t>пресъдено</a:t>
            </a:r>
            <a:r>
              <a:rPr lang="bg-BG" sz="1800" dirty="0" smtClean="0">
                <a:latin typeface="Times New Roman" pitchFamily="18" charset="0"/>
                <a:cs typeface="Times New Roman" pitchFamily="18" charset="0"/>
              </a:rPr>
              <a:t> нещо (С-160/14, т. 55)</a:t>
            </a:r>
          </a:p>
          <a:p>
            <a:pPr algn="just"/>
            <a:r>
              <a:rPr lang="bg-BG" sz="1800" dirty="0">
                <a:latin typeface="Times New Roman" pitchFamily="18" charset="0"/>
                <a:cs typeface="Times New Roman" pitchFamily="18" charset="0"/>
              </a:rPr>
              <a:t>във вътрешен спор, ако се касае за административна дейност (включително от приемане или неприемане на подзаконов административен акт на орган на изпълнителната власт), компетентността се определя по чл. 1 от ЗОДОВ, а ако е нарушено правото на ЕС – по чл. 2в, ал. 1, т. 1 от ЗОДОВ. Ако отговорността е на законодателя, защото той е приел или не е приел нормативния акт, компетентността е по чл. 49 от ЗЗД, съответно – по чл. 2в, ал. 1, т. 2 от ЗОДОВ. </a:t>
            </a:r>
          </a:p>
          <a:p>
            <a:pPr algn="just"/>
            <a:endParaRPr lang="bg-BG" sz="1800" dirty="0">
              <a:latin typeface="Times New Roman" pitchFamily="18" charset="0"/>
              <a:cs typeface="Times New Roman" pitchFamily="18" charset="0"/>
            </a:endParaRPr>
          </a:p>
        </p:txBody>
      </p:sp>
    </p:spTree>
    <p:extLst>
      <p:ext uri="{BB962C8B-B14F-4D97-AF65-F5344CB8AC3E}">
        <p14:creationId xmlns:p14="http://schemas.microsoft.com/office/powerpoint/2010/main" val="1373875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457200" y="404664"/>
            <a:ext cx="8229600" cy="6048672"/>
          </a:xfrm>
        </p:spPr>
        <p:txBody>
          <a:bodyPr>
            <a:noAutofit/>
          </a:bodyPr>
          <a:lstStyle/>
          <a:p>
            <a:pPr algn="just">
              <a:spcBef>
                <a:spcPts val="0"/>
              </a:spcBef>
            </a:pPr>
            <a:r>
              <a:rPr lang="bg-BG" sz="1600" dirty="0" smtClean="0">
                <a:latin typeface="Times New Roman" pitchFamily="18" charset="0"/>
                <a:cs typeface="Times New Roman" pitchFamily="18" charset="0"/>
              </a:rPr>
              <a:t>ПРЕДПОСТАВКИ</a:t>
            </a:r>
          </a:p>
          <a:p>
            <a:pPr algn="just">
              <a:spcBef>
                <a:spcPts val="0"/>
              </a:spcBef>
            </a:pPr>
            <a:r>
              <a:rPr lang="bg-BG" sz="1600" dirty="0" smtClean="0">
                <a:latin typeface="Times New Roman" pitchFamily="18" charset="0"/>
                <a:cs typeface="Times New Roman" pitchFamily="18" charset="0"/>
              </a:rPr>
              <a:t>1) Нарушената правна норма от правото на ЕС предоставя права на частно правни субекти</a:t>
            </a:r>
          </a:p>
          <a:p>
            <a:pPr algn="just">
              <a:spcBef>
                <a:spcPts val="0"/>
              </a:spcBef>
            </a:pPr>
            <a:r>
              <a:rPr lang="bg-BG" sz="1600" dirty="0" smtClean="0">
                <a:latin typeface="Times New Roman" pitchFamily="18" charset="0"/>
                <a:cs typeface="Times New Roman" pitchFamily="18" charset="0"/>
              </a:rPr>
              <a:t>С-46/93 и С-48/93 – националният законодател носи отговорност за неизпълнение на задължение (транспониране на директива)</a:t>
            </a:r>
          </a:p>
          <a:p>
            <a:pPr algn="just">
              <a:spcBef>
                <a:spcPts val="0"/>
              </a:spcBef>
            </a:pPr>
            <a:r>
              <a:rPr lang="bg-BG" sz="1600" dirty="0" smtClean="0">
                <a:effectLst/>
                <a:latin typeface="Times New Roman" pitchFamily="18" charset="0"/>
                <a:cs typeface="Times New Roman" pitchFamily="18" charset="0"/>
              </a:rPr>
              <a:t>Държавата </a:t>
            </a:r>
            <a:r>
              <a:rPr lang="ru-RU" sz="1600" dirty="0" smtClean="0">
                <a:effectLst/>
                <a:latin typeface="Times New Roman" pitchFamily="18" charset="0"/>
                <a:cs typeface="Times New Roman" pitchFamily="18" charset="0"/>
              </a:rPr>
              <a:t>се </a:t>
            </a:r>
            <a:r>
              <a:rPr lang="bg-BG" sz="1600" dirty="0" smtClean="0">
                <a:effectLst/>
                <a:latin typeface="Times New Roman" pitchFamily="18" charset="0"/>
                <a:cs typeface="Times New Roman" pitchFamily="18" charset="0"/>
              </a:rPr>
              <a:t>разглежда също като едно цяло, независимо дали законодателната, съдебната или изпълнителната власт носи отговорност за нарушението, причинило вредата. </a:t>
            </a:r>
            <a:r>
              <a:rPr lang="bg-BG" sz="1600" dirty="0" smtClean="0">
                <a:latin typeface="Times New Roman" pitchFamily="18" charset="0"/>
                <a:cs typeface="Times New Roman" pitchFamily="18" charset="0"/>
              </a:rPr>
              <a:t>В</a:t>
            </a:r>
            <a:r>
              <a:rPr lang="bg-BG" sz="1600" dirty="0" smtClean="0">
                <a:effectLst/>
                <a:latin typeface="Times New Roman" pitchFamily="18" charset="0"/>
                <a:cs typeface="Times New Roman" pitchFamily="18" charset="0"/>
              </a:rPr>
              <a:t>сички </a:t>
            </a:r>
            <a:r>
              <a:rPr lang="ru-RU" sz="1600" dirty="0" smtClean="0">
                <a:effectLst/>
                <a:latin typeface="Times New Roman" pitchFamily="18" charset="0"/>
                <a:cs typeface="Times New Roman" pitchFamily="18" charset="0"/>
              </a:rPr>
              <a:t>инстанции на </a:t>
            </a:r>
            <a:r>
              <a:rPr lang="bg-BG" sz="1600" dirty="0" smtClean="0">
                <a:effectLst/>
                <a:latin typeface="Times New Roman" pitchFamily="18" charset="0"/>
                <a:cs typeface="Times New Roman" pitchFamily="18" charset="0"/>
              </a:rPr>
              <a:t>държавата, включително и законодателната власт, са длъжни при изпълнението на своите задачи да спазват нормите, установени от </a:t>
            </a:r>
            <a:r>
              <a:rPr lang="bg-BG" sz="1600" dirty="0" err="1" smtClean="0">
                <a:effectLst/>
                <a:latin typeface="Times New Roman" pitchFamily="18" charset="0"/>
                <a:cs typeface="Times New Roman" pitchFamily="18" charset="0"/>
              </a:rPr>
              <a:t>общностното</a:t>
            </a:r>
            <a:r>
              <a:rPr lang="bg-BG" sz="1600" dirty="0" smtClean="0">
                <a:effectLst/>
                <a:latin typeface="Times New Roman" pitchFamily="18" charset="0"/>
                <a:cs typeface="Times New Roman" pitchFamily="18" charset="0"/>
              </a:rPr>
              <a:t> право, годни пряко да уреждат положението на частноправните субекти.</a:t>
            </a:r>
          </a:p>
          <a:p>
            <a:pPr algn="just">
              <a:spcBef>
                <a:spcPts val="0"/>
              </a:spcBef>
            </a:pPr>
            <a:r>
              <a:rPr lang="bg-BG" sz="1600" dirty="0" smtClean="0">
                <a:latin typeface="Times New Roman" pitchFamily="18" charset="0"/>
                <a:cs typeface="Times New Roman" pitchFamily="18" charset="0"/>
              </a:rPr>
              <a:t>Нормата може да е от всеки акт на Общността</a:t>
            </a:r>
          </a:p>
          <a:p>
            <a:pPr algn="just">
              <a:spcBef>
                <a:spcPts val="0"/>
              </a:spcBef>
            </a:pPr>
            <a:r>
              <a:rPr lang="bg-BG" sz="1600" dirty="0" smtClean="0">
                <a:latin typeface="Times New Roman" pitchFamily="18" charset="0"/>
                <a:cs typeface="Times New Roman" pitchFamily="18" charset="0"/>
              </a:rPr>
              <a:t>2) достатъчно съществено</a:t>
            </a:r>
          </a:p>
          <a:p>
            <a:pPr algn="just">
              <a:spcBef>
                <a:spcPts val="0"/>
              </a:spcBef>
            </a:pPr>
            <a:r>
              <a:rPr lang="bg-BG" sz="1600" dirty="0" smtClean="0">
                <a:latin typeface="Times New Roman" pitchFamily="18" charset="0"/>
                <a:cs typeface="Times New Roman" pitchFamily="18" charset="0"/>
              </a:rPr>
              <a:t>- явно</a:t>
            </a:r>
            <a:r>
              <a:rPr lang="en-GB" sz="1600" dirty="0" smtClean="0">
                <a:latin typeface="Times New Roman" pitchFamily="18" charset="0"/>
                <a:cs typeface="Times New Roman" pitchFamily="18" charset="0"/>
              </a:rPr>
              <a:t> </a:t>
            </a:r>
            <a:r>
              <a:rPr lang="en-GB" sz="1600" dirty="0">
                <a:latin typeface="Times New Roman" pitchFamily="18" charset="0"/>
                <a:cs typeface="Times New Roman" pitchFamily="18" charset="0"/>
              </a:rPr>
              <a:t>и </a:t>
            </a:r>
            <a:r>
              <a:rPr lang="bg-BG" sz="1600" dirty="0" smtClean="0">
                <a:latin typeface="Times New Roman" pitchFamily="18" charset="0"/>
                <a:cs typeface="Times New Roman" pitchFamily="18" charset="0"/>
              </a:rPr>
              <a:t>значително неспазване от държава членка на границите, които са наложени на нейната свобода на преценка. (</a:t>
            </a:r>
            <a:r>
              <a:rPr lang="bg-BG" sz="1600" dirty="0" smtClean="0">
                <a:effectLst/>
                <a:latin typeface="Times New Roman" pitchFamily="18" charset="0"/>
                <a:cs typeface="Times New Roman" pitchFamily="18" charset="0"/>
              </a:rPr>
              <a:t>националният законодател </a:t>
            </a:r>
            <a:r>
              <a:rPr lang="ru-RU" sz="1600" dirty="0" smtClean="0">
                <a:effectLst/>
                <a:latin typeface="Times New Roman" pitchFamily="18" charset="0"/>
                <a:cs typeface="Times New Roman" pitchFamily="18" charset="0"/>
              </a:rPr>
              <a:t>не </a:t>
            </a:r>
            <a:r>
              <a:rPr lang="bg-BG" sz="1600" dirty="0" smtClean="0">
                <a:effectLst/>
                <a:latin typeface="Times New Roman" pitchFamily="18" charset="0"/>
                <a:cs typeface="Times New Roman" pitchFamily="18" charset="0"/>
              </a:rPr>
              <a:t>разполага</a:t>
            </a:r>
            <a:r>
              <a:rPr lang="ru-RU" sz="1600" dirty="0" smtClean="0">
                <a:effectLst/>
                <a:latin typeface="Times New Roman" pitchFamily="18" charset="0"/>
                <a:cs typeface="Times New Roman" pitchFamily="18" charset="0"/>
              </a:rPr>
              <a:t> постоянно с широко </a:t>
            </a:r>
            <a:r>
              <a:rPr lang="bg-BG" sz="1600" dirty="0" smtClean="0">
                <a:effectLst/>
                <a:latin typeface="Times New Roman" pitchFamily="18" charset="0"/>
                <a:cs typeface="Times New Roman" pitchFamily="18" charset="0"/>
              </a:rPr>
              <a:t>правомощие</a:t>
            </a:r>
            <a:r>
              <a:rPr lang="ru-RU" sz="1600" dirty="0" smtClean="0">
                <a:effectLst/>
                <a:latin typeface="Times New Roman" pitchFamily="18" charset="0"/>
                <a:cs typeface="Times New Roman" pitchFamily="18" charset="0"/>
              </a:rPr>
              <a:t> за </a:t>
            </a:r>
            <a:r>
              <a:rPr lang="bg-BG" sz="1600" dirty="0" smtClean="0">
                <a:effectLst/>
                <a:latin typeface="Times New Roman" pitchFamily="18" charset="0"/>
                <a:cs typeface="Times New Roman" pitchFamily="18" charset="0"/>
              </a:rPr>
              <a:t>преценка относно област, уредена от </a:t>
            </a:r>
            <a:r>
              <a:rPr lang="bg-BG" sz="1600" dirty="0" err="1" smtClean="0">
                <a:effectLst/>
                <a:latin typeface="Times New Roman" pitchFamily="18" charset="0"/>
                <a:cs typeface="Times New Roman" pitchFamily="18" charset="0"/>
              </a:rPr>
              <a:t>общностното</a:t>
            </a:r>
            <a:r>
              <a:rPr lang="bg-BG" sz="1600" dirty="0" smtClean="0">
                <a:effectLst/>
                <a:latin typeface="Times New Roman" pitchFamily="18" charset="0"/>
                <a:cs typeface="Times New Roman" pitchFamily="18" charset="0"/>
              </a:rPr>
              <a:t> право. Задължение за постигне на резултат или задължения за действие или за бездействие намаляват значително неговата свобода на преценка. </a:t>
            </a:r>
            <a:r>
              <a:rPr lang="ru-RU" sz="1600" dirty="0" smtClean="0">
                <a:effectLst/>
                <a:latin typeface="Times New Roman" pitchFamily="18" charset="0"/>
                <a:cs typeface="Times New Roman" pitchFamily="18" charset="0"/>
              </a:rPr>
              <a:t>(да </a:t>
            </a:r>
            <a:r>
              <a:rPr lang="bg-BG" sz="1600" dirty="0" smtClean="0">
                <a:effectLst/>
                <a:latin typeface="Times New Roman" pitchFamily="18" charset="0"/>
                <a:cs typeface="Times New Roman" pitchFamily="18" charset="0"/>
              </a:rPr>
              <a:t>предприеме в определен срок всички необходими</a:t>
            </a:r>
            <a:r>
              <a:rPr lang="ru-RU" sz="1600" dirty="0" smtClean="0">
                <a:effectLst/>
                <a:latin typeface="Times New Roman" pitchFamily="18" charset="0"/>
                <a:cs typeface="Times New Roman" pitchFamily="18" charset="0"/>
              </a:rPr>
              <a:t> мерки, за да </a:t>
            </a:r>
            <a:r>
              <a:rPr lang="bg-BG" sz="1600" dirty="0" smtClean="0">
                <a:effectLst/>
                <a:latin typeface="Times New Roman" pitchFamily="18" charset="0"/>
                <a:cs typeface="Times New Roman" pitchFamily="18" charset="0"/>
              </a:rPr>
              <a:t>постигне</a:t>
            </a:r>
            <a:r>
              <a:rPr lang="ru-RU" sz="1600" dirty="0" smtClean="0">
                <a:effectLst/>
                <a:latin typeface="Times New Roman" pitchFamily="18" charset="0"/>
                <a:cs typeface="Times New Roman" pitchFamily="18" charset="0"/>
              </a:rPr>
              <a:t> предписания от директива </a:t>
            </a:r>
            <a:r>
              <a:rPr lang="bg-BG" sz="1600" dirty="0" smtClean="0">
                <a:effectLst/>
                <a:latin typeface="Times New Roman" pitchFamily="18" charset="0"/>
                <a:cs typeface="Times New Roman" pitchFamily="18" charset="0"/>
              </a:rPr>
              <a:t>резултат). Обратно, когато държава членка действа в област, в която тя разполага с широка </a:t>
            </a:r>
            <a:r>
              <a:rPr lang="ru-RU" sz="1600" dirty="0" smtClean="0">
                <a:effectLst/>
                <a:latin typeface="Times New Roman" pitchFamily="18" charset="0"/>
                <a:cs typeface="Times New Roman" pitchFamily="18" charset="0"/>
              </a:rPr>
              <a:t>свобода на </a:t>
            </a:r>
            <a:r>
              <a:rPr lang="bg-BG" sz="1600" dirty="0" smtClean="0">
                <a:effectLst/>
                <a:latin typeface="Times New Roman" pitchFamily="18" charset="0"/>
                <a:cs typeface="Times New Roman" pitchFamily="18" charset="0"/>
              </a:rPr>
              <a:t>преценка, изискванията, при които нейната отговорност може да бъде ангажирана, трябва да бъдат по принцип същите</a:t>
            </a:r>
            <a:r>
              <a:rPr lang="ru-RU" sz="1600" dirty="0" smtClean="0">
                <a:effectLst/>
                <a:latin typeface="Times New Roman" pitchFamily="18" charset="0"/>
                <a:cs typeface="Times New Roman" pitchFamily="18" charset="0"/>
              </a:rPr>
              <a:t> </a:t>
            </a:r>
            <a:r>
              <a:rPr lang="bg-BG" sz="1600" dirty="0" smtClean="0">
                <a:effectLst/>
                <a:latin typeface="Times New Roman" pitchFamily="18" charset="0"/>
                <a:cs typeface="Times New Roman" pitchFamily="18" charset="0"/>
              </a:rPr>
              <a:t>като тези, от които зависи отговорността на Общността при подобно положение – </a:t>
            </a:r>
            <a:r>
              <a:rPr lang="bg-BG" sz="1600" dirty="0" err="1" smtClean="0">
                <a:effectLst/>
                <a:latin typeface="Times New Roman" pitchFamily="18" charset="0"/>
                <a:cs typeface="Times New Roman" pitchFamily="18" charset="0"/>
              </a:rPr>
              <a:t>общностни</a:t>
            </a:r>
            <a:r>
              <a:rPr lang="bg-BG" sz="1600" dirty="0" smtClean="0">
                <a:effectLst/>
                <a:latin typeface="Times New Roman" pitchFamily="18" charset="0"/>
                <a:cs typeface="Times New Roman" pitchFamily="18" charset="0"/>
              </a:rPr>
              <a:t> </a:t>
            </a:r>
            <a:r>
              <a:rPr lang="ru-RU" sz="1600" dirty="0" smtClean="0">
                <a:effectLst/>
                <a:latin typeface="Times New Roman" pitchFamily="18" charset="0"/>
                <a:cs typeface="Times New Roman" pitchFamily="18" charset="0"/>
              </a:rPr>
              <a:t>политики)</a:t>
            </a:r>
            <a:endParaRPr lang="bg-BG" sz="16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145078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467544" y="764704"/>
            <a:ext cx="8219256" cy="5328592"/>
          </a:xfrm>
        </p:spPr>
        <p:txBody>
          <a:bodyPr>
            <a:normAutofit fontScale="32500" lnSpcReduction="20000"/>
          </a:bodyPr>
          <a:lstStyle/>
          <a:p>
            <a:pPr>
              <a:lnSpc>
                <a:spcPct val="120000"/>
              </a:lnSpc>
              <a:spcBef>
                <a:spcPts val="0"/>
              </a:spcBef>
            </a:pPr>
            <a:r>
              <a:rPr lang="ru-RU" sz="5500" dirty="0" smtClean="0">
                <a:effectLst/>
                <a:latin typeface="Times New Roman" pitchFamily="18" charset="0"/>
                <a:cs typeface="Times New Roman" pitchFamily="18" charset="0"/>
              </a:rPr>
              <a:t>- </a:t>
            </a:r>
            <a:r>
              <a:rPr lang="bg-BG" sz="5500" dirty="0" smtClean="0">
                <a:effectLst/>
                <a:latin typeface="Times New Roman" pitchFamily="18" charset="0"/>
                <a:cs typeface="Times New Roman" pitchFamily="18" charset="0"/>
              </a:rPr>
              <a:t>степента на яснота и прецизност на нарушената правна норма;</a:t>
            </a:r>
          </a:p>
          <a:p>
            <a:pPr>
              <a:lnSpc>
                <a:spcPct val="120000"/>
              </a:lnSpc>
              <a:spcBef>
                <a:spcPts val="0"/>
              </a:spcBef>
            </a:pPr>
            <a:r>
              <a:rPr lang="bg-BG" sz="5500" dirty="0" smtClean="0">
                <a:effectLst/>
                <a:latin typeface="Times New Roman" pitchFamily="18" charset="0"/>
                <a:cs typeface="Times New Roman" pitchFamily="18" charset="0"/>
              </a:rPr>
              <a:t>- обхватът на свободата на преценка, която нарушената норма предоставя на националните;</a:t>
            </a:r>
          </a:p>
          <a:p>
            <a:pPr>
              <a:lnSpc>
                <a:spcPct val="120000"/>
              </a:lnSpc>
              <a:spcBef>
                <a:spcPts val="0"/>
              </a:spcBef>
            </a:pPr>
            <a:r>
              <a:rPr lang="bg-BG" sz="5500" dirty="0" smtClean="0">
                <a:latin typeface="Times New Roman" pitchFamily="18" charset="0"/>
                <a:cs typeface="Times New Roman" pitchFamily="18" charset="0"/>
              </a:rPr>
              <a:t>-</a:t>
            </a:r>
            <a:r>
              <a:rPr lang="bg-BG" sz="5500" dirty="0" smtClean="0">
                <a:effectLst/>
                <a:latin typeface="Times New Roman" pitchFamily="18" charset="0"/>
                <a:cs typeface="Times New Roman" pitchFamily="18" charset="0"/>
              </a:rPr>
              <a:t> умисълът или непредпазливостта при неизпълнението на задължението;</a:t>
            </a:r>
          </a:p>
          <a:p>
            <a:pPr>
              <a:lnSpc>
                <a:spcPct val="120000"/>
              </a:lnSpc>
              <a:spcBef>
                <a:spcPts val="0"/>
              </a:spcBef>
            </a:pPr>
            <a:r>
              <a:rPr lang="bg-BG" sz="5500" dirty="0" smtClean="0">
                <a:latin typeface="Times New Roman" pitchFamily="18" charset="0"/>
                <a:cs typeface="Times New Roman" pitchFamily="18" charset="0"/>
              </a:rPr>
              <a:t>-</a:t>
            </a:r>
            <a:r>
              <a:rPr lang="bg-BG" sz="5500" dirty="0" smtClean="0">
                <a:effectLst/>
                <a:latin typeface="Times New Roman" pitchFamily="18" charset="0"/>
                <a:cs typeface="Times New Roman" pitchFamily="18" charset="0"/>
              </a:rPr>
              <a:t> извинимият или неизвиним характер на евентуална грешка при прилагане на правото;</a:t>
            </a:r>
          </a:p>
          <a:p>
            <a:pPr>
              <a:lnSpc>
                <a:spcPct val="120000"/>
              </a:lnSpc>
              <a:spcBef>
                <a:spcPts val="0"/>
              </a:spcBef>
            </a:pPr>
            <a:r>
              <a:rPr lang="bg-BG" sz="5500" dirty="0" smtClean="0">
                <a:latin typeface="Times New Roman" pitchFamily="18" charset="0"/>
                <a:cs typeface="Times New Roman" pitchFamily="18" charset="0"/>
              </a:rPr>
              <a:t>- </a:t>
            </a:r>
            <a:r>
              <a:rPr lang="bg-BG" sz="5500" dirty="0" smtClean="0">
                <a:effectLst/>
                <a:latin typeface="Times New Roman" pitchFamily="18" charset="0"/>
                <a:cs typeface="Times New Roman" pitchFamily="18" charset="0"/>
              </a:rPr>
              <a:t>обстоятелството, че поведението на </a:t>
            </a:r>
            <a:r>
              <a:rPr lang="bg-BG" sz="5500" dirty="0" err="1" smtClean="0">
                <a:effectLst/>
                <a:latin typeface="Times New Roman" pitchFamily="18" charset="0"/>
                <a:cs typeface="Times New Roman" pitchFamily="18" charset="0"/>
              </a:rPr>
              <a:t>общностна</a:t>
            </a:r>
            <a:r>
              <a:rPr lang="bg-BG" sz="5500" dirty="0" smtClean="0">
                <a:effectLst/>
                <a:latin typeface="Times New Roman" pitchFamily="18" charset="0"/>
                <a:cs typeface="Times New Roman" pitchFamily="18" charset="0"/>
              </a:rPr>
              <a:t> институция може да е допринесло за бездействие, за приемане или за запазване на национални мерки или практики, които противоречат на </a:t>
            </a:r>
            <a:r>
              <a:rPr lang="bg-BG" sz="5500" dirty="0" err="1" smtClean="0">
                <a:effectLst/>
                <a:latin typeface="Times New Roman" pitchFamily="18" charset="0"/>
                <a:cs typeface="Times New Roman" pitchFamily="18" charset="0"/>
              </a:rPr>
              <a:t>общностното</a:t>
            </a:r>
            <a:r>
              <a:rPr lang="bg-BG" sz="5500" dirty="0" smtClean="0">
                <a:effectLst/>
                <a:latin typeface="Times New Roman" pitchFamily="18" charset="0"/>
                <a:cs typeface="Times New Roman" pitchFamily="18" charset="0"/>
              </a:rPr>
              <a:t> право.</a:t>
            </a:r>
          </a:p>
          <a:p>
            <a:pPr algn="just">
              <a:lnSpc>
                <a:spcPct val="120000"/>
              </a:lnSpc>
              <a:spcBef>
                <a:spcPts val="0"/>
              </a:spcBef>
            </a:pPr>
            <a:r>
              <a:rPr lang="bg-BG" sz="5500" dirty="0" smtClean="0">
                <a:effectLst/>
                <a:latin typeface="Times New Roman" pitchFamily="18" charset="0"/>
                <a:cs typeface="Times New Roman" pitchFamily="18" charset="0"/>
              </a:rPr>
              <a:t>При всички положения едно нарушение на </a:t>
            </a:r>
            <a:r>
              <a:rPr lang="bg-BG" sz="5500" dirty="0" err="1" smtClean="0">
                <a:effectLst/>
                <a:latin typeface="Times New Roman" pitchFamily="18" charset="0"/>
                <a:cs typeface="Times New Roman" pitchFamily="18" charset="0"/>
              </a:rPr>
              <a:t>общностното</a:t>
            </a:r>
            <a:r>
              <a:rPr lang="bg-BG" sz="5500" dirty="0" smtClean="0">
                <a:effectLst/>
                <a:latin typeface="Times New Roman" pitchFamily="18" charset="0"/>
                <a:cs typeface="Times New Roman" pitchFamily="18" charset="0"/>
              </a:rPr>
              <a:t> право е явно съществено, когато е продължило въпреки постановяването на решение, установяващо твърдяното неизпълнение на задължение, на решение по </a:t>
            </a:r>
            <a:r>
              <a:rPr lang="bg-BG" sz="5500" dirty="0" err="1" smtClean="0">
                <a:effectLst/>
                <a:latin typeface="Times New Roman" pitchFamily="18" charset="0"/>
                <a:cs typeface="Times New Roman" pitchFamily="18" charset="0"/>
              </a:rPr>
              <a:t>преюдициално</a:t>
            </a:r>
            <a:r>
              <a:rPr lang="bg-BG" sz="5500" dirty="0" smtClean="0">
                <a:effectLst/>
                <a:latin typeface="Times New Roman" pitchFamily="18" charset="0"/>
                <a:cs typeface="Times New Roman" pitchFamily="18" charset="0"/>
              </a:rPr>
              <a:t> запитване или на трайно установена практика на Съда в конкретната област, от които </a:t>
            </a:r>
            <a:r>
              <a:rPr lang="ru-RU" sz="5500" dirty="0" smtClean="0">
                <a:effectLst/>
                <a:latin typeface="Times New Roman" pitchFamily="18" charset="0"/>
                <a:cs typeface="Times New Roman" pitchFamily="18" charset="0"/>
              </a:rPr>
              <a:t>е видно, че </a:t>
            </a:r>
            <a:r>
              <a:rPr lang="bg-BG" sz="5500" dirty="0" smtClean="0">
                <a:effectLst/>
                <a:latin typeface="Times New Roman" pitchFamily="18" charset="0"/>
                <a:cs typeface="Times New Roman" pitchFamily="18" charset="0"/>
              </a:rPr>
              <a:t>въпросното поведение съставлява </a:t>
            </a:r>
            <a:r>
              <a:rPr lang="ru-RU" sz="5500" dirty="0" smtClean="0">
                <a:effectLst/>
                <a:latin typeface="Times New Roman" pitchFamily="18" charset="0"/>
                <a:cs typeface="Times New Roman" pitchFamily="18" charset="0"/>
              </a:rPr>
              <a:t>нарушение.</a:t>
            </a:r>
          </a:p>
          <a:p>
            <a:pPr algn="just">
              <a:lnSpc>
                <a:spcPct val="120000"/>
              </a:lnSpc>
              <a:spcBef>
                <a:spcPts val="0"/>
              </a:spcBef>
            </a:pPr>
            <a:r>
              <a:rPr lang="ru-RU" sz="5500" dirty="0" smtClean="0">
                <a:latin typeface="Times New Roman" pitchFamily="18" charset="0"/>
                <a:cs typeface="Times New Roman" pitchFamily="18" charset="0"/>
              </a:rPr>
              <a:t>- Формата на в</a:t>
            </a:r>
            <a:r>
              <a:rPr lang="bg-BG" sz="5500" dirty="0" smtClean="0">
                <a:latin typeface="Times New Roman" pitchFamily="18" charset="0"/>
                <a:cs typeface="Times New Roman" pitchFamily="18" charset="0"/>
              </a:rPr>
              <a:t>ината</a:t>
            </a:r>
            <a:r>
              <a:rPr lang="ru-RU" sz="5500" dirty="0" smtClean="0">
                <a:latin typeface="Times New Roman" pitchFamily="18" charset="0"/>
                <a:cs typeface="Times New Roman" pitchFamily="18" charset="0"/>
              </a:rPr>
              <a:t> е без значение, но </a:t>
            </a:r>
            <a:r>
              <a:rPr lang="ru-RU" sz="5500" dirty="0" err="1" smtClean="0">
                <a:latin typeface="Times New Roman" pitchFamily="18" charset="0"/>
                <a:cs typeface="Times New Roman" pitchFamily="18" charset="0"/>
              </a:rPr>
              <a:t>установяването</a:t>
            </a:r>
            <a:r>
              <a:rPr lang="ru-RU" sz="5500" dirty="0" smtClean="0">
                <a:latin typeface="Times New Roman" pitchFamily="18" charset="0"/>
                <a:cs typeface="Times New Roman" pitchFamily="18" charset="0"/>
              </a:rPr>
              <a:t> на вина </a:t>
            </a:r>
            <a:r>
              <a:rPr lang="bg-BG" sz="5500" dirty="0" smtClean="0">
                <a:latin typeface="Times New Roman" pitchFamily="18" charset="0"/>
                <a:cs typeface="Times New Roman" pitchFamily="18" charset="0"/>
              </a:rPr>
              <a:t>може </a:t>
            </a:r>
            <a:r>
              <a:rPr lang="bg-BG" sz="5500" dirty="0">
                <a:latin typeface="Times New Roman" pitchFamily="18" charset="0"/>
                <a:cs typeface="Times New Roman" pitchFamily="18" charset="0"/>
              </a:rPr>
              <a:t>да докаже, че нарушението е достатъчно съществено. Държавите членки не могат да обвържат отговорността си с формата на вина и да предвидят отговорност само при умисъл или тежко нарушение.</a:t>
            </a:r>
            <a:endParaRPr lang="bg-BG" sz="5500" dirty="0" smtClean="0">
              <a:latin typeface="Times New Roman" pitchFamily="18" charset="0"/>
              <a:cs typeface="Times New Roman" pitchFamily="18" charset="0"/>
            </a:endParaRPr>
          </a:p>
          <a:p>
            <a:endParaRPr lang="bg-BG" sz="5500" dirty="0" smtClean="0">
              <a:latin typeface="Times New Roman" pitchFamily="18" charset="0"/>
              <a:cs typeface="Times New Roman" pitchFamily="18" charset="0"/>
            </a:endParaRPr>
          </a:p>
          <a:p>
            <a:endParaRPr lang="bg-BG" sz="5500" dirty="0">
              <a:latin typeface="Times New Roman" pitchFamily="18" charset="0"/>
              <a:cs typeface="Times New Roman" pitchFamily="18" charset="0"/>
            </a:endParaRPr>
          </a:p>
        </p:txBody>
      </p:sp>
    </p:spTree>
    <p:extLst>
      <p:ext uri="{BB962C8B-B14F-4D97-AF65-F5344CB8AC3E}">
        <p14:creationId xmlns:p14="http://schemas.microsoft.com/office/powerpoint/2010/main" val="939015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457200" y="836712"/>
            <a:ext cx="8229600" cy="5289451"/>
          </a:xfrm>
        </p:spPr>
        <p:txBody>
          <a:bodyPr>
            <a:normAutofit/>
          </a:bodyPr>
          <a:lstStyle/>
          <a:p>
            <a:pPr algn="just"/>
            <a:r>
              <a:rPr lang="bg-BG" sz="1800" dirty="0" smtClean="0">
                <a:latin typeface="Times New Roman" pitchFamily="18" charset="0"/>
                <a:cs typeface="Times New Roman" pitchFamily="18" charset="0"/>
              </a:rPr>
              <a:t>3) пряка причинно-следствена връзка между нарушението и претърпяната вреда</a:t>
            </a:r>
          </a:p>
          <a:p>
            <a:pPr algn="just"/>
            <a:r>
              <a:rPr lang="bg-BG" sz="1800" dirty="0" smtClean="0">
                <a:latin typeface="Times New Roman" pitchFamily="18" charset="0"/>
                <a:cs typeface="Times New Roman" pitchFamily="18" charset="0"/>
              </a:rPr>
              <a:t>Причинната връзка е прекъсната, когато независимо от нарушението, вредата се дължи на обстоятелства, които лежат извън това нарушение (Решение </a:t>
            </a:r>
            <a:r>
              <a:rPr lang="bg-BG" sz="1800" dirty="0">
                <a:latin typeface="Times New Roman" pitchFamily="18" charset="0"/>
                <a:cs typeface="Times New Roman" pitchFamily="18" charset="0"/>
              </a:rPr>
              <a:t>№ 50020 от 15.02.2023 г. на ВКС по гр. д. № 2340/2022 г., IV г. о</a:t>
            </a:r>
            <a:r>
              <a:rPr lang="bg-BG" sz="1800" dirty="0" smtClean="0">
                <a:latin typeface="Times New Roman" pitchFamily="18" charset="0"/>
                <a:cs typeface="Times New Roman" pitchFamily="18" charset="0"/>
              </a:rPr>
              <a:t>.) Нетранспониране на Директива </a:t>
            </a:r>
            <a:r>
              <a:rPr lang="bg-BG" sz="1800" dirty="0">
                <a:latin typeface="Times New Roman" pitchFamily="18" charset="0"/>
                <a:cs typeface="Times New Roman" pitchFamily="18" charset="0"/>
              </a:rPr>
              <a:t>93/13 за неравноправните клаузи и осъждане от банка на </a:t>
            </a:r>
            <a:r>
              <a:rPr lang="bg-BG" sz="1800" dirty="0" smtClean="0">
                <a:latin typeface="Times New Roman" pitchFamily="18" charset="0"/>
                <a:cs typeface="Times New Roman" pitchFamily="18" charset="0"/>
              </a:rPr>
              <a:t>ищците. </a:t>
            </a:r>
            <a:endParaRPr lang="bg-BG" sz="1800" dirty="0">
              <a:latin typeface="Times New Roman" pitchFamily="18" charset="0"/>
              <a:cs typeface="Times New Roman" pitchFamily="18" charset="0"/>
            </a:endParaRPr>
          </a:p>
          <a:p>
            <a:pPr algn="just"/>
            <a:endParaRPr lang="bg-BG" sz="1800" dirty="0">
              <a:latin typeface="Times New Roman" pitchFamily="18" charset="0"/>
              <a:cs typeface="Times New Roman" pitchFamily="18" charset="0"/>
            </a:endParaRPr>
          </a:p>
        </p:txBody>
      </p:sp>
    </p:spTree>
    <p:extLst>
      <p:ext uri="{BB962C8B-B14F-4D97-AF65-F5344CB8AC3E}">
        <p14:creationId xmlns:p14="http://schemas.microsoft.com/office/powerpoint/2010/main" val="2384667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457200" y="692696"/>
            <a:ext cx="8229600" cy="5433467"/>
          </a:xfrm>
        </p:spPr>
        <p:txBody>
          <a:bodyPr>
            <a:normAutofit/>
          </a:bodyPr>
          <a:lstStyle/>
          <a:p>
            <a:r>
              <a:rPr lang="bg-BG" sz="1800" dirty="0" smtClean="0">
                <a:latin typeface="Times New Roman" pitchFamily="18" charset="0"/>
                <a:cs typeface="Times New Roman" pitchFamily="18" charset="0"/>
              </a:rPr>
              <a:t>Размер на обезщетението</a:t>
            </a:r>
          </a:p>
          <a:p>
            <a:r>
              <a:rPr lang="bg-BG" sz="1800" dirty="0" smtClean="0">
                <a:latin typeface="Times New Roman" pitchFamily="18" charset="0"/>
                <a:cs typeface="Times New Roman" pitchFamily="18" charset="0"/>
              </a:rPr>
              <a:t>Принцип на равностойност - </a:t>
            </a:r>
            <a:r>
              <a:rPr lang="bg-BG" sz="1800" dirty="0">
                <a:latin typeface="Times New Roman" pitchFamily="18" charset="0"/>
                <a:cs typeface="Times New Roman" pitchFamily="18" charset="0"/>
              </a:rPr>
              <a:t>Правото на ЕС не съдържа процесуални норми относно реда, по който да се разглеждат исковете срещу държавата, а поставя минимални изисквания да не бъдат по-неблагоприятни от тези, които уреждат аналогични вътрешноправни </a:t>
            </a:r>
            <a:r>
              <a:rPr lang="bg-BG" sz="1800" dirty="0" smtClean="0">
                <a:latin typeface="Times New Roman" pitchFamily="18" charset="0"/>
                <a:cs typeface="Times New Roman" pitchFamily="18" charset="0"/>
              </a:rPr>
              <a:t>производства</a:t>
            </a:r>
          </a:p>
          <a:p>
            <a:r>
              <a:rPr lang="bg-BG" sz="1800" dirty="0" smtClean="0">
                <a:latin typeface="Times New Roman" pitchFamily="18" charset="0"/>
                <a:cs typeface="Times New Roman" pitchFamily="18" charset="0"/>
              </a:rPr>
              <a:t>Принцип на ефективност - </a:t>
            </a:r>
            <a:r>
              <a:rPr lang="bg-BG" sz="1800" dirty="0">
                <a:latin typeface="Times New Roman" pitchFamily="18" charset="0"/>
                <a:cs typeface="Times New Roman" pitchFamily="18" charset="0"/>
              </a:rPr>
              <a:t>да не правят практически невъзможно или прекомерно </a:t>
            </a:r>
            <a:r>
              <a:rPr lang="bg-BG" sz="1800" dirty="0" smtClean="0">
                <a:latin typeface="Times New Roman" pitchFamily="18" charset="0"/>
                <a:cs typeface="Times New Roman" pitchFamily="18" charset="0"/>
              </a:rPr>
              <a:t>трудно </a:t>
            </a:r>
            <a:r>
              <a:rPr lang="bg-BG" sz="1800" dirty="0">
                <a:latin typeface="Times New Roman" pitchFamily="18" charset="0"/>
                <a:cs typeface="Times New Roman" pitchFamily="18" charset="0"/>
              </a:rPr>
              <a:t>упражняването на правата, предоставени от правото на ЕС </a:t>
            </a:r>
            <a:endParaRPr lang="bg-BG" sz="1800" dirty="0" smtClean="0">
              <a:latin typeface="Times New Roman" pitchFamily="18" charset="0"/>
              <a:cs typeface="Times New Roman" pitchFamily="18" charset="0"/>
            </a:endParaRPr>
          </a:p>
          <a:p>
            <a:r>
              <a:rPr lang="bg-BG" sz="1800" dirty="0">
                <a:latin typeface="Times New Roman" pitchFamily="18" charset="0"/>
                <a:cs typeface="Times New Roman" pitchFamily="18" charset="0"/>
              </a:rPr>
              <a:t>РАЗМЕР НА ОБЕЗЩЕТЕНИЕТО</a:t>
            </a:r>
          </a:p>
          <a:p>
            <a:r>
              <a:rPr lang="bg-BG" sz="1800" dirty="0">
                <a:latin typeface="Times New Roman" pitchFamily="18" charset="0"/>
                <a:cs typeface="Times New Roman" pitchFamily="18" charset="0"/>
              </a:rPr>
              <a:t>- критериите за определянето му не могат да са по-неблагоприятни от подобни вътрешни актове;</a:t>
            </a:r>
          </a:p>
          <a:p>
            <a:r>
              <a:rPr lang="bg-BG" sz="1800" dirty="0">
                <a:latin typeface="Times New Roman" pitchFamily="18" charset="0"/>
                <a:cs typeface="Times New Roman" pitchFamily="18" charset="0"/>
              </a:rPr>
              <a:t>- равностойно на претърпяната вреда;</a:t>
            </a:r>
          </a:p>
          <a:p>
            <a:r>
              <a:rPr lang="bg-BG" sz="1800" dirty="0">
                <a:latin typeface="Times New Roman" pitchFamily="18" charset="0"/>
                <a:cs typeface="Times New Roman" pitchFamily="18" charset="0"/>
              </a:rPr>
              <a:t>- дали лицето е проявило разумната грижа, за да избегне или ограничи вредите – изчерпване на средствата за защита;</a:t>
            </a:r>
          </a:p>
          <a:p>
            <a:r>
              <a:rPr lang="bg-BG" sz="1800" dirty="0">
                <a:latin typeface="Times New Roman" pitchFamily="18" charset="0"/>
                <a:cs typeface="Times New Roman" pitchFamily="18" charset="0"/>
              </a:rPr>
              <a:t>- да покрива претърпени загуби и пропуснати ползи;</a:t>
            </a:r>
          </a:p>
          <a:p>
            <a:r>
              <a:rPr lang="bg-BG" sz="1800" dirty="0">
                <a:latin typeface="Times New Roman" pitchFamily="18" charset="0"/>
                <a:cs typeface="Times New Roman" pitchFamily="18" charset="0"/>
              </a:rPr>
              <a:t>- продължителност на нарушението и моментът, в който то се квалифицира като „достатъчно съществено“.</a:t>
            </a:r>
          </a:p>
          <a:p>
            <a:endParaRPr lang="bg-BG" sz="1800" dirty="0">
              <a:latin typeface="Times New Roman" pitchFamily="18" charset="0"/>
              <a:cs typeface="Times New Roman" pitchFamily="18" charset="0"/>
            </a:endParaRPr>
          </a:p>
        </p:txBody>
      </p:sp>
    </p:spTree>
    <p:extLst>
      <p:ext uri="{BB962C8B-B14F-4D97-AF65-F5344CB8AC3E}">
        <p14:creationId xmlns:p14="http://schemas.microsoft.com/office/powerpoint/2010/main" val="3554555468"/>
      </p:ext>
    </p:extLst>
  </p:cSld>
  <p:clrMapOvr>
    <a:masterClrMapping/>
  </p:clrMapOvr>
</p:sld>
</file>

<file path=ppt/theme/theme1.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1108</TotalTime>
  <Words>1571</Words>
  <Application>Microsoft Office PowerPoint</Application>
  <PresentationFormat>Презентация на цял екран (4:3)</PresentationFormat>
  <Paragraphs>59</Paragraphs>
  <Slides>9</Slides>
  <Notes>1</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9</vt:i4>
      </vt:variant>
    </vt:vector>
  </HeadingPairs>
  <TitlesOfParts>
    <vt:vector size="10" baseType="lpstr">
      <vt:lpstr>Office тема</vt:lpstr>
      <vt:lpstr>ОТГОВОРНОСТ НА ДЪРЖАВАТА ЗА ВРЕДИ, ПРИЧИНЕНИ НА ГРАЖДАНИ И ЮРИДИЧЕСКИ ЛИЦА</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на PowerPoint</dc:title>
  <dc:creator>Стилияна Григорова</dc:creator>
  <cp:lastModifiedBy>Стилияна Григорова</cp:lastModifiedBy>
  <cp:revision>39</cp:revision>
  <cp:lastPrinted>2026-01-26T10:06:27Z</cp:lastPrinted>
  <dcterms:created xsi:type="dcterms:W3CDTF">2026-01-22T07:54:08Z</dcterms:created>
  <dcterms:modified xsi:type="dcterms:W3CDTF">2026-01-26T10:06:31Z</dcterms:modified>
</cp:coreProperties>
</file>